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66" d="100"/>
          <a:sy n="66" d="100"/>
        </p:scale>
        <p:origin x="60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D0033A-2478-4CC8-8AC9-591E986FF09D}"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4056883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D0033A-2478-4CC8-8AC9-591E986FF09D}"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252803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D0033A-2478-4CC8-8AC9-591E986FF09D}"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268558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D0033A-2478-4CC8-8AC9-591E986FF09D}"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3474518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D0033A-2478-4CC8-8AC9-591E986FF09D}"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2870491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D0033A-2478-4CC8-8AC9-591E986FF09D}"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127952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D0033A-2478-4CC8-8AC9-591E986FF09D}" type="datetimeFigureOut">
              <a:rPr lang="en-GB" smtClean="0"/>
              <a:t>13/11/2017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306752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D0033A-2478-4CC8-8AC9-591E986FF09D}" type="datetimeFigureOut">
              <a:rPr lang="en-GB" smtClean="0"/>
              <a:t>13/11/2017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2545250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0033A-2478-4CC8-8AC9-591E986FF09D}" type="datetimeFigureOut">
              <a:rPr lang="en-GB" smtClean="0"/>
              <a:t>13/11/2017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55222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D0033A-2478-4CC8-8AC9-591E986FF09D}"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38101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D0033A-2478-4CC8-8AC9-591E986FF09D}"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C12983-59F4-4BC2-B2B2-DB5EBE3058E0}" type="slidenum">
              <a:rPr lang="en-GB" smtClean="0"/>
              <a:t>‹#›</a:t>
            </a:fld>
            <a:endParaRPr lang="en-GB"/>
          </a:p>
        </p:txBody>
      </p:sp>
    </p:spTree>
    <p:extLst>
      <p:ext uri="{BB962C8B-B14F-4D97-AF65-F5344CB8AC3E}">
        <p14:creationId xmlns:p14="http://schemas.microsoft.com/office/powerpoint/2010/main" val="153023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0033A-2478-4CC8-8AC9-591E986FF09D}" type="datetimeFigureOut">
              <a:rPr lang="en-GB" smtClean="0"/>
              <a:t>13/11/2017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12983-59F4-4BC2-B2B2-DB5EBE3058E0}" type="slidenum">
              <a:rPr lang="en-GB" smtClean="0"/>
              <a:t>‹#›</a:t>
            </a:fld>
            <a:endParaRPr lang="en-GB"/>
          </a:p>
        </p:txBody>
      </p:sp>
    </p:spTree>
    <p:extLst>
      <p:ext uri="{BB962C8B-B14F-4D97-AF65-F5344CB8AC3E}">
        <p14:creationId xmlns:p14="http://schemas.microsoft.com/office/powerpoint/2010/main" val="2216765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402" y="601884"/>
            <a:ext cx="9144000" cy="5463250"/>
          </a:xfrm>
        </p:spPr>
        <p:txBody>
          <a:bodyPr>
            <a:normAutofit fontScale="90000"/>
          </a:bodyPr>
          <a:lstStyle/>
          <a:p>
            <a:r>
              <a:rPr lang="en-GB" sz="4000" b="1" dirty="0">
                <a:latin typeface="+mn-lt"/>
              </a:rPr>
              <a:t>What is the impact of students being required to develop different learning strategies part way through their </a:t>
            </a:r>
            <a:r>
              <a:rPr lang="en-GB" sz="4000" b="1" dirty="0" smtClean="0">
                <a:latin typeface="+mn-lt"/>
              </a:rPr>
              <a:t>studies, </a:t>
            </a:r>
            <a:r>
              <a:rPr lang="en-GB" sz="4000" b="1" dirty="0">
                <a:latin typeface="+mn-lt"/>
              </a:rPr>
              <a:t>due to meeting modules which rely on different media for learning resources? </a:t>
            </a:r>
            <a:r>
              <a:rPr lang="en-GB" sz="4000" b="1" dirty="0" smtClean="0">
                <a:latin typeface="+mn-lt"/>
              </a:rPr>
              <a:t/>
            </a:r>
            <a:br>
              <a:rPr lang="en-GB" sz="4000" b="1" dirty="0" smtClean="0">
                <a:latin typeface="+mn-lt"/>
              </a:rPr>
            </a:br>
            <a:r>
              <a:rPr lang="en-GB" sz="4000" b="1" dirty="0" smtClean="0">
                <a:latin typeface="+mn-lt"/>
              </a:rPr>
              <a:t/>
            </a:r>
            <a:br>
              <a:rPr lang="en-GB" sz="4000" b="1" dirty="0" smtClean="0">
                <a:latin typeface="+mn-lt"/>
              </a:rPr>
            </a:br>
            <a:r>
              <a:rPr lang="en-GB" sz="4000" b="1" dirty="0" smtClean="0">
                <a:latin typeface="+mn-lt"/>
              </a:rPr>
              <a:t>Does </a:t>
            </a:r>
            <a:r>
              <a:rPr lang="en-GB" sz="4000" b="1" dirty="0">
                <a:latin typeface="+mn-lt"/>
              </a:rPr>
              <a:t>this affect student progression and retention and could there be ways to mitigate this impact</a:t>
            </a:r>
            <a:r>
              <a:rPr lang="en-GB" sz="4000" b="1" dirty="0" smtClean="0">
                <a:latin typeface="+mn-lt"/>
              </a:rPr>
              <a:t>?</a:t>
            </a:r>
            <a:br>
              <a:rPr lang="en-GB" sz="4000" b="1" dirty="0" smtClean="0">
                <a:latin typeface="+mn-lt"/>
              </a:rPr>
            </a:br>
            <a:r>
              <a:rPr lang="en-GB" sz="4000" dirty="0">
                <a:latin typeface="+mn-lt"/>
              </a:rPr>
              <a:t/>
            </a:r>
            <a:br>
              <a:rPr lang="en-GB" sz="4000" dirty="0">
                <a:latin typeface="+mn-lt"/>
              </a:rPr>
            </a:br>
            <a:r>
              <a:rPr lang="en-GB" sz="2700" b="1" dirty="0" smtClean="0">
                <a:latin typeface="+mn-lt"/>
              </a:rPr>
              <a:t>Laura Alexander and Alexis Lansbury</a:t>
            </a:r>
            <a:endParaRPr lang="en-GB" sz="2700" b="1" dirty="0">
              <a:latin typeface="+mn-lt"/>
            </a:endParaRPr>
          </a:p>
        </p:txBody>
      </p:sp>
    </p:spTree>
    <p:extLst>
      <p:ext uri="{BB962C8B-B14F-4D97-AF65-F5344CB8AC3E}">
        <p14:creationId xmlns:p14="http://schemas.microsoft.com/office/powerpoint/2010/main" val="782741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3360"/>
            <a:ext cx="10515600" cy="5763604"/>
          </a:xfrm>
        </p:spPr>
        <p:txBody>
          <a:bodyPr numCol="1"/>
          <a:lstStyle/>
          <a:p>
            <a:pPr marL="0" indent="0">
              <a:buNone/>
            </a:pPr>
            <a:r>
              <a:rPr lang="en-GB" dirty="0" smtClean="0"/>
              <a:t>Students within STEM have very different experiences at level 1 and at level 2</a:t>
            </a:r>
          </a:p>
          <a:p>
            <a:pPr marL="0" indent="0">
              <a:buNone/>
            </a:pPr>
            <a:r>
              <a:rPr lang="en-GB" dirty="0" smtClean="0"/>
              <a:t>Focus on S217, MST224 and M250 students.</a:t>
            </a:r>
          </a:p>
          <a:p>
            <a:pPr marL="0" indent="0">
              <a:buNone/>
            </a:pP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067320709"/>
              </p:ext>
            </p:extLst>
          </p:nvPr>
        </p:nvGraphicFramePr>
        <p:xfrm>
          <a:off x="838200" y="2142083"/>
          <a:ext cx="10659003" cy="4512091"/>
        </p:xfrm>
        <a:graphic>
          <a:graphicData uri="http://schemas.openxmlformats.org/drawingml/2006/table">
            <a:tbl>
              <a:tblPr firstRow="1" bandRow="1">
                <a:tableStyleId>{5C22544A-7EE6-4342-B048-85BDC9FD1C3A}</a:tableStyleId>
              </a:tblPr>
              <a:tblGrid>
                <a:gridCol w="3553001"/>
                <a:gridCol w="3553001"/>
                <a:gridCol w="3553001"/>
              </a:tblGrid>
              <a:tr h="683631">
                <a:tc>
                  <a:txBody>
                    <a:bodyPr/>
                    <a:lstStyle/>
                    <a:p>
                      <a:r>
                        <a:rPr lang="en-GB" sz="2000" dirty="0" smtClean="0"/>
                        <a:t>Science</a:t>
                      </a:r>
                      <a:endParaRPr lang="en-GB" sz="2000" dirty="0"/>
                    </a:p>
                  </a:txBody>
                  <a:tcPr/>
                </a:tc>
                <a:tc>
                  <a:txBody>
                    <a:bodyPr/>
                    <a:lstStyle/>
                    <a:p>
                      <a:r>
                        <a:rPr lang="en-GB" sz="2000" dirty="0" smtClean="0"/>
                        <a:t>Mathematics</a:t>
                      </a:r>
                      <a:endParaRPr lang="en-GB" sz="2000" dirty="0"/>
                    </a:p>
                  </a:txBody>
                  <a:tcPr/>
                </a:tc>
                <a:tc>
                  <a:txBody>
                    <a:bodyPr/>
                    <a:lstStyle/>
                    <a:p>
                      <a:r>
                        <a:rPr lang="en-GB" sz="2000" dirty="0" smtClean="0"/>
                        <a:t>Computing</a:t>
                      </a:r>
                      <a:endParaRPr lang="en-GB" sz="2000" dirty="0"/>
                    </a:p>
                  </a:txBody>
                  <a:tcPr/>
                </a:tc>
              </a:tr>
              <a:tr h="1914230">
                <a:tc>
                  <a:txBody>
                    <a:bodyPr/>
                    <a:lstStyle/>
                    <a:p>
                      <a:r>
                        <a:rPr lang="en-GB" sz="2000" dirty="0" smtClean="0"/>
                        <a:t>Level 1,</a:t>
                      </a:r>
                      <a:r>
                        <a:rPr lang="en-GB" sz="2000" baseline="0" dirty="0" smtClean="0"/>
                        <a:t> entirely online </a:t>
                      </a:r>
                    </a:p>
                    <a:p>
                      <a:r>
                        <a:rPr lang="en-GB" sz="2000" baseline="0" dirty="0" smtClean="0"/>
                        <a:t>(S111 and S112)</a:t>
                      </a:r>
                    </a:p>
                    <a:p>
                      <a:r>
                        <a:rPr lang="en-GB" sz="2000" baseline="0" dirty="0" smtClean="0"/>
                        <a:t>Or </a:t>
                      </a:r>
                    </a:p>
                    <a:p>
                      <a:r>
                        <a:rPr lang="en-GB" sz="2000" baseline="0" dirty="0" smtClean="0"/>
                        <a:t>Online and book based (S111 and MST124)</a:t>
                      </a:r>
                      <a:endParaRPr lang="en-GB" sz="2000" dirty="0"/>
                    </a:p>
                  </a:txBody>
                  <a:tcPr/>
                </a:tc>
                <a:tc>
                  <a:txBody>
                    <a:bodyPr/>
                    <a:lstStyle/>
                    <a:p>
                      <a:r>
                        <a:rPr lang="en-GB" sz="2000" dirty="0" smtClean="0"/>
                        <a:t>Level</a:t>
                      </a:r>
                      <a:r>
                        <a:rPr lang="en-GB" sz="2000" baseline="0" dirty="0" smtClean="0"/>
                        <a:t> 1, </a:t>
                      </a:r>
                      <a:r>
                        <a:rPr lang="en-GB" sz="2000" kern="1200" dirty="0" smtClean="0">
                          <a:solidFill>
                            <a:schemeClr val="dk1"/>
                          </a:solidFill>
                          <a:effectLst/>
                          <a:latin typeface="+mn-lt"/>
                          <a:ea typeface="+mn-ea"/>
                          <a:cs typeface="+mn-cs"/>
                        </a:rPr>
                        <a:t>mostly book based study resources (</a:t>
                      </a:r>
                      <a:r>
                        <a:rPr lang="en-GB" sz="2000" kern="1200" dirty="0" err="1" smtClean="0">
                          <a:solidFill>
                            <a:schemeClr val="dk1"/>
                          </a:solidFill>
                          <a:effectLst/>
                          <a:latin typeface="+mn-lt"/>
                          <a:ea typeface="+mn-ea"/>
                          <a:cs typeface="+mn-cs"/>
                        </a:rPr>
                        <a:t>eg</a:t>
                      </a:r>
                      <a:r>
                        <a:rPr lang="en-GB" sz="2000" kern="1200" dirty="0" smtClean="0">
                          <a:solidFill>
                            <a:schemeClr val="dk1"/>
                          </a:solidFill>
                          <a:effectLst/>
                          <a:latin typeface="+mn-lt"/>
                          <a:ea typeface="+mn-ea"/>
                          <a:cs typeface="+mn-cs"/>
                        </a:rPr>
                        <a:t> MU123, MST124, MST125, M140)</a:t>
                      </a:r>
                      <a:endParaRPr lang="en-GB" sz="2000" dirty="0"/>
                    </a:p>
                  </a:txBody>
                  <a:tcPr/>
                </a:tc>
                <a:tc>
                  <a:txBody>
                    <a:bodyPr/>
                    <a:lstStyle/>
                    <a:p>
                      <a:r>
                        <a:rPr lang="en-GB" sz="2000" dirty="0" smtClean="0"/>
                        <a:t>Level 1, TM111,</a:t>
                      </a:r>
                      <a:r>
                        <a:rPr lang="en-GB" sz="2000" baseline="0" dirty="0" smtClean="0"/>
                        <a:t> TM112, TM129, MU123 or MST124</a:t>
                      </a:r>
                      <a:endParaRPr lang="en-GB" sz="2000" dirty="0"/>
                    </a:p>
                  </a:txBody>
                  <a:tcPr/>
                </a:tc>
              </a:tr>
              <a:tr h="1914230">
                <a:tc>
                  <a:txBody>
                    <a:bodyPr/>
                    <a:lstStyle/>
                    <a:p>
                      <a:r>
                        <a:rPr lang="en-GB" sz="2000" dirty="0" smtClean="0"/>
                        <a:t>S217</a:t>
                      </a:r>
                    </a:p>
                    <a:p>
                      <a:r>
                        <a:rPr lang="en-GB" sz="2000" dirty="0" smtClean="0"/>
                        <a:t>Entirely online</a:t>
                      </a:r>
                      <a:endParaRPr lang="en-GB" sz="2000" dirty="0"/>
                    </a:p>
                  </a:txBody>
                  <a:tcPr/>
                </a:tc>
                <a:tc>
                  <a:txBody>
                    <a:bodyPr/>
                    <a:lstStyle/>
                    <a:p>
                      <a:r>
                        <a:rPr lang="en-GB" sz="2000" dirty="0" smtClean="0"/>
                        <a:t>MST224</a:t>
                      </a:r>
                    </a:p>
                    <a:p>
                      <a:r>
                        <a:rPr lang="en-GB" sz="2000" kern="1200" dirty="0" smtClean="0">
                          <a:solidFill>
                            <a:schemeClr val="dk1"/>
                          </a:solidFill>
                          <a:effectLst/>
                          <a:latin typeface="+mn-lt"/>
                          <a:ea typeface="+mn-ea"/>
                          <a:cs typeface="+mn-cs"/>
                        </a:rPr>
                        <a:t>purpose-written text-books</a:t>
                      </a:r>
                      <a:endParaRPr lang="en-GB" sz="2000" dirty="0"/>
                    </a:p>
                  </a:txBody>
                  <a:tcPr/>
                </a:tc>
                <a:tc>
                  <a:txBody>
                    <a:bodyPr/>
                    <a:lstStyle/>
                    <a:p>
                      <a:r>
                        <a:rPr lang="en-GB" sz="2000" dirty="0" smtClean="0"/>
                        <a:t>M269</a:t>
                      </a:r>
                    </a:p>
                    <a:p>
                      <a:r>
                        <a:rPr lang="en-GB" sz="2000" kern="1200" dirty="0" smtClean="0">
                          <a:solidFill>
                            <a:schemeClr val="dk1"/>
                          </a:solidFill>
                          <a:effectLst/>
                          <a:latin typeface="+mn-lt"/>
                          <a:ea typeface="+mn-ea"/>
                          <a:cs typeface="+mn-cs"/>
                        </a:rPr>
                        <a:t>blend of digital resources, texts in the public domain and texts specifically developed for the module</a:t>
                      </a:r>
                      <a:endParaRPr lang="en-GB" sz="2000" dirty="0"/>
                    </a:p>
                  </a:txBody>
                  <a:tcPr/>
                </a:tc>
              </a:tr>
            </a:tbl>
          </a:graphicData>
        </a:graphic>
      </p:graphicFrame>
    </p:spTree>
    <p:extLst>
      <p:ext uri="{BB962C8B-B14F-4D97-AF65-F5344CB8AC3E}">
        <p14:creationId xmlns:p14="http://schemas.microsoft.com/office/powerpoint/2010/main" val="2546268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and Objectives</a:t>
            </a: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smtClean="0"/>
              <a:t>identify </a:t>
            </a:r>
            <a:r>
              <a:rPr lang="en-GB" dirty="0"/>
              <a:t>similarities and differences between the different approaches that schools in STEM take</a:t>
            </a:r>
          </a:p>
          <a:p>
            <a:pPr lvl="0"/>
            <a:r>
              <a:rPr lang="en-GB" dirty="0"/>
              <a:t>identify the similarities and differences between students’ learning strategies in the different schools</a:t>
            </a:r>
          </a:p>
          <a:p>
            <a:pPr lvl="0"/>
            <a:r>
              <a:rPr lang="en-GB" dirty="0" smtClean="0"/>
              <a:t>identify </a:t>
            </a:r>
            <a:r>
              <a:rPr lang="en-GB" dirty="0"/>
              <a:t>how the use that students make of different types of learning resource evolves over time</a:t>
            </a:r>
          </a:p>
          <a:p>
            <a:pPr lvl="0"/>
            <a:r>
              <a:rPr lang="en-GB" dirty="0"/>
              <a:t>investigate whether students’ preferences for specific types of resource have any correlation with factors such as age, gender, first language/mother tongue</a:t>
            </a:r>
          </a:p>
          <a:p>
            <a:pPr lvl="0"/>
            <a:r>
              <a:rPr lang="en-GB" dirty="0"/>
              <a:t> use individual interviews to investigate whether any correlation has an underlying causality</a:t>
            </a:r>
            <a:r>
              <a:rPr lang="en-GB" dirty="0" smtClean="0"/>
              <a:t>.</a:t>
            </a:r>
            <a:endParaRPr lang="en-GB" dirty="0"/>
          </a:p>
        </p:txBody>
      </p:sp>
    </p:spTree>
    <p:extLst>
      <p:ext uri="{BB962C8B-B14F-4D97-AF65-F5344CB8AC3E}">
        <p14:creationId xmlns:p14="http://schemas.microsoft.com/office/powerpoint/2010/main" val="3360855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4908683"/>
              </p:ext>
            </p:extLst>
          </p:nvPr>
        </p:nvGraphicFramePr>
        <p:xfrm>
          <a:off x="396657" y="398352"/>
          <a:ext cx="11398685" cy="6061296"/>
        </p:xfrm>
        <a:graphic>
          <a:graphicData uri="http://schemas.openxmlformats.org/drawingml/2006/table">
            <a:tbl>
              <a:tblPr firstRow="1" bandRow="1">
                <a:tableStyleId>{5C22544A-7EE6-4342-B048-85BDC9FD1C3A}</a:tableStyleId>
              </a:tblPr>
              <a:tblGrid>
                <a:gridCol w="1741118"/>
                <a:gridCol w="9657567"/>
              </a:tblGrid>
              <a:tr h="375259">
                <a:tc>
                  <a:txBody>
                    <a:bodyPr/>
                    <a:lstStyle/>
                    <a:p>
                      <a:r>
                        <a:rPr lang="en-GB" dirty="0" smtClean="0"/>
                        <a:t>Date</a:t>
                      </a:r>
                      <a:endParaRPr lang="en-GB" dirty="0"/>
                    </a:p>
                  </a:txBody>
                  <a:tcPr/>
                </a:tc>
                <a:tc>
                  <a:txBody>
                    <a:bodyPr/>
                    <a:lstStyle/>
                    <a:p>
                      <a:r>
                        <a:rPr lang="en-GB" dirty="0" smtClean="0"/>
                        <a:t>What we will be doing</a:t>
                      </a:r>
                      <a:endParaRPr lang="en-GB" dirty="0"/>
                    </a:p>
                  </a:txBody>
                  <a:tcPr/>
                </a:tc>
              </a:tr>
              <a:tr h="938148">
                <a:tc>
                  <a:txBody>
                    <a:bodyPr/>
                    <a:lstStyle/>
                    <a:p>
                      <a:r>
                        <a:rPr lang="en-GB" b="1" dirty="0" smtClean="0"/>
                        <a:t>20 Nov-20 Dec</a:t>
                      </a:r>
                      <a:endParaRPr lang="en-GB" b="1" dirty="0"/>
                    </a:p>
                  </a:txBody>
                  <a:tcPr/>
                </a:tc>
                <a:tc>
                  <a:txBody>
                    <a:bodyPr/>
                    <a:lstStyle/>
                    <a:p>
                      <a:r>
                        <a:rPr lang="en-GB" dirty="0" smtClean="0"/>
                        <a:t>Develop online questionnaire for small pilot study, working with experienced AL from each school.</a:t>
                      </a:r>
                    </a:p>
                    <a:p>
                      <a:r>
                        <a:rPr lang="en-GB" dirty="0" smtClean="0"/>
                        <a:t>Work with the student surveys panel to identify 3 samples of level 2 students where key comparison factors, </a:t>
                      </a:r>
                      <a:r>
                        <a:rPr lang="en-GB" dirty="0" err="1" smtClean="0"/>
                        <a:t>eg</a:t>
                      </a:r>
                      <a:r>
                        <a:rPr lang="en-GB" dirty="0" smtClean="0"/>
                        <a:t> age, gender</a:t>
                      </a:r>
                      <a:r>
                        <a:rPr lang="en-GB" baseline="0" dirty="0" smtClean="0"/>
                        <a:t> </a:t>
                      </a:r>
                      <a:r>
                        <a:rPr lang="en-GB" dirty="0" smtClean="0"/>
                        <a:t>reflect the student demographic in STEM. </a:t>
                      </a:r>
                    </a:p>
                  </a:txBody>
                  <a:tcPr/>
                </a:tc>
              </a:tr>
              <a:tr h="440240">
                <a:tc>
                  <a:txBody>
                    <a:bodyPr/>
                    <a:lstStyle/>
                    <a:p>
                      <a:r>
                        <a:rPr lang="en-GB" b="1" dirty="0" smtClean="0"/>
                        <a:t>1 Jan-31 Jan</a:t>
                      </a:r>
                      <a:endParaRPr lang="en-GB" b="1" dirty="0"/>
                    </a:p>
                  </a:txBody>
                  <a:tcPr/>
                </a:tc>
                <a:tc>
                  <a:txBody>
                    <a:bodyPr/>
                    <a:lstStyle/>
                    <a:p>
                      <a:r>
                        <a:rPr lang="en-GB" dirty="0" smtClean="0"/>
                        <a:t>Run a small pilot study and</a:t>
                      </a:r>
                      <a:r>
                        <a:rPr lang="en-GB" baseline="0" dirty="0" smtClean="0"/>
                        <a:t> r</a:t>
                      </a:r>
                      <a:r>
                        <a:rPr lang="en-GB" dirty="0" smtClean="0"/>
                        <a:t>efine questionnaire</a:t>
                      </a:r>
                    </a:p>
                  </a:txBody>
                  <a:tcPr/>
                </a:tc>
              </a:tr>
              <a:tr h="688931">
                <a:tc>
                  <a:txBody>
                    <a:bodyPr/>
                    <a:lstStyle/>
                    <a:p>
                      <a:r>
                        <a:rPr lang="en-GB" b="1" dirty="0" smtClean="0"/>
                        <a:t>1 Feb-14 Feb</a:t>
                      </a:r>
                      <a:endParaRPr lang="en-GB" b="1" dirty="0"/>
                    </a:p>
                  </a:txBody>
                  <a:tcPr/>
                </a:tc>
                <a:tc>
                  <a:txBody>
                    <a:bodyPr/>
                    <a:lstStyle/>
                    <a:p>
                      <a:r>
                        <a:rPr lang="en-GB" dirty="0" smtClean="0"/>
                        <a:t>Send out the refined online questionnaire to the samples identified, follow-up with a reminder after a week</a:t>
                      </a:r>
                    </a:p>
                  </a:txBody>
                  <a:tcPr/>
                </a:tc>
              </a:tr>
              <a:tr h="938148">
                <a:tc>
                  <a:txBody>
                    <a:bodyPr/>
                    <a:lstStyle/>
                    <a:p>
                      <a:r>
                        <a:rPr lang="en-GB" b="1" dirty="0" smtClean="0"/>
                        <a:t>14 Feb – 31 March</a:t>
                      </a:r>
                      <a:endParaRPr lang="en-GB" b="1" dirty="0"/>
                    </a:p>
                  </a:txBody>
                  <a:tcPr/>
                </a:tc>
                <a:tc>
                  <a:txBody>
                    <a:bodyPr/>
                    <a:lstStyle/>
                    <a:p>
                      <a:r>
                        <a:rPr lang="en-GB" dirty="0" smtClean="0"/>
                        <a:t>Perform preliminary analysis of questionnaire data and develop a framework for the telephone discussions to follow</a:t>
                      </a:r>
                    </a:p>
                    <a:p>
                      <a:r>
                        <a:rPr lang="en-GB" dirty="0" smtClean="0"/>
                        <a:t>Identify a representative sample of students for the telephone interviews/discussions.</a:t>
                      </a:r>
                      <a:endParaRPr lang="en-GB" dirty="0"/>
                    </a:p>
                  </a:txBody>
                  <a:tcPr/>
                </a:tc>
              </a:tr>
              <a:tr h="679420">
                <a:tc>
                  <a:txBody>
                    <a:bodyPr/>
                    <a:lstStyle/>
                    <a:p>
                      <a:r>
                        <a:rPr lang="en-GB" b="1" dirty="0" smtClean="0"/>
                        <a:t>1 April</a:t>
                      </a:r>
                      <a:r>
                        <a:rPr lang="en-GB" b="1" baseline="0" dirty="0" smtClean="0"/>
                        <a:t> – 30 June</a:t>
                      </a:r>
                      <a:endParaRPr lang="en-GB" b="1" dirty="0"/>
                    </a:p>
                  </a:txBody>
                  <a:tcPr/>
                </a:tc>
                <a:tc>
                  <a:txBody>
                    <a:bodyPr/>
                    <a:lstStyle/>
                    <a:p>
                      <a:r>
                        <a:rPr lang="en-GB" dirty="0" smtClean="0"/>
                        <a:t>Conduct the telephone interviews. Ideally, 50 students.</a:t>
                      </a:r>
                    </a:p>
                    <a:p>
                      <a:r>
                        <a:rPr lang="en-GB" dirty="0" smtClean="0"/>
                        <a:t>Ask whether the students will keep a reflective diary on how they use the learning resources provided.</a:t>
                      </a:r>
                    </a:p>
                  </a:txBody>
                  <a:tcPr/>
                </a:tc>
              </a:tr>
              <a:tr h="427189">
                <a:tc>
                  <a:txBody>
                    <a:bodyPr/>
                    <a:lstStyle/>
                    <a:p>
                      <a:r>
                        <a:rPr lang="en-GB" b="1" dirty="0" smtClean="0"/>
                        <a:t>1 July - 31 Aug</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Conduct smaller number of follow-on telephone interviews based on students’ learning diaries.</a:t>
                      </a:r>
                    </a:p>
                  </a:txBody>
                  <a:tcPr/>
                </a:tc>
              </a:tr>
              <a:tr h="400833">
                <a:tc>
                  <a:txBody>
                    <a:bodyPr/>
                    <a:lstStyle/>
                    <a:p>
                      <a:r>
                        <a:rPr lang="en-GB" b="1" dirty="0" smtClean="0"/>
                        <a:t>1 Sept -31 Oct</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Analyse the data.</a:t>
                      </a:r>
                    </a:p>
                  </a:txBody>
                  <a:tcPr/>
                </a:tc>
              </a:tr>
              <a:tr h="938148">
                <a:tc>
                  <a:txBody>
                    <a:bodyPr/>
                    <a:lstStyle/>
                    <a:p>
                      <a:r>
                        <a:rPr lang="en-GB" b="1" dirty="0" smtClean="0"/>
                        <a:t>1 Nov – 31 Jan 2019</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Reflect on analysis, draw conclusions, write up results</a:t>
                      </a:r>
                    </a:p>
                    <a:p>
                      <a:endParaRPr lang="en-GB" dirty="0"/>
                    </a:p>
                  </a:txBody>
                  <a:tcPr/>
                </a:tc>
              </a:tr>
            </a:tbl>
          </a:graphicData>
        </a:graphic>
      </p:graphicFrame>
    </p:spTree>
    <p:extLst>
      <p:ext uri="{BB962C8B-B14F-4D97-AF65-F5344CB8AC3E}">
        <p14:creationId xmlns:p14="http://schemas.microsoft.com/office/powerpoint/2010/main" val="3453212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4189</TotalTime>
  <Words>412</Words>
  <Application>Microsoft Office PowerPoint</Application>
  <PresentationFormat>Widescreen</PresentationFormat>
  <Paragraphs>45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What is the impact of students being required to develop different learning strategies part way through their studies, due to meeting modules which rely on different media for learning resources?   Does this affect student progression and retention and could there be ways to mitigate this impact?  Laura Alexander and Alexis Lansbury</vt:lpstr>
      <vt:lpstr>PowerPoint Presentation</vt:lpstr>
      <vt:lpstr>Aims and Objectives</vt:lpstr>
      <vt:lpstr>PowerPoint Presentation</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impact of students being required to develop different learning strategies part way through their studies, due to meeting modules which rely on different media for learning resources?   Does this affect student progression and retention and could there be ways to mitigate this impact?</dc:title>
  <dc:creator>L.Alexander</dc:creator>
  <cp:lastModifiedBy>L.Alexander</cp:lastModifiedBy>
  <cp:revision>11</cp:revision>
  <dcterms:created xsi:type="dcterms:W3CDTF">2017-11-06T13:41:59Z</dcterms:created>
  <dcterms:modified xsi:type="dcterms:W3CDTF">2017-11-13T14:51:59Z</dcterms:modified>
</cp:coreProperties>
</file>