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4" r:id="rId2"/>
    <p:sldId id="265" r:id="rId3"/>
    <p:sldId id="267" r:id="rId4"/>
    <p:sldId id="269" r:id="rId5"/>
    <p:sldId id="271" r:id="rId6"/>
    <p:sldId id="296" r:id="rId7"/>
    <p:sldId id="289" r:id="rId8"/>
    <p:sldId id="270" r:id="rId9"/>
    <p:sldId id="297" r:id="rId10"/>
    <p:sldId id="282" r:id="rId11"/>
    <p:sldId id="307" r:id="rId12"/>
    <p:sldId id="301" r:id="rId13"/>
    <p:sldId id="303" r:id="rId14"/>
    <p:sldId id="308" r:id="rId15"/>
    <p:sldId id="285" r:id="rId16"/>
    <p:sldId id="306" r:id="rId17"/>
    <p:sldId id="304" r:id="rId18"/>
    <p:sldId id="305" r:id="rId19"/>
    <p:sldId id="29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en" initials="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63" autoAdjust="0"/>
    <p:restoredTop sz="88873" autoAdjust="0"/>
  </p:normalViewPr>
  <p:slideViewPr>
    <p:cSldViewPr>
      <p:cViewPr varScale="1">
        <p:scale>
          <a:sx n="63" d="100"/>
          <a:sy n="63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26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4526E-DA95-434C-BAE9-C50068C36AAA}" type="datetimeFigureOut">
              <a:rPr lang="en-GB" smtClean="0"/>
              <a:t>25/03/2013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EEB35-B4A0-46D7-80CD-AD43D7EC92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806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FBE0C1A-D225-4539-A1C9-DD439515E1D0}" type="datetimeFigureOut">
              <a:rPr lang="en-GB"/>
              <a:pPr>
                <a:defRPr/>
              </a:pPr>
              <a:t>25/03/2013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AF3A045-32C4-446A-961F-503116F623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455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…add photographs etc.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…such as LinkedIn and Facebook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…different meanings</a:t>
            </a:r>
            <a:r>
              <a:rPr lang="en-GB" baseline="0" dirty="0" smtClean="0"/>
              <a:t> for ‘user profile’  </a:t>
            </a:r>
            <a:r>
              <a:rPr lang="en-GB" baseline="0" dirty="0" err="1" smtClean="0"/>
              <a:t>vs</a:t>
            </a:r>
            <a:r>
              <a:rPr lang="en-GB" baseline="0" dirty="0" smtClean="0"/>
              <a:t> ’member profile’, ‘personal profile’</a:t>
            </a:r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5110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933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8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053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</a:t>
            </a:r>
            <a:r>
              <a:rPr lang="en-GB" baseline="0" dirty="0" smtClean="0"/>
              <a:t> presentation doesn’t discuss observations of profiles because of ethical/consent issues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053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Next – details of the survey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516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Next – details of the survey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516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Others in the same vein were: I wanted to let people know what sort of person I was by listing some basic information about myself; again, not sure, just seemed appropriate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62E0F262-4F07-45B7-99E0-BA1EC97BAC2C}" type="slidenum">
              <a:rPr lang="en-GB"/>
              <a:pPr eaLnBrk="1" hangingPunct="1"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Others in the same vein were: I wanted to let people know what sort of person I was by listing some basic information about myself; again, not sure, just seemed appropriate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62E0F262-4F07-45B7-99E0-BA1EC97BAC2C}" type="slidenum">
              <a:rPr lang="en-GB"/>
              <a:pPr eaLnBrk="1" hangingPunct="1"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933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933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E3A49-498D-49A0-9976-9294DBEDA562}" type="datetimeFigureOut">
              <a:rPr lang="en-GB"/>
              <a:pPr>
                <a:defRPr/>
              </a:pPr>
              <a:t>25/03/2013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C9652-1DED-4173-8A56-0EDFC8750C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56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03FC1-C09E-4671-B278-199A366E8156}" type="datetimeFigureOut">
              <a:rPr lang="en-GB"/>
              <a:pPr>
                <a:defRPr/>
              </a:pPr>
              <a:t>25/03/2013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ACF35-5C27-4F95-98BC-861FB8556E2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02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B1F4D-797F-4415-A3C8-541F54E8A911}" type="datetimeFigureOut">
              <a:rPr lang="en-GB"/>
              <a:pPr>
                <a:defRPr/>
              </a:pPr>
              <a:t>25/03/2013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2A669-94D6-42DA-8A51-91525AD1B3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41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476BF-24BA-4A45-8D81-997950F7215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07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C733B-16D7-4A38-8EB6-241AA8943472}" type="datetimeFigureOut">
              <a:rPr lang="en-GB"/>
              <a:pPr>
                <a:defRPr/>
              </a:pPr>
              <a:t>25/03/2013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FFF4B-1ED6-408C-8A5F-C666D7098D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5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74613-8BCD-40CC-8DD4-77B86C2AC3D5}" type="datetimeFigureOut">
              <a:rPr lang="en-GB"/>
              <a:pPr>
                <a:defRPr/>
              </a:pPr>
              <a:t>25/03/2013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5C296-34B9-4751-88E3-236D019D613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69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032BB-4710-4279-8AFA-C617863FDBE8}" type="datetimeFigureOut">
              <a:rPr lang="en-GB"/>
              <a:pPr>
                <a:defRPr/>
              </a:pPr>
              <a:t>25/03/2013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5067C-3E74-4D0A-906F-4BB79B664B2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47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B734-7A92-4520-A6B0-C607610A517B}" type="datetimeFigureOut">
              <a:rPr lang="en-GB"/>
              <a:pPr>
                <a:defRPr/>
              </a:pPr>
              <a:t>25/03/2013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8FE67-F4C9-4A62-B25C-BF60BD21159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5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F0050-3A0E-4291-9BCA-06103876E2A9}" type="datetimeFigureOut">
              <a:rPr lang="en-GB"/>
              <a:pPr>
                <a:defRPr/>
              </a:pPr>
              <a:t>25/03/2013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22D60-2FD2-4881-9FDE-4D99D56760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33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C4AA6-F0DC-416D-8977-AAB46BEB3DEA}" type="datetimeFigureOut">
              <a:rPr lang="en-GB"/>
              <a:pPr>
                <a:defRPr/>
              </a:pPr>
              <a:t>25/03/2013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5834B-0F3B-4995-93EB-0319C0C9814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43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B0FE3-ACE5-4077-8599-C010C6ABCDE6}" type="datetimeFigureOut">
              <a:rPr lang="en-GB"/>
              <a:pPr>
                <a:defRPr/>
              </a:pPr>
              <a:t>25/03/2013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B6760-65BE-45CE-AA46-9DA91F7C09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567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E531F7-B9C9-4D02-8AB6-203E763B2E37}" type="datetimeFigureOut">
              <a:rPr lang="en-GB"/>
              <a:pPr>
                <a:defRPr/>
              </a:pPr>
              <a:t>25/03/2013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D423E8-1932-4C8C-AB79-A00670225B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8" name="Picture 2" descr="ou_CompSig_new_rgb-37mm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79453"/>
            <a:ext cx="842952" cy="582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esteem-education-logo-orange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403867"/>
            <a:ext cx="1512168" cy="404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39552" y="1700213"/>
            <a:ext cx="7920880" cy="1470025"/>
          </a:xfrm>
          <a:noFill/>
          <a:ln w="50800" cap="rnd"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Personal profiles in VLE forums: do students use them?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560840" cy="1054968"/>
          </a:xfrm>
        </p:spPr>
        <p:txBody>
          <a:bodyPr/>
          <a:lstStyle/>
          <a:p>
            <a:pPr>
              <a:defRPr/>
            </a:pPr>
            <a:r>
              <a:rPr lang="en-GB" sz="2800" dirty="0" smtClean="0">
                <a:solidFill>
                  <a:srgbClr val="0070C0"/>
                </a:solidFill>
              </a:rPr>
              <a:t>Karen Kear, Frances </a:t>
            </a:r>
            <a:r>
              <a:rPr lang="en-GB" sz="2800" dirty="0" err="1" smtClean="0">
                <a:solidFill>
                  <a:srgbClr val="0070C0"/>
                </a:solidFill>
              </a:rPr>
              <a:t>Chetwynd</a:t>
            </a:r>
            <a:r>
              <a:rPr lang="en-GB" sz="2800" dirty="0" smtClean="0">
                <a:solidFill>
                  <a:srgbClr val="0070C0"/>
                </a:solidFill>
              </a:rPr>
              <a:t> and Helen </a:t>
            </a:r>
            <a:r>
              <a:rPr lang="en-GB" sz="2800" dirty="0" err="1" smtClean="0">
                <a:solidFill>
                  <a:srgbClr val="0070C0"/>
                </a:solidFill>
              </a:rPr>
              <a:t>Jefferis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400" i="1" dirty="0" smtClean="0">
                <a:solidFill>
                  <a:srgbClr val="0070C0"/>
                </a:solidFill>
              </a:rPr>
              <a:t> </a:t>
            </a:r>
            <a:endParaRPr lang="en-GB" sz="2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534049" cy="1143000"/>
          </a:xfrm>
        </p:spPr>
        <p:txBody>
          <a:bodyPr/>
          <a:lstStyle/>
          <a:p>
            <a:r>
              <a:rPr lang="en-GB" sz="4000" dirty="0" smtClean="0"/>
              <a:t>Students adding material to their profile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14729"/>
            <a:ext cx="7730813" cy="482453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GB" sz="2400" b="1" dirty="0" smtClean="0"/>
              <a:t>Why did they</a:t>
            </a:r>
            <a:r>
              <a:rPr lang="en-GB" sz="2400" b="1" dirty="0"/>
              <a:t>?</a:t>
            </a:r>
            <a:endParaRPr lang="en-GB" sz="2400" b="1" dirty="0" smtClean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  <a:p>
            <a:pPr marL="0" indent="0">
              <a:buNone/>
              <a:defRPr/>
            </a:pPr>
            <a:endParaRPr lang="en-GB" sz="2400" dirty="0" smtClean="0"/>
          </a:p>
          <a:p>
            <a:pPr marL="0" indent="0">
              <a:buNone/>
              <a:defRPr/>
            </a:pPr>
            <a:r>
              <a:rPr lang="en-GB" sz="2400" b="1" dirty="0" smtClean="0"/>
              <a:t>Why didn’t they?</a:t>
            </a:r>
          </a:p>
          <a:p>
            <a:pPr>
              <a:buFont typeface="Arial" charset="0"/>
              <a:buNone/>
              <a:defRPr/>
            </a:pPr>
            <a:endParaRPr lang="en-GB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Font typeface="Arial" charset="0"/>
              <a:buNone/>
              <a:defRPr/>
            </a:pPr>
            <a:endParaRPr lang="en-GB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812188" y="2037259"/>
            <a:ext cx="2664296" cy="713255"/>
          </a:xfrm>
          <a:prstGeom prst="wedgeRoundRectCallout">
            <a:avLst>
              <a:gd name="adj1" fmla="val -62520"/>
              <a:gd name="adj2" fmla="val -5214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rgbClr val="0070C0"/>
                </a:solidFill>
              </a:rPr>
              <a:t>To allow a small insight into my </a:t>
            </a:r>
            <a:r>
              <a:rPr lang="en-GB" sz="2000" i="1" dirty="0" smtClean="0">
                <a:solidFill>
                  <a:srgbClr val="0070C0"/>
                </a:solidFill>
              </a:rPr>
              <a:t>personality</a:t>
            </a:r>
            <a:endParaRPr lang="en-GB" sz="2000" i="1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2246784" y="3212976"/>
            <a:ext cx="4480596" cy="936104"/>
          </a:xfrm>
          <a:prstGeom prst="wedgeRoundRectCallout">
            <a:avLst>
              <a:gd name="adj1" fmla="val -64245"/>
              <a:gd name="adj2" fmla="val -5188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chemeClr val="accent3">
                    <a:lumMod val="50000"/>
                  </a:schemeClr>
                </a:solidFill>
              </a:rPr>
              <a:t>I felt it was sociable </a:t>
            </a:r>
            <a:r>
              <a:rPr lang="en-GB" sz="2000" i="1" dirty="0" smtClean="0">
                <a:solidFill>
                  <a:schemeClr val="accent3">
                    <a:lumMod val="50000"/>
                  </a:schemeClr>
                </a:solidFill>
              </a:rPr>
              <a:t>to tell people who were interested, who I am and what I do</a:t>
            </a:r>
            <a:endParaRPr lang="en-GB" sz="2000" i="1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323528" y="5585398"/>
            <a:ext cx="4730040" cy="606942"/>
          </a:xfrm>
          <a:prstGeom prst="wedgeRoundRectCallout">
            <a:avLst>
              <a:gd name="adj1" fmla="val 43067"/>
              <a:gd name="adj2" fmla="val -9919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chemeClr val="accent3">
                    <a:lumMod val="50000"/>
                  </a:schemeClr>
                </a:solidFill>
              </a:rPr>
              <a:t>I have no wish to share private information on these forums</a:t>
            </a:r>
            <a:endParaRPr lang="en-GB" sz="2000" i="1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067944" y="1889830"/>
            <a:ext cx="4464496" cy="1008112"/>
          </a:xfrm>
          <a:prstGeom prst="wedgeRoundRectCallout">
            <a:avLst>
              <a:gd name="adj1" fmla="val 59195"/>
              <a:gd name="adj2" fmla="val -4922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 dirty="0" smtClean="0">
                <a:solidFill>
                  <a:schemeClr val="accent3">
                    <a:lumMod val="75000"/>
                  </a:schemeClr>
                </a:solidFill>
              </a:rPr>
              <a:t>Seeing the anonymous image on forum posts against my profile didn't look right</a:t>
            </a:r>
            <a:endParaRPr lang="en-GB" sz="20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8" y="6192340"/>
            <a:ext cx="1872208" cy="480101"/>
          </a:xfrm>
          <a:prstGeom prst="wedgeRoundRectCallout">
            <a:avLst>
              <a:gd name="adj1" fmla="val -65904"/>
              <a:gd name="adj2" fmla="val -9802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charset="0"/>
              <a:buNone/>
              <a:defRPr/>
            </a:pPr>
            <a:r>
              <a:rPr lang="en-GB" sz="2000" i="1" dirty="0">
                <a:solidFill>
                  <a:srgbClr val="00B050"/>
                </a:solidFill>
              </a:rPr>
              <a:t>Too busy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516216" y="5297366"/>
            <a:ext cx="2016224" cy="576064"/>
          </a:xfrm>
          <a:prstGeom prst="wedgeRoundRectCallout">
            <a:avLst>
              <a:gd name="adj1" fmla="val -64245"/>
              <a:gd name="adj2" fmla="val -5188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chemeClr val="accent2"/>
                </a:solidFill>
              </a:rPr>
              <a:t>Security </a:t>
            </a:r>
            <a:r>
              <a:rPr lang="en-GB" sz="2000" i="1" dirty="0" smtClean="0">
                <a:solidFill>
                  <a:schemeClr val="accent2"/>
                </a:solidFill>
              </a:rPr>
              <a:t>reasons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8534049" cy="1143000"/>
          </a:xfrm>
        </p:spPr>
        <p:txBody>
          <a:bodyPr/>
          <a:lstStyle/>
          <a:p>
            <a:r>
              <a:rPr lang="en-GB" sz="4000" dirty="0" smtClean="0"/>
              <a:t>Students reading others’ profiles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91" y="1268760"/>
            <a:ext cx="7730813" cy="482453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GB" sz="2400" b="1" dirty="0" smtClean="0"/>
              <a:t>Why did they</a:t>
            </a:r>
            <a:r>
              <a:rPr lang="en-GB" sz="2400" b="1" dirty="0"/>
              <a:t>?</a:t>
            </a:r>
            <a:endParaRPr lang="en-GB" sz="2400" b="1" dirty="0" smtClean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 marL="0" indent="0">
              <a:buNone/>
              <a:defRPr/>
            </a:pPr>
            <a:endParaRPr lang="en-GB" sz="2400" dirty="0" smtClean="0"/>
          </a:p>
          <a:p>
            <a:pPr marL="0" indent="0">
              <a:buNone/>
              <a:defRPr/>
            </a:pPr>
            <a:endParaRPr lang="en-GB" sz="900" dirty="0" smtClean="0"/>
          </a:p>
          <a:p>
            <a:pPr marL="0" indent="0">
              <a:buNone/>
              <a:defRPr/>
            </a:pPr>
            <a:r>
              <a:rPr lang="en-GB" sz="2400" b="1" dirty="0" smtClean="0"/>
              <a:t>Why didn’t they?</a:t>
            </a:r>
          </a:p>
          <a:p>
            <a:pPr>
              <a:buFont typeface="Arial" charset="0"/>
              <a:buNone/>
              <a:defRPr/>
            </a:pPr>
            <a:endParaRPr lang="en-GB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Font typeface="Arial" charset="0"/>
              <a:buNone/>
              <a:defRPr/>
            </a:pPr>
            <a:endParaRPr lang="en-GB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1199808" y="2636912"/>
            <a:ext cx="5904656" cy="1043176"/>
          </a:xfrm>
          <a:prstGeom prst="wedgeRoundRectCallout">
            <a:avLst>
              <a:gd name="adj1" fmla="val -62520"/>
              <a:gd name="adj2" fmla="val -5214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rgbClr val="0070C0"/>
                </a:solidFill>
              </a:rPr>
              <a:t>Just being nosey or was interested in what they were saying and wanted to find out more about them</a:t>
            </a:r>
            <a:endParaRPr lang="en-GB" sz="2000" i="1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2699792" y="5637976"/>
            <a:ext cx="6026184" cy="846094"/>
          </a:xfrm>
          <a:prstGeom prst="wedgeRoundRectCallout">
            <a:avLst>
              <a:gd name="adj1" fmla="val 42811"/>
              <a:gd name="adj2" fmla="val -7442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chemeClr val="accent3">
                    <a:lumMod val="50000"/>
                  </a:schemeClr>
                </a:solidFill>
              </a:rPr>
              <a:t>It does not seem like an important or relevant part of my course. more interested in their forum postings</a:t>
            </a:r>
            <a:endParaRPr lang="en-GB" sz="2000" i="1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577208" y="1700808"/>
            <a:ext cx="4464496" cy="572686"/>
          </a:xfrm>
          <a:prstGeom prst="wedgeRoundRectCallout">
            <a:avLst>
              <a:gd name="adj1" fmla="val 59195"/>
              <a:gd name="adj2" fmla="val -4922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 dirty="0" smtClean="0">
                <a:solidFill>
                  <a:schemeClr val="accent3">
                    <a:lumMod val="75000"/>
                  </a:schemeClr>
                </a:solidFill>
              </a:rPr>
              <a:t>To gain a feel for the type of person</a:t>
            </a:r>
            <a:endParaRPr lang="en-GB" sz="20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1733992" y="4653136"/>
            <a:ext cx="4012428" cy="612068"/>
          </a:xfrm>
          <a:prstGeom prst="wedgeRoundRectCallout">
            <a:avLst>
              <a:gd name="adj1" fmla="val -64245"/>
              <a:gd name="adj2" fmla="val -5188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chemeClr val="accent2"/>
                </a:solidFill>
              </a:rPr>
              <a:t>Not particularly interested in them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904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9128" y="476672"/>
            <a:ext cx="8229600" cy="922114"/>
          </a:xfrm>
        </p:spPr>
        <p:txBody>
          <a:bodyPr/>
          <a:lstStyle/>
          <a:p>
            <a:r>
              <a:rPr lang="en-GB" dirty="0" smtClean="0"/>
              <a:t>Examining students’ profiles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424936" cy="4525963"/>
          </a:xfrm>
        </p:spPr>
        <p:txBody>
          <a:bodyPr/>
          <a:lstStyle/>
          <a:p>
            <a:r>
              <a:rPr lang="en-GB" dirty="0" smtClean="0"/>
              <a:t>Took screenshots of students’ profiles</a:t>
            </a:r>
          </a:p>
          <a:p>
            <a:pPr lvl="1"/>
            <a:r>
              <a:rPr lang="en-GB" dirty="0"/>
              <a:t>e</a:t>
            </a:r>
            <a:r>
              <a:rPr lang="en-GB" dirty="0" smtClean="0"/>
              <a:t>arly in the module and </a:t>
            </a:r>
            <a:r>
              <a:rPr lang="en-GB" dirty="0" smtClean="0"/>
              <a:t>at </a:t>
            </a:r>
            <a:r>
              <a:rPr lang="en-GB" dirty="0" smtClean="0"/>
              <a:t>the end </a:t>
            </a:r>
          </a:p>
          <a:p>
            <a:r>
              <a:rPr lang="en-GB" dirty="0" smtClean="0"/>
              <a:t>Ethics required written consent </a:t>
            </a:r>
          </a:p>
          <a:p>
            <a:pPr lvl="1"/>
            <a:r>
              <a:rPr lang="en-GB" dirty="0"/>
              <a:t>o</a:t>
            </a:r>
            <a:r>
              <a:rPr lang="en-GB" dirty="0" smtClean="0"/>
              <a:t>btained from only </a:t>
            </a:r>
            <a:r>
              <a:rPr lang="en-GB" dirty="0" smtClean="0"/>
              <a:t>18 </a:t>
            </a:r>
            <a:r>
              <a:rPr lang="en-GB" dirty="0" smtClean="0"/>
              <a:t>students (out </a:t>
            </a:r>
            <a:r>
              <a:rPr lang="en-GB" dirty="0"/>
              <a:t>of </a:t>
            </a:r>
            <a:r>
              <a:rPr lang="en-GB" dirty="0" smtClean="0"/>
              <a:t>28)</a:t>
            </a:r>
            <a:endParaRPr lang="en-GB" dirty="0" smtClean="0"/>
          </a:p>
          <a:p>
            <a:r>
              <a:rPr lang="en-GB" dirty="0" smtClean="0"/>
              <a:t>Looked at</a:t>
            </a:r>
          </a:p>
          <a:p>
            <a:pPr lvl="1"/>
            <a:r>
              <a:rPr lang="en-GB" dirty="0"/>
              <a:t>w</a:t>
            </a:r>
            <a:r>
              <a:rPr lang="en-GB" dirty="0" smtClean="0"/>
              <a:t>hether they had</a:t>
            </a:r>
            <a:r>
              <a:rPr lang="en-GB" dirty="0"/>
              <a:t> </a:t>
            </a:r>
            <a:r>
              <a:rPr lang="en-GB" dirty="0" smtClean="0"/>
              <a:t>added an image</a:t>
            </a:r>
          </a:p>
          <a:p>
            <a:pPr lvl="1"/>
            <a:r>
              <a:rPr lang="en-GB" dirty="0" smtClean="0"/>
              <a:t>whether they had added information</a:t>
            </a:r>
          </a:p>
          <a:p>
            <a:pPr lvl="1"/>
            <a:r>
              <a:rPr lang="en-GB" dirty="0" smtClean="0"/>
              <a:t>whether they changed anything during the module</a:t>
            </a:r>
          </a:p>
        </p:txBody>
      </p:sp>
    </p:spTree>
    <p:extLst>
      <p:ext uri="{BB962C8B-B14F-4D97-AF65-F5344CB8AC3E}">
        <p14:creationId xmlns:p14="http://schemas.microsoft.com/office/powerpoint/2010/main" val="182853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29600" cy="922114"/>
          </a:xfrm>
        </p:spPr>
        <p:txBody>
          <a:bodyPr/>
          <a:lstStyle/>
          <a:p>
            <a:r>
              <a:rPr lang="en-GB" dirty="0" smtClean="0"/>
              <a:t>Students</a:t>
            </a:r>
            <a:r>
              <a:rPr lang="en-GB" dirty="0" smtClean="0"/>
              <a:t>’ </a:t>
            </a:r>
            <a:r>
              <a:rPr lang="en-GB" dirty="0" smtClean="0"/>
              <a:t>profiles at the start</a:t>
            </a:r>
            <a:endParaRPr lang="en-GB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24936" cy="4669979"/>
          </a:xfrm>
        </p:spPr>
        <p:txBody>
          <a:bodyPr/>
          <a:lstStyle/>
          <a:p>
            <a:r>
              <a:rPr lang="en-GB" dirty="0" smtClean="0"/>
              <a:t>11 </a:t>
            </a:r>
            <a:r>
              <a:rPr lang="en-GB" dirty="0" smtClean="0"/>
              <a:t>students out of </a:t>
            </a:r>
            <a:r>
              <a:rPr lang="en-GB" dirty="0" smtClean="0"/>
              <a:t>18 (</a:t>
            </a:r>
            <a:r>
              <a:rPr lang="en-GB" dirty="0" smtClean="0"/>
              <a:t>61</a:t>
            </a:r>
            <a:r>
              <a:rPr lang="en-GB" dirty="0" smtClean="0"/>
              <a:t>%) </a:t>
            </a:r>
            <a:r>
              <a:rPr lang="en-GB" dirty="0" smtClean="0"/>
              <a:t>uploaded an image</a:t>
            </a:r>
          </a:p>
          <a:p>
            <a:pPr lvl="1"/>
            <a:r>
              <a:rPr lang="en-GB" dirty="0" smtClean="0"/>
              <a:t>mostly a head shot of the </a:t>
            </a:r>
            <a:r>
              <a:rPr lang="en-GB" dirty="0" smtClean="0"/>
              <a:t>student</a:t>
            </a:r>
          </a:p>
          <a:p>
            <a:pPr marL="457200" lvl="1" indent="0">
              <a:buNone/>
            </a:pPr>
            <a:r>
              <a:rPr lang="en-GB" sz="2400" dirty="0"/>
              <a:t>(compare with reported </a:t>
            </a:r>
            <a:r>
              <a:rPr lang="en-GB" sz="2400" dirty="0" smtClean="0"/>
              <a:t>67% </a:t>
            </a:r>
            <a:r>
              <a:rPr lang="en-GB" sz="2400" dirty="0"/>
              <a:t>from the survey</a:t>
            </a:r>
            <a:r>
              <a:rPr lang="en-GB" sz="2400" dirty="0" smtClean="0"/>
              <a:t>)</a:t>
            </a:r>
            <a:endParaRPr lang="en-GB" sz="2400" dirty="0" smtClean="0"/>
          </a:p>
          <a:p>
            <a:r>
              <a:rPr lang="en-GB" dirty="0"/>
              <a:t>6</a:t>
            </a:r>
            <a:r>
              <a:rPr lang="en-GB" dirty="0" smtClean="0"/>
              <a:t> </a:t>
            </a:r>
            <a:r>
              <a:rPr lang="en-GB" dirty="0" smtClean="0"/>
              <a:t>students </a:t>
            </a:r>
            <a:r>
              <a:rPr lang="en-GB" dirty="0" smtClean="0"/>
              <a:t>(</a:t>
            </a:r>
            <a:r>
              <a:rPr lang="en-GB" dirty="0" smtClean="0"/>
              <a:t>33</a:t>
            </a:r>
            <a:r>
              <a:rPr lang="en-GB" dirty="0" smtClean="0"/>
              <a:t>%) </a:t>
            </a:r>
            <a:r>
              <a:rPr lang="en-GB" dirty="0" smtClean="0"/>
              <a:t>added information </a:t>
            </a:r>
          </a:p>
          <a:p>
            <a:pPr lvl="1"/>
            <a:r>
              <a:rPr lang="en-GB" dirty="0"/>
              <a:t>3</a:t>
            </a:r>
            <a:r>
              <a:rPr lang="en-GB" dirty="0" smtClean="0"/>
              <a:t>  </a:t>
            </a:r>
            <a:r>
              <a:rPr lang="en-GB" dirty="0" smtClean="0"/>
              <a:t>about their </a:t>
            </a:r>
            <a:r>
              <a:rPr lang="en-GB" dirty="0" smtClean="0"/>
              <a:t>interests </a:t>
            </a:r>
          </a:p>
          <a:p>
            <a:pPr lvl="1"/>
            <a:r>
              <a:rPr lang="en-GB" dirty="0" smtClean="0"/>
              <a:t>3 </a:t>
            </a:r>
            <a:r>
              <a:rPr lang="en-GB" dirty="0" smtClean="0"/>
              <a:t>just Skype or MSN IDs</a:t>
            </a:r>
          </a:p>
          <a:p>
            <a:pPr marL="457200" lvl="1" indent="0">
              <a:buNone/>
            </a:pPr>
            <a:r>
              <a:rPr lang="en-GB" sz="2400" dirty="0" smtClean="0"/>
              <a:t>(compare with reported 48% from the survey</a:t>
            </a:r>
            <a:r>
              <a:rPr lang="en-GB" sz="2400" dirty="0" smtClean="0"/>
              <a:t>)</a:t>
            </a:r>
            <a:endParaRPr lang="en-GB" sz="2400" dirty="0" smtClean="0"/>
          </a:p>
          <a:p>
            <a:r>
              <a:rPr lang="en-GB" dirty="0" smtClean="0"/>
              <a:t>5</a:t>
            </a:r>
            <a:r>
              <a:rPr lang="en-GB" dirty="0" smtClean="0"/>
              <a:t> </a:t>
            </a:r>
            <a:r>
              <a:rPr lang="en-GB" dirty="0" smtClean="0"/>
              <a:t>students </a:t>
            </a:r>
            <a:r>
              <a:rPr lang="en-GB" dirty="0" smtClean="0"/>
              <a:t>(</a:t>
            </a:r>
            <a:r>
              <a:rPr lang="en-GB" dirty="0" smtClean="0"/>
              <a:t>28</a:t>
            </a:r>
            <a:r>
              <a:rPr lang="en-GB" dirty="0" smtClean="0"/>
              <a:t>%) hid their email address </a:t>
            </a: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2543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29600" cy="922114"/>
          </a:xfrm>
        </p:spPr>
        <p:txBody>
          <a:bodyPr/>
          <a:lstStyle/>
          <a:p>
            <a:r>
              <a:rPr lang="en-GB" dirty="0" smtClean="0"/>
              <a:t>Students</a:t>
            </a:r>
            <a:r>
              <a:rPr lang="en-GB" dirty="0" smtClean="0"/>
              <a:t>’ </a:t>
            </a:r>
            <a:r>
              <a:rPr lang="en-GB" dirty="0" smtClean="0"/>
              <a:t>profiles at the end</a:t>
            </a:r>
            <a:endParaRPr lang="en-GB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24936" cy="4669979"/>
          </a:xfrm>
        </p:spPr>
        <p:txBody>
          <a:bodyPr/>
          <a:lstStyle/>
          <a:p>
            <a:r>
              <a:rPr lang="en-GB" dirty="0" smtClean="0"/>
              <a:t>1 student uploaded a profile photo during the presentation (</a:t>
            </a:r>
            <a:r>
              <a:rPr lang="en-GB" dirty="0" smtClean="0"/>
              <a:t>a head shot)</a:t>
            </a:r>
            <a:endParaRPr lang="en-GB" dirty="0" smtClean="0"/>
          </a:p>
          <a:p>
            <a:r>
              <a:rPr lang="en-GB" dirty="0" smtClean="0"/>
              <a:t>1</a:t>
            </a:r>
            <a:r>
              <a:rPr lang="en-GB" dirty="0" smtClean="0"/>
              <a:t> student updated his profile information (about course completion)</a:t>
            </a:r>
          </a:p>
          <a:p>
            <a:r>
              <a:rPr lang="en-GB" dirty="0" smtClean="0"/>
              <a:t>2 students added/changed Skype or MSN IDs</a:t>
            </a:r>
            <a:endParaRPr lang="en-GB" dirty="0" smtClean="0"/>
          </a:p>
          <a:p>
            <a:r>
              <a:rPr lang="en-GB" dirty="0"/>
              <a:t>6</a:t>
            </a:r>
            <a:r>
              <a:rPr lang="en-GB" dirty="0" smtClean="0"/>
              <a:t> students</a:t>
            </a:r>
            <a:r>
              <a:rPr lang="en-GB" dirty="0" smtClean="0"/>
              <a:t> </a:t>
            </a:r>
            <a:r>
              <a:rPr lang="en-GB" dirty="0" smtClean="0"/>
              <a:t>hid their email address </a:t>
            </a:r>
            <a:endParaRPr lang="en-GB" dirty="0" smtClean="0"/>
          </a:p>
          <a:p>
            <a:r>
              <a:rPr lang="en-GB" dirty="0" smtClean="0"/>
              <a:t>1 student made their email address visible </a:t>
            </a: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4318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dirty="0" smtClean="0"/>
              <a:t>Focus groups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/>
          <a:lstStyle/>
          <a:p>
            <a:r>
              <a:rPr lang="en-GB" dirty="0" err="1" smtClean="0"/>
              <a:t>Elluminate</a:t>
            </a:r>
            <a:r>
              <a:rPr lang="en-GB" dirty="0" smtClean="0"/>
              <a:t> focus group for each tutor group</a:t>
            </a:r>
          </a:p>
          <a:p>
            <a:pPr lvl="1"/>
            <a:r>
              <a:rPr lang="en-GB" dirty="0" smtClean="0"/>
              <a:t>7 participants in total </a:t>
            </a:r>
          </a:p>
          <a:p>
            <a:pPr lvl="1"/>
            <a:r>
              <a:rPr lang="en-GB" dirty="0" smtClean="0"/>
              <a:t>5 men and 2 women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ges ranged from 36 to 87</a:t>
            </a:r>
          </a:p>
          <a:p>
            <a:r>
              <a:rPr lang="en-GB" dirty="0" smtClean="0"/>
              <a:t>Questions about</a:t>
            </a:r>
          </a:p>
          <a:p>
            <a:pPr lvl="1"/>
            <a:r>
              <a:rPr lang="en-GB" dirty="0"/>
              <a:t>w</a:t>
            </a:r>
            <a:r>
              <a:rPr lang="en-GB" dirty="0" smtClean="0"/>
              <a:t>hether they had</a:t>
            </a:r>
            <a:r>
              <a:rPr lang="en-GB" dirty="0"/>
              <a:t> </a:t>
            </a:r>
            <a:r>
              <a:rPr lang="en-GB" dirty="0" smtClean="0"/>
              <a:t>changed their profile</a:t>
            </a:r>
          </a:p>
          <a:p>
            <a:pPr lvl="1"/>
            <a:r>
              <a:rPr lang="en-GB" dirty="0" smtClean="0"/>
              <a:t>whether they read other students’ profiles</a:t>
            </a:r>
          </a:p>
          <a:p>
            <a:pPr lvl="1"/>
            <a:r>
              <a:rPr lang="en-GB" dirty="0"/>
              <a:t>h</a:t>
            </a:r>
            <a:r>
              <a:rPr lang="en-GB" dirty="0" smtClean="0"/>
              <a:t>ow they felt about creating and viewing profiles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8229600" cy="922114"/>
          </a:xfrm>
        </p:spPr>
        <p:txBody>
          <a:bodyPr/>
          <a:lstStyle/>
          <a:p>
            <a:r>
              <a:rPr lang="en-GB" dirty="0" smtClean="0"/>
              <a:t>Focus group findings:</a:t>
            </a:r>
            <a:br>
              <a:rPr lang="en-GB" dirty="0" smtClean="0"/>
            </a:br>
            <a:r>
              <a:rPr lang="en-GB" dirty="0" smtClean="0"/>
              <a:t> writing profiles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373616" cy="4525963"/>
          </a:xfrm>
        </p:spPr>
        <p:txBody>
          <a:bodyPr/>
          <a:lstStyle/>
          <a:p>
            <a:r>
              <a:rPr lang="en-GB" dirty="0" smtClean="0"/>
              <a:t>Students did not feel part of an OU community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o they saw no need </a:t>
            </a:r>
            <a:r>
              <a:rPr lang="en-GB" dirty="0"/>
              <a:t>t</a:t>
            </a:r>
            <a:r>
              <a:rPr lang="en-GB" dirty="0" smtClean="0"/>
              <a:t>o share personal information</a:t>
            </a:r>
          </a:p>
          <a:p>
            <a:pPr lvl="1"/>
            <a:r>
              <a:rPr lang="en-GB" dirty="0"/>
              <a:t>b</a:t>
            </a:r>
            <a:r>
              <a:rPr lang="en-GB" dirty="0" smtClean="0"/>
              <a:t>ut they found photos useful</a:t>
            </a:r>
          </a:p>
          <a:p>
            <a:pPr marL="514350" indent="-457200"/>
            <a:r>
              <a:rPr lang="en-GB" dirty="0" smtClean="0"/>
              <a:t>Students had privacy concerns </a:t>
            </a:r>
          </a:p>
          <a:p>
            <a:pPr lvl="1"/>
            <a:r>
              <a:rPr lang="en-GB" dirty="0" smtClean="0"/>
              <a:t>unwilling to share personal information online</a:t>
            </a:r>
          </a:p>
          <a:p>
            <a:pPr lvl="1"/>
            <a:r>
              <a:rPr lang="en-GB" dirty="0"/>
              <a:t>b</a:t>
            </a:r>
            <a:r>
              <a:rPr lang="en-GB" dirty="0" smtClean="0"/>
              <a:t>ut felt more comfortable within the OU VLE</a:t>
            </a:r>
          </a:p>
          <a:p>
            <a:pPr lvl="1"/>
            <a:r>
              <a:rPr lang="en-GB" dirty="0"/>
              <a:t>f</a:t>
            </a:r>
            <a:r>
              <a:rPr lang="en-GB" dirty="0" smtClean="0"/>
              <a:t>elt more confident after studying the module material about social networking</a:t>
            </a:r>
          </a:p>
        </p:txBody>
      </p:sp>
    </p:spTree>
    <p:extLst>
      <p:ext uri="{BB962C8B-B14F-4D97-AF65-F5344CB8AC3E}">
        <p14:creationId xmlns:p14="http://schemas.microsoft.com/office/powerpoint/2010/main" val="368603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152" y="476672"/>
            <a:ext cx="8229600" cy="922114"/>
          </a:xfrm>
        </p:spPr>
        <p:txBody>
          <a:bodyPr/>
          <a:lstStyle/>
          <a:p>
            <a:r>
              <a:rPr lang="en-GB" dirty="0"/>
              <a:t>F</a:t>
            </a:r>
            <a:r>
              <a:rPr lang="en-GB" dirty="0" smtClean="0"/>
              <a:t>ocus groups findings:</a:t>
            </a:r>
            <a:br>
              <a:rPr lang="en-GB" dirty="0" smtClean="0"/>
            </a:br>
            <a:r>
              <a:rPr lang="en-GB" dirty="0" smtClean="0"/>
              <a:t>reading profiles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373616" cy="4525963"/>
          </a:xfrm>
        </p:spPr>
        <p:txBody>
          <a:bodyPr/>
          <a:lstStyle/>
          <a:p>
            <a:r>
              <a:rPr lang="en-GB" dirty="0" smtClean="0"/>
              <a:t>Opinions varied about reading others’ profiles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Some students found it useful:</a:t>
            </a:r>
          </a:p>
          <a:p>
            <a:pPr marL="457200" lvl="1" indent="0">
              <a:buNone/>
            </a:pPr>
            <a:r>
              <a:rPr lang="en-GB" sz="2400" dirty="0" smtClean="0">
                <a:solidFill>
                  <a:srgbClr val="0070C0"/>
                </a:solidFill>
              </a:rPr>
              <a:t>“</a:t>
            </a:r>
            <a:r>
              <a:rPr lang="en-GB" sz="2400" i="1" dirty="0" smtClean="0">
                <a:solidFill>
                  <a:srgbClr val="0070C0"/>
                </a:solidFill>
              </a:rPr>
              <a:t>to see what they are up to and why they are studying”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Some did not:</a:t>
            </a:r>
            <a:endParaRPr lang="en-GB" dirty="0"/>
          </a:p>
          <a:p>
            <a:pPr marL="457200" lvl="1" indent="0">
              <a:buNone/>
            </a:pPr>
            <a:r>
              <a:rPr lang="en-GB" sz="2400" i="1" dirty="0" smtClean="0">
                <a:solidFill>
                  <a:srgbClr val="0070C0"/>
                </a:solidFill>
              </a:rPr>
              <a:t>“found out about people by the posts that they made – but the profiles have made no impact at all”</a:t>
            </a:r>
          </a:p>
        </p:txBody>
      </p:sp>
    </p:spTree>
    <p:extLst>
      <p:ext uri="{BB962C8B-B14F-4D97-AF65-F5344CB8AC3E}">
        <p14:creationId xmlns:p14="http://schemas.microsoft.com/office/powerpoint/2010/main" val="369670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26640"/>
            <a:ext cx="8229600" cy="1143000"/>
          </a:xfrm>
        </p:spPr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r>
              <a:rPr lang="en-GB" dirty="0" smtClean="0"/>
              <a:t>Findings:</a:t>
            </a:r>
          </a:p>
          <a:p>
            <a:pPr lvl="1"/>
            <a:r>
              <a:rPr lang="en-GB" dirty="0" smtClean="0"/>
              <a:t>Most students added a photo to their profile, but not many added information</a:t>
            </a:r>
          </a:p>
          <a:p>
            <a:pPr lvl="1"/>
            <a:r>
              <a:rPr lang="en-GB" dirty="0" smtClean="0"/>
              <a:t>The VLE profile facility caused some confusion</a:t>
            </a:r>
          </a:p>
          <a:p>
            <a:pPr lvl="1"/>
            <a:r>
              <a:rPr lang="en-GB" dirty="0" smtClean="0"/>
              <a:t>Some students read others’ profiles, and they valued the photos</a:t>
            </a:r>
          </a:p>
          <a:p>
            <a:r>
              <a:rPr lang="en-GB" dirty="0" smtClean="0"/>
              <a:t>Methodological issues</a:t>
            </a:r>
          </a:p>
          <a:p>
            <a:pPr lvl="1"/>
            <a:r>
              <a:rPr lang="en-GB" dirty="0" smtClean="0"/>
              <a:t>Obtaining consent from students was difficult</a:t>
            </a:r>
          </a:p>
          <a:p>
            <a:pPr lvl="1"/>
            <a:r>
              <a:rPr lang="en-GB" dirty="0" smtClean="0"/>
              <a:t>Not many students took part in the focus groups</a:t>
            </a:r>
          </a:p>
          <a:p>
            <a:pPr lvl="1"/>
            <a:r>
              <a:rPr lang="en-GB" dirty="0" smtClean="0"/>
              <a:t>Survey findings and information from actual profiles were not always consistent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49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 &amp; implications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32" y="1556792"/>
            <a:ext cx="8712968" cy="4525963"/>
          </a:xfrm>
        </p:spPr>
        <p:txBody>
          <a:bodyPr/>
          <a:lstStyle/>
          <a:p>
            <a:r>
              <a:rPr lang="en-GB" sz="3000" dirty="0" smtClean="0"/>
              <a:t>Profiles can help personalise a VLE  - but only for </a:t>
            </a:r>
            <a:r>
              <a:rPr lang="en-GB" sz="3000" i="1" dirty="0" smtClean="0"/>
              <a:t>some</a:t>
            </a:r>
            <a:r>
              <a:rPr lang="en-GB" sz="3000" dirty="0" smtClean="0"/>
              <a:t> students</a:t>
            </a:r>
          </a:p>
          <a:p>
            <a:pPr lvl="1"/>
            <a:r>
              <a:rPr lang="en-GB" sz="2600" dirty="0" smtClean="0"/>
              <a:t>some feel no need to read or write profiles</a:t>
            </a:r>
            <a:endParaRPr lang="en-GB" sz="3000" dirty="0" smtClean="0"/>
          </a:p>
          <a:p>
            <a:pPr lvl="1"/>
            <a:r>
              <a:rPr lang="en-GB" sz="2600" dirty="0"/>
              <a:t>m</a:t>
            </a:r>
            <a:r>
              <a:rPr lang="en-GB" sz="2600" dirty="0" smtClean="0"/>
              <a:t>any have concerns about privacy online </a:t>
            </a:r>
          </a:p>
          <a:p>
            <a:r>
              <a:rPr lang="en-GB" sz="3000" dirty="0" smtClean="0"/>
              <a:t> Implications</a:t>
            </a:r>
          </a:p>
          <a:p>
            <a:pPr lvl="1"/>
            <a:r>
              <a:rPr lang="en-GB" sz="2600" dirty="0" smtClean="0"/>
              <a:t>help students to understand and use profiles</a:t>
            </a:r>
          </a:p>
          <a:p>
            <a:pPr lvl="1"/>
            <a:r>
              <a:rPr lang="en-GB" sz="2600" dirty="0"/>
              <a:t>i</a:t>
            </a:r>
            <a:r>
              <a:rPr lang="en-GB" sz="2600" dirty="0" smtClean="0"/>
              <a:t>mprove and clarify the profile facility</a:t>
            </a:r>
          </a:p>
          <a:p>
            <a:pPr lvl="1"/>
            <a:r>
              <a:rPr lang="en-GB" sz="2600" dirty="0"/>
              <a:t>h</a:t>
            </a:r>
            <a:r>
              <a:rPr lang="en-GB" sz="2600" dirty="0" smtClean="0"/>
              <a:t>elp students to feel confident about privacy online</a:t>
            </a:r>
          </a:p>
          <a:p>
            <a:pPr lvl="1"/>
            <a:r>
              <a:rPr lang="en-GB" sz="2600" dirty="0"/>
              <a:t>f</a:t>
            </a:r>
            <a:r>
              <a:rPr lang="en-GB" sz="2600" dirty="0" smtClean="0"/>
              <a:t>ind ways to build OU community</a:t>
            </a:r>
          </a:p>
          <a:p>
            <a:endParaRPr lang="en-GB" sz="3000" dirty="0" smtClean="0"/>
          </a:p>
          <a:p>
            <a:endParaRPr lang="en-GB" sz="3000" dirty="0" smtClean="0"/>
          </a:p>
          <a:p>
            <a:pPr marL="0" indent="0">
              <a:buNone/>
            </a:pP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45034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en-GB" sz="4000" dirty="0" smtClean="0"/>
              <a:t>Personal profile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744416"/>
          </a:xfrm>
        </p:spPr>
        <p:txBody>
          <a:bodyPr/>
          <a:lstStyle/>
          <a:p>
            <a:r>
              <a:rPr lang="en-GB" dirty="0" smtClean="0"/>
              <a:t>An online space where </a:t>
            </a:r>
            <a:r>
              <a:rPr lang="en-GB" dirty="0"/>
              <a:t>a</a:t>
            </a:r>
            <a:r>
              <a:rPr lang="en-GB" dirty="0" smtClean="0"/>
              <a:t> user can share information about </a:t>
            </a:r>
            <a:r>
              <a:rPr lang="en-GB" dirty="0" smtClean="0"/>
              <a:t>him/herself</a:t>
            </a:r>
            <a:r>
              <a:rPr lang="en-GB" dirty="0" smtClean="0"/>
              <a:t>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Members of online communities can use profiles to learn something about each other</a:t>
            </a:r>
          </a:p>
          <a:p>
            <a:pPr marL="0" indent="0">
              <a:buNone/>
            </a:pPr>
            <a:r>
              <a:rPr lang="en-GB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Aims of the project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424936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This project aimed to discover: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how students use the profile facility in VLE forums</a:t>
            </a:r>
          </a:p>
          <a:p>
            <a:r>
              <a:rPr lang="en-GB" dirty="0" smtClean="0"/>
              <a:t>whether profiles contribute to online community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GB" sz="4000" dirty="0" smtClean="0"/>
              <a:t>Project context 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55576" y="2204864"/>
            <a:ext cx="7632848" cy="3672408"/>
          </a:xfrm>
        </p:spPr>
        <p:txBody>
          <a:bodyPr/>
          <a:lstStyle/>
          <a:p>
            <a:r>
              <a:rPr lang="en-GB" dirty="0" smtClean="0"/>
              <a:t>A new Level 1 Computing &amp; IT module: </a:t>
            </a:r>
            <a:br>
              <a:rPr lang="en-GB" dirty="0" smtClean="0"/>
            </a:br>
            <a:r>
              <a:rPr lang="en-GB" i="1" dirty="0" smtClean="0"/>
              <a:t>My Digital Life</a:t>
            </a:r>
            <a:r>
              <a:rPr lang="en-GB" dirty="0" smtClean="0"/>
              <a:t> (TU100)</a:t>
            </a:r>
          </a:p>
          <a:p>
            <a:r>
              <a:rPr lang="en-GB" dirty="0" smtClean="0"/>
              <a:t>Project </a:t>
            </a:r>
            <a:r>
              <a:rPr lang="en-GB" dirty="0" smtClean="0"/>
              <a:t>used </a:t>
            </a:r>
            <a:r>
              <a:rPr lang="en-GB" dirty="0"/>
              <a:t>two tutor groups from October </a:t>
            </a:r>
            <a:r>
              <a:rPr lang="en-GB" dirty="0" smtClean="0"/>
              <a:t>2011 </a:t>
            </a:r>
            <a:r>
              <a:rPr lang="en-GB" dirty="0" smtClean="0"/>
              <a:t>- </a:t>
            </a:r>
            <a:r>
              <a:rPr lang="en-GB" dirty="0"/>
              <a:t>May 2012 </a:t>
            </a:r>
            <a:r>
              <a:rPr lang="en-GB" dirty="0" smtClean="0"/>
              <a:t>presentation</a:t>
            </a:r>
          </a:p>
          <a:p>
            <a:r>
              <a:rPr lang="en-GB" dirty="0" smtClean="0"/>
              <a:t>28 students in total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445624" cy="1143000"/>
          </a:xfrm>
        </p:spPr>
        <p:txBody>
          <a:bodyPr/>
          <a:lstStyle/>
          <a:p>
            <a:r>
              <a:rPr lang="en-GB" sz="4000" dirty="0" smtClean="0"/>
              <a:t>A profile in the VLE (then)</a:t>
            </a:r>
          </a:p>
        </p:txBody>
      </p:sp>
      <p:pic>
        <p:nvPicPr>
          <p:cNvPr id="6148" name="Picture 4" descr="My Moodle profi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9"/>
            <a:ext cx="7632848" cy="3967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profile in the VLE (now)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56791"/>
            <a:ext cx="7704856" cy="4707501"/>
          </a:xfr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98430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</a:t>
            </a:r>
            <a:r>
              <a:rPr lang="en-GB" dirty="0" smtClean="0"/>
              <a:t>gathering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Students</a:t>
            </a:r>
            <a:r>
              <a:rPr lang="en-GB" dirty="0"/>
              <a:t>’ profiles examined at two stages:</a:t>
            </a:r>
          </a:p>
          <a:p>
            <a:pPr lvl="1"/>
            <a:r>
              <a:rPr lang="en-GB" dirty="0"/>
              <a:t>e</a:t>
            </a:r>
            <a:r>
              <a:rPr lang="en-GB" dirty="0" smtClean="0"/>
              <a:t>arly in the module presentation</a:t>
            </a:r>
            <a:endParaRPr lang="en-GB" dirty="0"/>
          </a:p>
          <a:p>
            <a:pPr lvl="1"/>
            <a:r>
              <a:rPr lang="en-GB" dirty="0" smtClean="0"/>
              <a:t>at</a:t>
            </a:r>
            <a:r>
              <a:rPr lang="en-GB" dirty="0" smtClean="0"/>
              <a:t> </a:t>
            </a:r>
            <a:r>
              <a:rPr lang="en-GB" dirty="0" smtClean="0"/>
              <a:t>the end</a:t>
            </a:r>
          </a:p>
          <a:p>
            <a:r>
              <a:rPr lang="en-GB" dirty="0" err="1" smtClean="0"/>
              <a:t>Anonymised</a:t>
            </a:r>
            <a:r>
              <a:rPr lang="en-GB" dirty="0" smtClean="0"/>
              <a:t> online survey of students </a:t>
            </a:r>
          </a:p>
          <a:p>
            <a:pPr lvl="1"/>
            <a:r>
              <a:rPr lang="en-GB" dirty="0" smtClean="0"/>
              <a:t>early in the module </a:t>
            </a:r>
          </a:p>
          <a:p>
            <a:r>
              <a:rPr lang="en-GB" dirty="0" smtClean="0"/>
              <a:t>Two small online focus groups (via </a:t>
            </a:r>
            <a:r>
              <a:rPr lang="en-GB" dirty="0" err="1" smtClean="0"/>
              <a:t>Elluminate</a:t>
            </a:r>
            <a:r>
              <a:rPr lang="en-GB" dirty="0" smtClean="0"/>
              <a:t>)</a:t>
            </a:r>
          </a:p>
          <a:p>
            <a:pPr lvl="1"/>
            <a:r>
              <a:rPr lang="en-GB" dirty="0"/>
              <a:t> towards the end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6635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The online survey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021907"/>
          </a:xfrm>
        </p:spPr>
        <p:txBody>
          <a:bodyPr/>
          <a:lstStyle/>
          <a:p>
            <a:r>
              <a:rPr lang="en-GB" dirty="0" smtClean="0"/>
              <a:t>Mix of closed and open questions </a:t>
            </a:r>
          </a:p>
          <a:p>
            <a:r>
              <a:rPr lang="en-GB" dirty="0" smtClean="0"/>
              <a:t>Questions on whether, and why, students:</a:t>
            </a:r>
          </a:p>
          <a:p>
            <a:pPr lvl="1"/>
            <a:r>
              <a:rPr lang="en-GB" dirty="0" smtClean="0"/>
              <a:t>uploaded </a:t>
            </a:r>
            <a:r>
              <a:rPr lang="en-GB" dirty="0"/>
              <a:t>an image to their </a:t>
            </a:r>
            <a:r>
              <a:rPr lang="en-GB" dirty="0" smtClean="0"/>
              <a:t>profile</a:t>
            </a:r>
          </a:p>
          <a:p>
            <a:pPr lvl="1"/>
            <a:r>
              <a:rPr lang="en-GB" dirty="0" smtClean="0"/>
              <a:t>added information to their profile</a:t>
            </a:r>
          </a:p>
          <a:p>
            <a:pPr lvl="1"/>
            <a:r>
              <a:rPr lang="en-GB" dirty="0" smtClean="0"/>
              <a:t>read other students’ profile information</a:t>
            </a:r>
          </a:p>
          <a:p>
            <a:r>
              <a:rPr lang="en-GB" dirty="0" smtClean="0"/>
              <a:t>24 respondents out of </a:t>
            </a:r>
            <a:r>
              <a:rPr lang="en-GB" dirty="0" smtClean="0"/>
              <a:t>28 </a:t>
            </a:r>
            <a:r>
              <a:rPr lang="en-GB" dirty="0" smtClean="0"/>
              <a:t>(</a:t>
            </a:r>
            <a:r>
              <a:rPr lang="en-GB" dirty="0" smtClean="0"/>
              <a:t>86% </a:t>
            </a:r>
            <a:r>
              <a:rPr lang="en-GB" dirty="0" smtClean="0"/>
              <a:t>response rate)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Findings from the survey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496944" cy="4021907"/>
          </a:xfrm>
        </p:spPr>
        <p:txBody>
          <a:bodyPr/>
          <a:lstStyle/>
          <a:p>
            <a:r>
              <a:rPr lang="en-GB" dirty="0" smtClean="0"/>
              <a:t>Two thirds of respondents reported uploading an image</a:t>
            </a:r>
          </a:p>
          <a:p>
            <a:pPr lvl="1"/>
            <a:r>
              <a:rPr lang="en-GB" dirty="0" smtClean="0"/>
              <a:t> mostly </a:t>
            </a:r>
            <a:r>
              <a:rPr lang="en-GB" dirty="0" smtClean="0">
                <a:solidFill>
                  <a:srgbClr val="0070C0"/>
                </a:solidFill>
              </a:rPr>
              <a:t>‘a photo of me on my own’</a:t>
            </a:r>
            <a:r>
              <a:rPr lang="en-GB" dirty="0" smtClean="0"/>
              <a:t> </a:t>
            </a:r>
          </a:p>
          <a:p>
            <a:r>
              <a:rPr lang="en-GB" dirty="0" smtClean="0"/>
              <a:t>Half said they added information to their profile </a:t>
            </a:r>
          </a:p>
          <a:p>
            <a:pPr lvl="1"/>
            <a:r>
              <a:rPr lang="en-GB" dirty="0" smtClean="0"/>
              <a:t>some </a:t>
            </a:r>
            <a:r>
              <a:rPr lang="en-GB" dirty="0"/>
              <a:t>students were confused about the profile </a:t>
            </a:r>
            <a:r>
              <a:rPr lang="en-GB" dirty="0" smtClean="0"/>
              <a:t>facility</a:t>
            </a:r>
          </a:p>
          <a:p>
            <a:r>
              <a:rPr lang="en-GB" dirty="0" smtClean="0"/>
              <a:t>60% said they looked at other students’ profiles </a:t>
            </a:r>
          </a:p>
          <a:p>
            <a:pPr marL="800100" lvl="2" indent="0">
              <a:buNone/>
            </a:pP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4278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1671</TotalTime>
  <Words>958</Words>
  <Application>Microsoft Office PowerPoint</Application>
  <PresentationFormat>On-screen Show (4:3)</PresentationFormat>
  <Paragraphs>157</Paragraphs>
  <Slides>19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Personal profiles in VLE forums: do students use them?  </vt:lpstr>
      <vt:lpstr>Personal profile</vt:lpstr>
      <vt:lpstr>Aims of the project</vt:lpstr>
      <vt:lpstr>Project context  </vt:lpstr>
      <vt:lpstr>A profile in the VLE (then)</vt:lpstr>
      <vt:lpstr>A profile in the VLE (now)</vt:lpstr>
      <vt:lpstr>Data gathering</vt:lpstr>
      <vt:lpstr>The online survey</vt:lpstr>
      <vt:lpstr>Findings from the survey</vt:lpstr>
      <vt:lpstr>Students adding material to their profile </vt:lpstr>
      <vt:lpstr>Students reading others’ profiles</vt:lpstr>
      <vt:lpstr>Examining students’ profiles</vt:lpstr>
      <vt:lpstr>Students’ profiles at the start</vt:lpstr>
      <vt:lpstr>Students’ profiles at the end</vt:lpstr>
      <vt:lpstr>Focus groups</vt:lpstr>
      <vt:lpstr>Focus group findings:  writing profiles</vt:lpstr>
      <vt:lpstr>Focus groups findings: reading profiles</vt:lpstr>
      <vt:lpstr>Summary</vt:lpstr>
      <vt:lpstr>Conclusions &amp; implications</vt:lpstr>
    </vt:vector>
  </TitlesOfParts>
  <Company>MESH Computers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</dc:creator>
  <cp:lastModifiedBy>Karen Kear</cp:lastModifiedBy>
  <cp:revision>142</cp:revision>
  <dcterms:created xsi:type="dcterms:W3CDTF">2012-02-16T12:55:19Z</dcterms:created>
  <dcterms:modified xsi:type="dcterms:W3CDTF">2013-03-25T21:31:14Z</dcterms:modified>
</cp:coreProperties>
</file>