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14" r:id="rId6"/>
    <p:sldMasterId id="2147483771" r:id="rId7"/>
    <p:sldMasterId id="2147483863" r:id="rId8"/>
    <p:sldMasterId id="2147483817" r:id="rId9"/>
    <p:sldMasterId id="2147483927" r:id="rId10"/>
  </p:sldMasterIdLst>
  <p:notesMasterIdLst>
    <p:notesMasterId r:id="rId34"/>
  </p:notesMasterIdLst>
  <p:handoutMasterIdLst>
    <p:handoutMasterId r:id="rId35"/>
  </p:handoutMasterIdLst>
  <p:sldIdLst>
    <p:sldId id="256" r:id="rId11"/>
    <p:sldId id="299" r:id="rId12"/>
    <p:sldId id="398" r:id="rId13"/>
    <p:sldId id="421" r:id="rId14"/>
    <p:sldId id="380" r:id="rId15"/>
    <p:sldId id="417" r:id="rId16"/>
    <p:sldId id="420" r:id="rId17"/>
    <p:sldId id="422" r:id="rId18"/>
    <p:sldId id="382" r:id="rId19"/>
    <p:sldId id="418" r:id="rId20"/>
    <p:sldId id="400" r:id="rId21"/>
    <p:sldId id="401" r:id="rId22"/>
    <p:sldId id="274" r:id="rId23"/>
    <p:sldId id="301" r:id="rId24"/>
    <p:sldId id="405" r:id="rId25"/>
    <p:sldId id="300" r:id="rId26"/>
    <p:sldId id="385" r:id="rId27"/>
    <p:sldId id="410" r:id="rId28"/>
    <p:sldId id="423" r:id="rId29"/>
    <p:sldId id="424" r:id="rId30"/>
    <p:sldId id="425" r:id="rId31"/>
    <p:sldId id="312" r:id="rId32"/>
    <p:sldId id="261" r:id="rId33"/>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3CB541-BD13-4293-BD6E-A7623C892EB3}" v="180" dt="2023-10-19T12:34:30.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7341" autoAdjust="0"/>
  </p:normalViewPr>
  <p:slideViewPr>
    <p:cSldViewPr snapToGrid="0">
      <p:cViewPr varScale="1">
        <p:scale>
          <a:sx n="58" d="100"/>
          <a:sy n="58" d="100"/>
        </p:scale>
        <p:origin x="1618" y="5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gs" Target="tags/tag1.xml"/><Relationship Id="rId10" Type="http://schemas.openxmlformats.org/officeDocument/2006/relationships/slideMaster" Target="slideMasters/slideMaster5.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F5288-4BCD-4951-A066-D98BDC52A491}"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US"/>
        </a:p>
      </dgm:t>
    </dgm:pt>
    <dgm:pt modelId="{9AF03F9E-FB0D-4DFC-AA67-2AFE7BFB54C3}">
      <dgm:prSet custT="1"/>
      <dgm:spPr/>
      <dgm:t>
        <a:bodyPr/>
        <a:lstStyle/>
        <a:p>
          <a:r>
            <a:rPr lang="en-US" sz="1800" dirty="0"/>
            <a:t>Structural factors impacting on the learning experiences and study performance of some students, including BAME students:</a:t>
          </a:r>
        </a:p>
      </dgm:t>
    </dgm:pt>
    <dgm:pt modelId="{217167E1-76D3-4FD0-9523-9BF0A91EBC98}" type="parTrans" cxnId="{C159B28A-A931-4829-A388-11DBFD0C9B8F}">
      <dgm:prSet/>
      <dgm:spPr/>
      <dgm:t>
        <a:bodyPr/>
        <a:lstStyle/>
        <a:p>
          <a:endParaRPr lang="en-US"/>
        </a:p>
      </dgm:t>
    </dgm:pt>
    <dgm:pt modelId="{0E473413-EE25-4E0F-A84E-3ABA18682EFB}" type="sibTrans" cxnId="{C159B28A-A931-4829-A388-11DBFD0C9B8F}">
      <dgm:prSet/>
      <dgm:spPr/>
      <dgm:t>
        <a:bodyPr/>
        <a:lstStyle/>
        <a:p>
          <a:endParaRPr lang="en-US"/>
        </a:p>
      </dgm:t>
    </dgm:pt>
    <dgm:pt modelId="{DFB76F3E-307D-40CE-90D1-2FE5054B95F2}">
      <dgm:prSet custT="1"/>
      <dgm:spPr/>
      <dgm:t>
        <a:bodyPr/>
        <a:lstStyle/>
        <a:p>
          <a:r>
            <a:rPr lang="en-US" sz="1800"/>
            <a:t>Poverty</a:t>
          </a:r>
          <a:endParaRPr lang="en-US" sz="1800" dirty="0"/>
        </a:p>
      </dgm:t>
    </dgm:pt>
    <dgm:pt modelId="{5660E9DD-215E-4303-A03E-6A8DAE09C028}" type="parTrans" cxnId="{51CC925A-F296-46D9-B540-F68AEFA17963}">
      <dgm:prSet/>
      <dgm:spPr/>
      <dgm:t>
        <a:bodyPr/>
        <a:lstStyle/>
        <a:p>
          <a:endParaRPr lang="en-US"/>
        </a:p>
      </dgm:t>
    </dgm:pt>
    <dgm:pt modelId="{F237F20E-70ED-49E8-98E9-5FC9989CD4B7}" type="sibTrans" cxnId="{51CC925A-F296-46D9-B540-F68AEFA17963}">
      <dgm:prSet/>
      <dgm:spPr/>
      <dgm:t>
        <a:bodyPr/>
        <a:lstStyle/>
        <a:p>
          <a:endParaRPr lang="en-US"/>
        </a:p>
      </dgm:t>
    </dgm:pt>
    <dgm:pt modelId="{E3FC632C-68FA-47EC-88F7-F9EE709BEF1F}">
      <dgm:prSet custT="1"/>
      <dgm:spPr/>
      <dgm:t>
        <a:bodyPr/>
        <a:lstStyle/>
        <a:p>
          <a:r>
            <a:rPr lang="en-US" sz="1800"/>
            <a:t>The digital divide</a:t>
          </a:r>
          <a:endParaRPr lang="en-US" sz="1800" dirty="0"/>
        </a:p>
      </dgm:t>
    </dgm:pt>
    <dgm:pt modelId="{9F8794AD-F88B-47C2-8655-B6A43FFC27D3}" type="parTrans" cxnId="{AE01119E-AFA2-4517-BE8F-5776708CC87E}">
      <dgm:prSet/>
      <dgm:spPr/>
      <dgm:t>
        <a:bodyPr/>
        <a:lstStyle/>
        <a:p>
          <a:endParaRPr lang="en-US"/>
        </a:p>
      </dgm:t>
    </dgm:pt>
    <dgm:pt modelId="{F3161FA7-E23C-4DE2-94DE-9CCE88E36B4D}" type="sibTrans" cxnId="{AE01119E-AFA2-4517-BE8F-5776708CC87E}">
      <dgm:prSet/>
      <dgm:spPr/>
      <dgm:t>
        <a:bodyPr/>
        <a:lstStyle/>
        <a:p>
          <a:endParaRPr lang="en-US"/>
        </a:p>
      </dgm:t>
    </dgm:pt>
    <dgm:pt modelId="{786CA717-2B1E-46D7-83BD-CF0CC1F96F3B}">
      <dgm:prSet custT="1"/>
      <dgm:spPr/>
      <dgm:t>
        <a:bodyPr/>
        <a:lstStyle/>
        <a:p>
          <a:r>
            <a:rPr lang="en-US" sz="1800" dirty="0"/>
            <a:t>Housing </a:t>
          </a:r>
        </a:p>
      </dgm:t>
    </dgm:pt>
    <dgm:pt modelId="{3109F511-4886-4EBF-91A2-DB80A92E3B00}" type="parTrans" cxnId="{9A8C00C8-05EF-4124-973F-781A4CF9BBB0}">
      <dgm:prSet/>
      <dgm:spPr/>
      <dgm:t>
        <a:bodyPr/>
        <a:lstStyle/>
        <a:p>
          <a:endParaRPr lang="en-US"/>
        </a:p>
      </dgm:t>
    </dgm:pt>
    <dgm:pt modelId="{FA0AE879-73D5-4143-AE5F-A214C1FEBC42}" type="sibTrans" cxnId="{9A8C00C8-05EF-4124-973F-781A4CF9BBB0}">
      <dgm:prSet/>
      <dgm:spPr/>
      <dgm:t>
        <a:bodyPr/>
        <a:lstStyle/>
        <a:p>
          <a:endParaRPr lang="en-US"/>
        </a:p>
      </dgm:t>
    </dgm:pt>
    <dgm:pt modelId="{EC70C23E-C86A-412C-B2E6-73165BD869A3}">
      <dgm:prSet custT="1"/>
      <dgm:spPr/>
      <dgm:t>
        <a:bodyPr/>
        <a:lstStyle/>
        <a:p>
          <a:r>
            <a:rPr lang="en-US" sz="1800" dirty="0"/>
            <a:t>Employment</a:t>
          </a:r>
        </a:p>
      </dgm:t>
    </dgm:pt>
    <dgm:pt modelId="{8F7F734F-30F3-43CE-8B4F-CCACC75CAB19}" type="parTrans" cxnId="{8FDAF457-E859-4EE9-83DC-D98C87A8327F}">
      <dgm:prSet/>
      <dgm:spPr/>
      <dgm:t>
        <a:bodyPr/>
        <a:lstStyle/>
        <a:p>
          <a:endParaRPr lang="en-US"/>
        </a:p>
      </dgm:t>
    </dgm:pt>
    <dgm:pt modelId="{F0661A60-2B64-4D1A-873D-658A39B8A48C}" type="sibTrans" cxnId="{8FDAF457-E859-4EE9-83DC-D98C87A8327F}">
      <dgm:prSet/>
      <dgm:spPr/>
      <dgm:t>
        <a:bodyPr/>
        <a:lstStyle/>
        <a:p>
          <a:endParaRPr lang="en-US"/>
        </a:p>
      </dgm:t>
    </dgm:pt>
    <dgm:pt modelId="{380ADF69-50B6-4525-98FA-5C56733D4633}">
      <dgm:prSet custT="1"/>
      <dgm:spPr/>
      <dgm:t>
        <a:bodyPr/>
        <a:lstStyle/>
        <a:p>
          <a:r>
            <a:rPr lang="en-US" sz="1800" dirty="0"/>
            <a:t>Family responsibilities</a:t>
          </a:r>
        </a:p>
      </dgm:t>
    </dgm:pt>
    <dgm:pt modelId="{09B0ADBB-D52C-40D6-AC31-A8FAF4480013}" type="parTrans" cxnId="{8E3AB074-0009-44E5-8EB0-04925DB0AF3F}">
      <dgm:prSet/>
      <dgm:spPr/>
      <dgm:t>
        <a:bodyPr/>
        <a:lstStyle/>
        <a:p>
          <a:endParaRPr lang="en-US"/>
        </a:p>
      </dgm:t>
    </dgm:pt>
    <dgm:pt modelId="{3E408FA7-B973-4FCB-AA31-5A500D2E617A}" type="sibTrans" cxnId="{8E3AB074-0009-44E5-8EB0-04925DB0AF3F}">
      <dgm:prSet/>
      <dgm:spPr/>
      <dgm:t>
        <a:bodyPr/>
        <a:lstStyle/>
        <a:p>
          <a:endParaRPr lang="en-US"/>
        </a:p>
      </dgm:t>
    </dgm:pt>
    <dgm:pt modelId="{1B2A4AE3-5973-4224-BF6C-9EFBE1C905B8}">
      <dgm:prSet custT="1"/>
      <dgm:spPr/>
      <dgm:t>
        <a:bodyPr/>
        <a:lstStyle/>
        <a:p>
          <a:r>
            <a:rPr lang="en-US" sz="1800" dirty="0"/>
            <a:t>Mental health issues</a:t>
          </a:r>
        </a:p>
      </dgm:t>
    </dgm:pt>
    <dgm:pt modelId="{4692474D-BE6E-4B90-93CE-CCD40E190C0A}" type="parTrans" cxnId="{20520480-60E0-46A3-AA49-EA82360E0713}">
      <dgm:prSet/>
      <dgm:spPr/>
      <dgm:t>
        <a:bodyPr/>
        <a:lstStyle/>
        <a:p>
          <a:endParaRPr lang="en-US"/>
        </a:p>
      </dgm:t>
    </dgm:pt>
    <dgm:pt modelId="{B7FE60EB-2E9B-4F3A-966D-114122262E9D}" type="sibTrans" cxnId="{20520480-60E0-46A3-AA49-EA82360E0713}">
      <dgm:prSet/>
      <dgm:spPr/>
      <dgm:t>
        <a:bodyPr/>
        <a:lstStyle/>
        <a:p>
          <a:endParaRPr lang="en-US"/>
        </a:p>
      </dgm:t>
    </dgm:pt>
    <dgm:pt modelId="{BC3571F1-3C8A-4643-BECD-C6085E244130}" type="pres">
      <dgm:prSet presAssocID="{C97F5288-4BCD-4951-A066-D98BDC52A491}" presName="cycle" presStyleCnt="0">
        <dgm:presLayoutVars>
          <dgm:dir/>
          <dgm:resizeHandles val="exact"/>
        </dgm:presLayoutVars>
      </dgm:prSet>
      <dgm:spPr/>
    </dgm:pt>
    <dgm:pt modelId="{2E85366C-6FFE-440C-A023-FCF07ECCC819}" type="pres">
      <dgm:prSet presAssocID="{9AF03F9E-FB0D-4DFC-AA67-2AFE7BFB54C3}" presName="node" presStyleLbl="node1" presStyleIdx="0" presStyleCnt="1" custScaleX="102568" custScaleY="97592" custRadScaleRad="91635" custRadScaleInc="-355">
        <dgm:presLayoutVars>
          <dgm:bulletEnabled val="1"/>
        </dgm:presLayoutVars>
      </dgm:prSet>
      <dgm:spPr/>
    </dgm:pt>
  </dgm:ptLst>
  <dgm:cxnLst>
    <dgm:cxn modelId="{1832B928-B9CC-42C7-8495-9B72EFEAC1C4}" type="presOf" srcId="{E3FC632C-68FA-47EC-88F7-F9EE709BEF1F}" destId="{2E85366C-6FFE-440C-A023-FCF07ECCC819}" srcOrd="0" destOrd="2" presId="urn:microsoft.com/office/officeart/2005/8/layout/cycle2"/>
    <dgm:cxn modelId="{350EB32A-53F7-42B6-8773-637CE8E4AC0C}" type="presOf" srcId="{380ADF69-50B6-4525-98FA-5C56733D4633}" destId="{2E85366C-6FFE-440C-A023-FCF07ECCC819}" srcOrd="0" destOrd="5" presId="urn:microsoft.com/office/officeart/2005/8/layout/cycle2"/>
    <dgm:cxn modelId="{7115F62A-09EA-43D6-9325-E53790AAB9DA}" type="presOf" srcId="{EC70C23E-C86A-412C-B2E6-73165BD869A3}" destId="{2E85366C-6FFE-440C-A023-FCF07ECCC819}" srcOrd="0" destOrd="4" presId="urn:microsoft.com/office/officeart/2005/8/layout/cycle2"/>
    <dgm:cxn modelId="{4AAA5A3D-3E69-470D-9677-50DC37B9FB47}" type="presOf" srcId="{DFB76F3E-307D-40CE-90D1-2FE5054B95F2}" destId="{2E85366C-6FFE-440C-A023-FCF07ECCC819}" srcOrd="0" destOrd="1" presId="urn:microsoft.com/office/officeart/2005/8/layout/cycle2"/>
    <dgm:cxn modelId="{17509C50-0FCA-42C5-B76F-53EA1F316810}" type="presOf" srcId="{1B2A4AE3-5973-4224-BF6C-9EFBE1C905B8}" destId="{2E85366C-6FFE-440C-A023-FCF07ECCC819}" srcOrd="0" destOrd="6" presId="urn:microsoft.com/office/officeart/2005/8/layout/cycle2"/>
    <dgm:cxn modelId="{8E3AB074-0009-44E5-8EB0-04925DB0AF3F}" srcId="{9AF03F9E-FB0D-4DFC-AA67-2AFE7BFB54C3}" destId="{380ADF69-50B6-4525-98FA-5C56733D4633}" srcOrd="4" destOrd="0" parTransId="{09B0ADBB-D52C-40D6-AC31-A8FAF4480013}" sibTransId="{3E408FA7-B973-4FCB-AA31-5A500D2E617A}"/>
    <dgm:cxn modelId="{8FDAF457-E859-4EE9-83DC-D98C87A8327F}" srcId="{9AF03F9E-FB0D-4DFC-AA67-2AFE7BFB54C3}" destId="{EC70C23E-C86A-412C-B2E6-73165BD869A3}" srcOrd="3" destOrd="0" parTransId="{8F7F734F-30F3-43CE-8B4F-CCACC75CAB19}" sibTransId="{F0661A60-2B64-4D1A-873D-658A39B8A48C}"/>
    <dgm:cxn modelId="{CC90DF79-E84D-4F4B-B082-7FBC814F8415}" type="presOf" srcId="{9AF03F9E-FB0D-4DFC-AA67-2AFE7BFB54C3}" destId="{2E85366C-6FFE-440C-A023-FCF07ECCC819}" srcOrd="0" destOrd="0" presId="urn:microsoft.com/office/officeart/2005/8/layout/cycle2"/>
    <dgm:cxn modelId="{51CC925A-F296-46D9-B540-F68AEFA17963}" srcId="{9AF03F9E-FB0D-4DFC-AA67-2AFE7BFB54C3}" destId="{DFB76F3E-307D-40CE-90D1-2FE5054B95F2}" srcOrd="0" destOrd="0" parTransId="{5660E9DD-215E-4303-A03E-6A8DAE09C028}" sibTransId="{F237F20E-70ED-49E8-98E9-5FC9989CD4B7}"/>
    <dgm:cxn modelId="{20520480-60E0-46A3-AA49-EA82360E0713}" srcId="{9AF03F9E-FB0D-4DFC-AA67-2AFE7BFB54C3}" destId="{1B2A4AE3-5973-4224-BF6C-9EFBE1C905B8}" srcOrd="5" destOrd="0" parTransId="{4692474D-BE6E-4B90-93CE-CCD40E190C0A}" sibTransId="{B7FE60EB-2E9B-4F3A-966D-114122262E9D}"/>
    <dgm:cxn modelId="{C159B28A-A931-4829-A388-11DBFD0C9B8F}" srcId="{C97F5288-4BCD-4951-A066-D98BDC52A491}" destId="{9AF03F9E-FB0D-4DFC-AA67-2AFE7BFB54C3}" srcOrd="0" destOrd="0" parTransId="{217167E1-76D3-4FD0-9523-9BF0A91EBC98}" sibTransId="{0E473413-EE25-4E0F-A84E-3ABA18682EFB}"/>
    <dgm:cxn modelId="{A265559B-EC5C-474C-B1FF-2F71D4051298}" type="presOf" srcId="{786CA717-2B1E-46D7-83BD-CF0CC1F96F3B}" destId="{2E85366C-6FFE-440C-A023-FCF07ECCC819}" srcOrd="0" destOrd="3" presId="urn:microsoft.com/office/officeart/2005/8/layout/cycle2"/>
    <dgm:cxn modelId="{AE01119E-AFA2-4517-BE8F-5776708CC87E}" srcId="{9AF03F9E-FB0D-4DFC-AA67-2AFE7BFB54C3}" destId="{E3FC632C-68FA-47EC-88F7-F9EE709BEF1F}" srcOrd="1" destOrd="0" parTransId="{9F8794AD-F88B-47C2-8655-B6A43FFC27D3}" sibTransId="{F3161FA7-E23C-4DE2-94DE-9CCE88E36B4D}"/>
    <dgm:cxn modelId="{8ED104AA-2D2A-4682-B960-13DFE683898F}" type="presOf" srcId="{C97F5288-4BCD-4951-A066-D98BDC52A491}" destId="{BC3571F1-3C8A-4643-BECD-C6085E244130}" srcOrd="0" destOrd="0" presId="urn:microsoft.com/office/officeart/2005/8/layout/cycle2"/>
    <dgm:cxn modelId="{9A8C00C8-05EF-4124-973F-781A4CF9BBB0}" srcId="{9AF03F9E-FB0D-4DFC-AA67-2AFE7BFB54C3}" destId="{786CA717-2B1E-46D7-83BD-CF0CC1F96F3B}" srcOrd="2" destOrd="0" parTransId="{3109F511-4886-4EBF-91A2-DB80A92E3B00}" sibTransId="{FA0AE879-73D5-4143-AE5F-A214C1FEBC42}"/>
    <dgm:cxn modelId="{9E482BB9-91B4-409F-80CF-81FF19535186}" type="presParOf" srcId="{BC3571F1-3C8A-4643-BECD-C6085E244130}" destId="{2E85366C-6FFE-440C-A023-FCF07ECCC819}"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7F5288-4BCD-4951-A066-D98BDC52A491}"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US"/>
        </a:p>
      </dgm:t>
    </dgm:pt>
    <dgm:pt modelId="{9AF03F9E-FB0D-4DFC-AA67-2AFE7BFB54C3}">
      <dgm:prSet custT="1"/>
      <dgm:spPr/>
      <dgm:t>
        <a:bodyPr/>
        <a:lstStyle/>
        <a:p>
          <a:pPr>
            <a:buNone/>
          </a:pPr>
          <a:r>
            <a:rPr lang="en-US" sz="2200" dirty="0"/>
            <a:t>FG1 - Structural factors</a:t>
          </a:r>
        </a:p>
      </dgm:t>
    </dgm:pt>
    <dgm:pt modelId="{217167E1-76D3-4FD0-9523-9BF0A91EBC98}" type="parTrans" cxnId="{C159B28A-A931-4829-A388-11DBFD0C9B8F}">
      <dgm:prSet/>
      <dgm:spPr/>
      <dgm:t>
        <a:bodyPr/>
        <a:lstStyle/>
        <a:p>
          <a:endParaRPr lang="en-US"/>
        </a:p>
      </dgm:t>
    </dgm:pt>
    <dgm:pt modelId="{0E473413-EE25-4E0F-A84E-3ABA18682EFB}" type="sibTrans" cxnId="{C159B28A-A931-4829-A388-11DBFD0C9B8F}">
      <dgm:prSet/>
      <dgm:spPr/>
      <dgm:t>
        <a:bodyPr/>
        <a:lstStyle/>
        <a:p>
          <a:endParaRPr lang="en-US"/>
        </a:p>
      </dgm:t>
    </dgm:pt>
    <dgm:pt modelId="{786CA717-2B1E-46D7-83BD-CF0CC1F96F3B}">
      <dgm:prSet custT="1"/>
      <dgm:spPr/>
      <dgm:t>
        <a:bodyPr/>
        <a:lstStyle/>
        <a:p>
          <a:r>
            <a:rPr lang="en-GB" sz="2200" dirty="0"/>
            <a:t>Poverty</a:t>
          </a:r>
          <a:endParaRPr lang="en-US" sz="2200" dirty="0"/>
        </a:p>
      </dgm:t>
    </dgm:pt>
    <dgm:pt modelId="{3109F511-4886-4EBF-91A2-DB80A92E3B00}" type="parTrans" cxnId="{9A8C00C8-05EF-4124-973F-781A4CF9BBB0}">
      <dgm:prSet/>
      <dgm:spPr/>
      <dgm:t>
        <a:bodyPr/>
        <a:lstStyle/>
        <a:p>
          <a:endParaRPr lang="en-US"/>
        </a:p>
      </dgm:t>
    </dgm:pt>
    <dgm:pt modelId="{FA0AE879-73D5-4143-AE5F-A214C1FEBC42}" type="sibTrans" cxnId="{9A8C00C8-05EF-4124-973F-781A4CF9BBB0}">
      <dgm:prSet/>
      <dgm:spPr/>
      <dgm:t>
        <a:bodyPr/>
        <a:lstStyle/>
        <a:p>
          <a:endParaRPr lang="en-US"/>
        </a:p>
      </dgm:t>
    </dgm:pt>
    <dgm:pt modelId="{EC70C23E-C86A-412C-B2E6-73165BD869A3}">
      <dgm:prSet custT="1"/>
      <dgm:spPr/>
      <dgm:t>
        <a:bodyPr/>
        <a:lstStyle/>
        <a:p>
          <a:r>
            <a:rPr lang="en-US" sz="2200" dirty="0"/>
            <a:t>Employment</a:t>
          </a:r>
        </a:p>
      </dgm:t>
    </dgm:pt>
    <dgm:pt modelId="{8F7F734F-30F3-43CE-8B4F-CCACC75CAB19}" type="parTrans" cxnId="{8FDAF457-E859-4EE9-83DC-D98C87A8327F}">
      <dgm:prSet/>
      <dgm:spPr/>
      <dgm:t>
        <a:bodyPr/>
        <a:lstStyle/>
        <a:p>
          <a:endParaRPr lang="en-US"/>
        </a:p>
      </dgm:t>
    </dgm:pt>
    <dgm:pt modelId="{F0661A60-2B64-4D1A-873D-658A39B8A48C}" type="sibTrans" cxnId="{8FDAF457-E859-4EE9-83DC-D98C87A8327F}">
      <dgm:prSet/>
      <dgm:spPr/>
      <dgm:t>
        <a:bodyPr/>
        <a:lstStyle/>
        <a:p>
          <a:endParaRPr lang="en-US"/>
        </a:p>
      </dgm:t>
    </dgm:pt>
    <dgm:pt modelId="{380ADF69-50B6-4525-98FA-5C56733D4633}">
      <dgm:prSet custT="1"/>
      <dgm:spPr/>
      <dgm:t>
        <a:bodyPr/>
        <a:lstStyle/>
        <a:p>
          <a:r>
            <a:rPr lang="en-US" sz="2200" dirty="0"/>
            <a:t>Family responsibilities</a:t>
          </a:r>
        </a:p>
      </dgm:t>
    </dgm:pt>
    <dgm:pt modelId="{09B0ADBB-D52C-40D6-AC31-A8FAF4480013}" type="parTrans" cxnId="{8E3AB074-0009-44E5-8EB0-04925DB0AF3F}">
      <dgm:prSet/>
      <dgm:spPr/>
      <dgm:t>
        <a:bodyPr/>
        <a:lstStyle/>
        <a:p>
          <a:endParaRPr lang="en-US"/>
        </a:p>
      </dgm:t>
    </dgm:pt>
    <dgm:pt modelId="{3E408FA7-B973-4FCB-AA31-5A500D2E617A}" type="sibTrans" cxnId="{8E3AB074-0009-44E5-8EB0-04925DB0AF3F}">
      <dgm:prSet/>
      <dgm:spPr/>
      <dgm:t>
        <a:bodyPr/>
        <a:lstStyle/>
        <a:p>
          <a:endParaRPr lang="en-US"/>
        </a:p>
      </dgm:t>
    </dgm:pt>
    <dgm:pt modelId="{1B2A4AE3-5973-4224-BF6C-9EFBE1C905B8}">
      <dgm:prSet custT="1"/>
      <dgm:spPr/>
      <dgm:t>
        <a:bodyPr/>
        <a:lstStyle/>
        <a:p>
          <a:r>
            <a:rPr lang="en-US" sz="2200" dirty="0"/>
            <a:t>Mental health issues</a:t>
          </a:r>
        </a:p>
      </dgm:t>
    </dgm:pt>
    <dgm:pt modelId="{4692474D-BE6E-4B90-93CE-CCD40E190C0A}" type="parTrans" cxnId="{20520480-60E0-46A3-AA49-EA82360E0713}">
      <dgm:prSet/>
      <dgm:spPr/>
      <dgm:t>
        <a:bodyPr/>
        <a:lstStyle/>
        <a:p>
          <a:endParaRPr lang="en-US"/>
        </a:p>
      </dgm:t>
    </dgm:pt>
    <dgm:pt modelId="{B7FE60EB-2E9B-4F3A-966D-114122262E9D}" type="sibTrans" cxnId="{20520480-60E0-46A3-AA49-EA82360E0713}">
      <dgm:prSet/>
      <dgm:spPr/>
      <dgm:t>
        <a:bodyPr/>
        <a:lstStyle/>
        <a:p>
          <a:endParaRPr lang="en-US"/>
        </a:p>
      </dgm:t>
    </dgm:pt>
    <dgm:pt modelId="{ABC21A4E-0976-43DA-958C-9872F4340D00}">
      <dgm:prSet custT="1"/>
      <dgm:spPr/>
      <dgm:t>
        <a:bodyPr/>
        <a:lstStyle/>
        <a:p>
          <a:r>
            <a:rPr lang="en-GB" sz="2200" dirty="0"/>
            <a:t>Digital divide</a:t>
          </a:r>
          <a:endParaRPr lang="en-US" sz="2200" dirty="0"/>
        </a:p>
      </dgm:t>
    </dgm:pt>
    <dgm:pt modelId="{3E71824E-9BED-414B-B3EC-5189C3531743}" type="parTrans" cxnId="{277F1868-9D4A-4B18-80B5-8ECD168413ED}">
      <dgm:prSet/>
      <dgm:spPr/>
      <dgm:t>
        <a:bodyPr/>
        <a:lstStyle/>
        <a:p>
          <a:endParaRPr lang="en-GB"/>
        </a:p>
      </dgm:t>
    </dgm:pt>
    <dgm:pt modelId="{109D9376-EE2E-45B0-931A-577291B0C009}" type="sibTrans" cxnId="{277F1868-9D4A-4B18-80B5-8ECD168413ED}">
      <dgm:prSet/>
      <dgm:spPr/>
      <dgm:t>
        <a:bodyPr/>
        <a:lstStyle/>
        <a:p>
          <a:endParaRPr lang="en-GB"/>
        </a:p>
      </dgm:t>
    </dgm:pt>
    <dgm:pt modelId="{14AA62E2-AF2E-4579-B681-606F228E20A1}">
      <dgm:prSet custT="1"/>
      <dgm:spPr/>
      <dgm:t>
        <a:bodyPr/>
        <a:lstStyle/>
        <a:p>
          <a:r>
            <a:rPr lang="en-US" sz="2200" dirty="0"/>
            <a:t>Housing </a:t>
          </a:r>
        </a:p>
      </dgm:t>
    </dgm:pt>
    <dgm:pt modelId="{7BAC2678-3364-48FD-8266-E474C5F9D498}" type="parTrans" cxnId="{4CC1FC18-0D12-4B75-92E3-3D813FC612EA}">
      <dgm:prSet/>
      <dgm:spPr/>
      <dgm:t>
        <a:bodyPr/>
        <a:lstStyle/>
        <a:p>
          <a:endParaRPr lang="en-GB"/>
        </a:p>
      </dgm:t>
    </dgm:pt>
    <dgm:pt modelId="{D7BB2ACA-C13F-4954-94D8-A8CBDA93414D}" type="sibTrans" cxnId="{4CC1FC18-0D12-4B75-92E3-3D813FC612EA}">
      <dgm:prSet/>
      <dgm:spPr/>
      <dgm:t>
        <a:bodyPr/>
        <a:lstStyle/>
        <a:p>
          <a:endParaRPr lang="en-GB"/>
        </a:p>
      </dgm:t>
    </dgm:pt>
    <dgm:pt modelId="{BC3571F1-3C8A-4643-BECD-C6085E244130}" type="pres">
      <dgm:prSet presAssocID="{C97F5288-4BCD-4951-A066-D98BDC52A491}" presName="cycle" presStyleCnt="0">
        <dgm:presLayoutVars>
          <dgm:dir/>
          <dgm:resizeHandles val="exact"/>
        </dgm:presLayoutVars>
      </dgm:prSet>
      <dgm:spPr/>
    </dgm:pt>
    <dgm:pt modelId="{2E85366C-6FFE-440C-A023-FCF07ECCC819}" type="pres">
      <dgm:prSet presAssocID="{9AF03F9E-FB0D-4DFC-AA67-2AFE7BFB54C3}" presName="node" presStyleLbl="node1" presStyleIdx="0" presStyleCnt="1" custScaleX="102568" custRadScaleRad="142898" custRadScaleInc="804">
        <dgm:presLayoutVars>
          <dgm:bulletEnabled val="1"/>
        </dgm:presLayoutVars>
      </dgm:prSet>
      <dgm:spPr/>
    </dgm:pt>
  </dgm:ptLst>
  <dgm:cxnLst>
    <dgm:cxn modelId="{4CC1FC18-0D12-4B75-92E3-3D813FC612EA}" srcId="{9AF03F9E-FB0D-4DFC-AA67-2AFE7BFB54C3}" destId="{14AA62E2-AF2E-4579-B681-606F228E20A1}" srcOrd="2" destOrd="0" parTransId="{7BAC2678-3364-48FD-8266-E474C5F9D498}" sibTransId="{D7BB2ACA-C13F-4954-94D8-A8CBDA93414D}"/>
    <dgm:cxn modelId="{350EB32A-53F7-42B6-8773-637CE8E4AC0C}" type="presOf" srcId="{380ADF69-50B6-4525-98FA-5C56733D4633}" destId="{2E85366C-6FFE-440C-A023-FCF07ECCC819}" srcOrd="0" destOrd="5" presId="urn:microsoft.com/office/officeart/2005/8/layout/cycle2"/>
    <dgm:cxn modelId="{7115F62A-09EA-43D6-9325-E53790AAB9DA}" type="presOf" srcId="{EC70C23E-C86A-412C-B2E6-73165BD869A3}" destId="{2E85366C-6FFE-440C-A023-FCF07ECCC819}" srcOrd="0" destOrd="4" presId="urn:microsoft.com/office/officeart/2005/8/layout/cycle2"/>
    <dgm:cxn modelId="{F35F375C-BF3F-4320-8014-EBCF9BD8E39D}" type="presOf" srcId="{ABC21A4E-0976-43DA-958C-9872F4340D00}" destId="{2E85366C-6FFE-440C-A023-FCF07ECCC819}" srcOrd="0" destOrd="2" presId="urn:microsoft.com/office/officeart/2005/8/layout/cycle2"/>
    <dgm:cxn modelId="{277F1868-9D4A-4B18-80B5-8ECD168413ED}" srcId="{9AF03F9E-FB0D-4DFC-AA67-2AFE7BFB54C3}" destId="{ABC21A4E-0976-43DA-958C-9872F4340D00}" srcOrd="1" destOrd="0" parTransId="{3E71824E-9BED-414B-B3EC-5189C3531743}" sibTransId="{109D9376-EE2E-45B0-931A-577291B0C009}"/>
    <dgm:cxn modelId="{17509C50-0FCA-42C5-B76F-53EA1F316810}" type="presOf" srcId="{1B2A4AE3-5973-4224-BF6C-9EFBE1C905B8}" destId="{2E85366C-6FFE-440C-A023-FCF07ECCC819}" srcOrd="0" destOrd="6" presId="urn:microsoft.com/office/officeart/2005/8/layout/cycle2"/>
    <dgm:cxn modelId="{8E3AB074-0009-44E5-8EB0-04925DB0AF3F}" srcId="{9AF03F9E-FB0D-4DFC-AA67-2AFE7BFB54C3}" destId="{380ADF69-50B6-4525-98FA-5C56733D4633}" srcOrd="4" destOrd="0" parTransId="{09B0ADBB-D52C-40D6-AC31-A8FAF4480013}" sibTransId="{3E408FA7-B973-4FCB-AA31-5A500D2E617A}"/>
    <dgm:cxn modelId="{8FDAF457-E859-4EE9-83DC-D98C87A8327F}" srcId="{9AF03F9E-FB0D-4DFC-AA67-2AFE7BFB54C3}" destId="{EC70C23E-C86A-412C-B2E6-73165BD869A3}" srcOrd="3" destOrd="0" parTransId="{8F7F734F-30F3-43CE-8B4F-CCACC75CAB19}" sibTransId="{F0661A60-2B64-4D1A-873D-658A39B8A48C}"/>
    <dgm:cxn modelId="{CC90DF79-E84D-4F4B-B082-7FBC814F8415}" type="presOf" srcId="{9AF03F9E-FB0D-4DFC-AA67-2AFE7BFB54C3}" destId="{2E85366C-6FFE-440C-A023-FCF07ECCC819}" srcOrd="0" destOrd="0" presId="urn:microsoft.com/office/officeart/2005/8/layout/cycle2"/>
    <dgm:cxn modelId="{20520480-60E0-46A3-AA49-EA82360E0713}" srcId="{9AF03F9E-FB0D-4DFC-AA67-2AFE7BFB54C3}" destId="{1B2A4AE3-5973-4224-BF6C-9EFBE1C905B8}" srcOrd="5" destOrd="0" parTransId="{4692474D-BE6E-4B90-93CE-CCD40E190C0A}" sibTransId="{B7FE60EB-2E9B-4F3A-966D-114122262E9D}"/>
    <dgm:cxn modelId="{C159B28A-A931-4829-A388-11DBFD0C9B8F}" srcId="{C97F5288-4BCD-4951-A066-D98BDC52A491}" destId="{9AF03F9E-FB0D-4DFC-AA67-2AFE7BFB54C3}" srcOrd="0" destOrd="0" parTransId="{217167E1-76D3-4FD0-9523-9BF0A91EBC98}" sibTransId="{0E473413-EE25-4E0F-A84E-3ABA18682EFB}"/>
    <dgm:cxn modelId="{A265559B-EC5C-474C-B1FF-2F71D4051298}" type="presOf" srcId="{786CA717-2B1E-46D7-83BD-CF0CC1F96F3B}" destId="{2E85366C-6FFE-440C-A023-FCF07ECCC819}" srcOrd="0" destOrd="1" presId="urn:microsoft.com/office/officeart/2005/8/layout/cycle2"/>
    <dgm:cxn modelId="{8ED104AA-2D2A-4682-B960-13DFE683898F}" type="presOf" srcId="{C97F5288-4BCD-4951-A066-D98BDC52A491}" destId="{BC3571F1-3C8A-4643-BECD-C6085E244130}" srcOrd="0" destOrd="0" presId="urn:microsoft.com/office/officeart/2005/8/layout/cycle2"/>
    <dgm:cxn modelId="{C2C59DC5-C7A3-4769-9D8A-BD31B2B57F8D}" type="presOf" srcId="{14AA62E2-AF2E-4579-B681-606F228E20A1}" destId="{2E85366C-6FFE-440C-A023-FCF07ECCC819}" srcOrd="0" destOrd="3" presId="urn:microsoft.com/office/officeart/2005/8/layout/cycle2"/>
    <dgm:cxn modelId="{9A8C00C8-05EF-4124-973F-781A4CF9BBB0}" srcId="{9AF03F9E-FB0D-4DFC-AA67-2AFE7BFB54C3}" destId="{786CA717-2B1E-46D7-83BD-CF0CC1F96F3B}" srcOrd="0" destOrd="0" parTransId="{3109F511-4886-4EBF-91A2-DB80A92E3B00}" sibTransId="{FA0AE879-73D5-4143-AE5F-A214C1FEBC42}"/>
    <dgm:cxn modelId="{9E482BB9-91B4-409F-80CF-81FF19535186}" type="presParOf" srcId="{BC3571F1-3C8A-4643-BECD-C6085E244130}" destId="{2E85366C-6FFE-440C-A023-FCF07ECCC819}"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830006-B990-489F-B6DA-1708B8F35CAA}" type="doc">
      <dgm:prSet loTypeId="urn:microsoft.com/office/officeart/2005/8/layout/default" loCatId="list" qsTypeId="urn:microsoft.com/office/officeart/2005/8/quickstyle/simple3" qsCatId="simple" csTypeId="urn:microsoft.com/office/officeart/2005/8/colors/accent1_4" csCatId="accent1" phldr="1"/>
      <dgm:spPr/>
      <dgm:t>
        <a:bodyPr/>
        <a:lstStyle/>
        <a:p>
          <a:endParaRPr lang="en-US"/>
        </a:p>
      </dgm:t>
    </dgm:pt>
    <dgm:pt modelId="{E78E209F-1F8E-4B75-B219-4256AE6B3ABB}">
      <dgm:prSet custT="1"/>
      <dgm:spPr/>
      <dgm:t>
        <a:bodyPr/>
        <a:lstStyle/>
        <a:p>
          <a:r>
            <a:rPr lang="en-US" sz="1600" dirty="0"/>
            <a:t>OUSA</a:t>
          </a:r>
        </a:p>
      </dgm:t>
    </dgm:pt>
    <dgm:pt modelId="{7CBB1011-7096-42A9-BF3A-EF64788D46A0}" type="sibTrans" cxnId="{96A5ABE1-AE66-4F77-BA3F-EDB32686A617}">
      <dgm:prSet/>
      <dgm:spPr/>
      <dgm:t>
        <a:bodyPr/>
        <a:lstStyle/>
        <a:p>
          <a:endParaRPr lang="en-US" sz="1600"/>
        </a:p>
      </dgm:t>
    </dgm:pt>
    <dgm:pt modelId="{31F61D5B-E042-49C9-B609-EDC5791A28B1}" type="parTrans" cxnId="{96A5ABE1-AE66-4F77-BA3F-EDB32686A617}">
      <dgm:prSet/>
      <dgm:spPr/>
      <dgm:t>
        <a:bodyPr/>
        <a:lstStyle/>
        <a:p>
          <a:endParaRPr lang="en-US" sz="1600"/>
        </a:p>
      </dgm:t>
    </dgm:pt>
    <dgm:pt modelId="{6B6BBA15-AC66-41F7-8E17-976D5EFC551D}">
      <dgm:prSet custT="1"/>
      <dgm:spPr/>
      <dgm:t>
        <a:bodyPr/>
        <a:lstStyle/>
        <a:p>
          <a:r>
            <a:rPr lang="en-US" sz="1600" dirty="0"/>
            <a:t>Building community and belonging</a:t>
          </a:r>
        </a:p>
      </dgm:t>
    </dgm:pt>
    <dgm:pt modelId="{404565D4-95AA-4810-ABBE-827ADEE2C59E}" type="sibTrans" cxnId="{1952BF42-D031-4AE1-8600-48188DEA8FB2}">
      <dgm:prSet/>
      <dgm:spPr/>
      <dgm:t>
        <a:bodyPr/>
        <a:lstStyle/>
        <a:p>
          <a:endParaRPr lang="en-US" sz="1600"/>
        </a:p>
      </dgm:t>
    </dgm:pt>
    <dgm:pt modelId="{BD6129B6-DD82-490C-8B4B-8E81DB049176}" type="parTrans" cxnId="{1952BF42-D031-4AE1-8600-48188DEA8FB2}">
      <dgm:prSet/>
      <dgm:spPr/>
      <dgm:t>
        <a:bodyPr/>
        <a:lstStyle/>
        <a:p>
          <a:endParaRPr lang="en-US" sz="1600"/>
        </a:p>
      </dgm:t>
    </dgm:pt>
    <dgm:pt modelId="{2AAF8C39-E08D-46EF-8F24-BE5558473FE5}">
      <dgm:prSet custT="1"/>
      <dgm:spPr/>
      <dgm:t>
        <a:bodyPr/>
        <a:lstStyle/>
        <a:p>
          <a:r>
            <a:rPr lang="en-US" sz="1600" dirty="0"/>
            <a:t>Lack of diversity</a:t>
          </a:r>
        </a:p>
      </dgm:t>
    </dgm:pt>
    <dgm:pt modelId="{DDC765FD-468A-47E0-A0B9-CA6668DD31FA}" type="sibTrans" cxnId="{44AFA8F7-96E3-496E-AC5B-BC8701C77911}">
      <dgm:prSet/>
      <dgm:spPr/>
      <dgm:t>
        <a:bodyPr/>
        <a:lstStyle/>
        <a:p>
          <a:endParaRPr lang="en-US" sz="1600"/>
        </a:p>
      </dgm:t>
    </dgm:pt>
    <dgm:pt modelId="{4B82EC66-E51E-4DFB-984A-EE533C41E0A6}" type="parTrans" cxnId="{44AFA8F7-96E3-496E-AC5B-BC8701C77911}">
      <dgm:prSet/>
      <dgm:spPr/>
      <dgm:t>
        <a:bodyPr/>
        <a:lstStyle/>
        <a:p>
          <a:endParaRPr lang="en-US" sz="1600"/>
        </a:p>
      </dgm:t>
    </dgm:pt>
    <dgm:pt modelId="{226FC52A-B3F0-4B98-90B0-4AB81D28D2CA}">
      <dgm:prSet custT="1"/>
      <dgm:spPr/>
      <dgm:t>
        <a:bodyPr/>
        <a:lstStyle/>
        <a:p>
          <a:r>
            <a:rPr lang="en-US" sz="1600" dirty="0"/>
            <a:t>Evidence barriers</a:t>
          </a:r>
        </a:p>
      </dgm:t>
    </dgm:pt>
    <dgm:pt modelId="{3DF7E80C-C69F-47DB-BE53-EB24632F0AC3}" type="sibTrans" cxnId="{1B2F7132-A94A-4493-AB64-54056857F3CD}">
      <dgm:prSet/>
      <dgm:spPr/>
      <dgm:t>
        <a:bodyPr/>
        <a:lstStyle/>
        <a:p>
          <a:endParaRPr lang="en-US" sz="1600"/>
        </a:p>
      </dgm:t>
    </dgm:pt>
    <dgm:pt modelId="{5D0FFA55-9BCC-48C2-B676-CD0FFEBAE2FF}" type="parTrans" cxnId="{1B2F7132-A94A-4493-AB64-54056857F3CD}">
      <dgm:prSet/>
      <dgm:spPr/>
      <dgm:t>
        <a:bodyPr/>
        <a:lstStyle/>
        <a:p>
          <a:endParaRPr lang="en-US" sz="1600"/>
        </a:p>
      </dgm:t>
    </dgm:pt>
    <dgm:pt modelId="{3D1622FD-2393-4230-B20E-6EAD2368FEC2}">
      <dgm:prSet custT="1"/>
      <dgm:spPr/>
      <dgm:t>
        <a:bodyPr/>
        <a:lstStyle/>
        <a:p>
          <a:r>
            <a:rPr lang="en-US" sz="1600" dirty="0"/>
            <a:t>Targeted interventions</a:t>
          </a:r>
        </a:p>
      </dgm:t>
    </dgm:pt>
    <dgm:pt modelId="{7D008FB5-F0E9-4F09-B3B5-3935FC57F291}" type="sibTrans" cxnId="{E9A3E283-8DB5-4363-99B7-926E8DA24073}">
      <dgm:prSet/>
      <dgm:spPr/>
      <dgm:t>
        <a:bodyPr/>
        <a:lstStyle/>
        <a:p>
          <a:endParaRPr lang="en-US" sz="1600"/>
        </a:p>
      </dgm:t>
    </dgm:pt>
    <dgm:pt modelId="{85F49F8D-4106-47D1-A638-26BC5268D004}" type="parTrans" cxnId="{E9A3E283-8DB5-4363-99B7-926E8DA24073}">
      <dgm:prSet/>
      <dgm:spPr/>
      <dgm:t>
        <a:bodyPr/>
        <a:lstStyle/>
        <a:p>
          <a:endParaRPr lang="en-US" sz="1600"/>
        </a:p>
      </dgm:t>
    </dgm:pt>
    <dgm:pt modelId="{BC1131A0-FF61-4C20-A01B-F8B13DF952A1}">
      <dgm:prSet custT="1"/>
      <dgm:spPr/>
      <dgm:t>
        <a:bodyPr/>
        <a:lstStyle/>
        <a:p>
          <a:r>
            <a:rPr lang="en-US" sz="1600" dirty="0"/>
            <a:t>Data analysis</a:t>
          </a:r>
        </a:p>
      </dgm:t>
    </dgm:pt>
    <dgm:pt modelId="{1119BF31-B4A3-4240-901F-D46F724E1B85}" type="parTrans" cxnId="{365A7176-2E3D-4158-8134-F7948DCCABAD}">
      <dgm:prSet/>
      <dgm:spPr/>
      <dgm:t>
        <a:bodyPr/>
        <a:lstStyle/>
        <a:p>
          <a:endParaRPr lang="en-GB" sz="1600"/>
        </a:p>
      </dgm:t>
    </dgm:pt>
    <dgm:pt modelId="{3F268835-3659-475D-9D65-AD97207A3660}" type="sibTrans" cxnId="{365A7176-2E3D-4158-8134-F7948DCCABAD}">
      <dgm:prSet/>
      <dgm:spPr/>
      <dgm:t>
        <a:bodyPr/>
        <a:lstStyle/>
        <a:p>
          <a:endParaRPr lang="en-GB" sz="1600"/>
        </a:p>
      </dgm:t>
    </dgm:pt>
    <dgm:pt modelId="{E4C67B82-9890-4060-A274-BE10EAC17D9A}">
      <dgm:prSet custT="1"/>
      <dgm:spPr/>
      <dgm:t>
        <a:bodyPr/>
        <a:lstStyle/>
        <a:p>
          <a:r>
            <a:rPr lang="en-US" sz="1600" dirty="0"/>
            <a:t>Individual learning plan</a:t>
          </a:r>
        </a:p>
      </dgm:t>
    </dgm:pt>
    <dgm:pt modelId="{03AAA3E3-36D8-4BBF-B5C1-3584BA3F30EF}" type="parTrans" cxnId="{38B75D9E-D356-4170-B161-3E5C7455A041}">
      <dgm:prSet/>
      <dgm:spPr/>
      <dgm:t>
        <a:bodyPr/>
        <a:lstStyle/>
        <a:p>
          <a:endParaRPr lang="en-GB" sz="1600"/>
        </a:p>
      </dgm:t>
    </dgm:pt>
    <dgm:pt modelId="{DED21832-E4FF-4945-A6B9-8B325BE0DF6E}" type="sibTrans" cxnId="{38B75D9E-D356-4170-B161-3E5C7455A041}">
      <dgm:prSet/>
      <dgm:spPr/>
      <dgm:t>
        <a:bodyPr/>
        <a:lstStyle/>
        <a:p>
          <a:endParaRPr lang="en-GB" sz="1600"/>
        </a:p>
      </dgm:t>
    </dgm:pt>
    <dgm:pt modelId="{898E5147-083F-4760-B2C2-36A0C556EF0C}">
      <dgm:prSet custT="1"/>
      <dgm:spPr/>
      <dgm:t>
        <a:bodyPr/>
        <a:lstStyle/>
        <a:p>
          <a:r>
            <a:rPr lang="en-US" sz="1600" dirty="0"/>
            <a:t>Revisit tuition strategy</a:t>
          </a:r>
        </a:p>
      </dgm:t>
    </dgm:pt>
    <dgm:pt modelId="{627B67FE-E83C-489F-BA5B-472693AB09CC}" type="parTrans" cxnId="{3E06E9ED-EE6E-4EFE-ADAA-4DA4E964C8B9}">
      <dgm:prSet/>
      <dgm:spPr/>
      <dgm:t>
        <a:bodyPr/>
        <a:lstStyle/>
        <a:p>
          <a:endParaRPr lang="en-GB" sz="1600"/>
        </a:p>
      </dgm:t>
    </dgm:pt>
    <dgm:pt modelId="{F0D481F1-128D-43FF-96C8-38F7D944D8ED}" type="sibTrans" cxnId="{3E06E9ED-EE6E-4EFE-ADAA-4DA4E964C8B9}">
      <dgm:prSet/>
      <dgm:spPr/>
      <dgm:t>
        <a:bodyPr/>
        <a:lstStyle/>
        <a:p>
          <a:endParaRPr lang="en-GB" sz="1600"/>
        </a:p>
      </dgm:t>
    </dgm:pt>
    <dgm:pt modelId="{5C871374-769E-4347-98FE-2BBE841F666E}">
      <dgm:prSet custT="1"/>
      <dgm:spPr/>
      <dgm:t>
        <a:bodyPr/>
        <a:lstStyle/>
        <a:p>
          <a:r>
            <a:rPr lang="en-US" sz="1600" dirty="0"/>
            <a:t>Proactive focus on retention by module teams/tutors</a:t>
          </a:r>
        </a:p>
      </dgm:t>
    </dgm:pt>
    <dgm:pt modelId="{49B2275C-A17D-4AB8-90D8-D79995740BFC}" type="parTrans" cxnId="{D5BC4E8F-3D3D-4029-AB66-F3E706395F28}">
      <dgm:prSet/>
      <dgm:spPr/>
      <dgm:t>
        <a:bodyPr/>
        <a:lstStyle/>
        <a:p>
          <a:endParaRPr lang="en-GB" sz="1600"/>
        </a:p>
      </dgm:t>
    </dgm:pt>
    <dgm:pt modelId="{071C1004-7FB7-436E-BF71-A50C9C1320D6}" type="sibTrans" cxnId="{D5BC4E8F-3D3D-4029-AB66-F3E706395F28}">
      <dgm:prSet/>
      <dgm:spPr/>
      <dgm:t>
        <a:bodyPr/>
        <a:lstStyle/>
        <a:p>
          <a:endParaRPr lang="en-GB" sz="1600"/>
        </a:p>
      </dgm:t>
    </dgm:pt>
    <dgm:pt modelId="{DF3337DF-B499-4057-AC06-B8140DE9CFF7}">
      <dgm:prSet custT="1"/>
      <dgm:spPr/>
      <dgm:t>
        <a:bodyPr/>
        <a:lstStyle/>
        <a:p>
          <a:r>
            <a:rPr lang="en-US" sz="1600" dirty="0"/>
            <a:t>Tutors’ access to Voice</a:t>
          </a:r>
        </a:p>
      </dgm:t>
    </dgm:pt>
    <dgm:pt modelId="{FD115F86-9580-4CC3-980B-EB8F33D062D8}" type="parTrans" cxnId="{68D02B0C-AEB6-445F-8377-039AAA76556A}">
      <dgm:prSet/>
      <dgm:spPr/>
      <dgm:t>
        <a:bodyPr/>
        <a:lstStyle/>
        <a:p>
          <a:endParaRPr lang="en-GB" sz="1600"/>
        </a:p>
      </dgm:t>
    </dgm:pt>
    <dgm:pt modelId="{B59F39B3-268E-430D-8285-BD7BA52D1A7C}" type="sibTrans" cxnId="{68D02B0C-AEB6-445F-8377-039AAA76556A}">
      <dgm:prSet/>
      <dgm:spPr/>
      <dgm:t>
        <a:bodyPr/>
        <a:lstStyle/>
        <a:p>
          <a:endParaRPr lang="en-GB" sz="1600"/>
        </a:p>
      </dgm:t>
    </dgm:pt>
    <dgm:pt modelId="{645E5931-0EC5-4ECF-ACA4-1A0013C4149E}">
      <dgm:prSet custT="1"/>
      <dgm:spPr/>
      <dgm:t>
        <a:bodyPr/>
        <a:lstStyle/>
        <a:p>
          <a:r>
            <a:rPr lang="en-US" sz="1600" dirty="0"/>
            <a:t>Improved HCI</a:t>
          </a:r>
        </a:p>
      </dgm:t>
    </dgm:pt>
    <dgm:pt modelId="{27B26117-DD94-494E-84C1-5F992C1ABE55}" type="parTrans" cxnId="{EA1985F8-FF6B-4BB5-8C88-9F9198DF8968}">
      <dgm:prSet/>
      <dgm:spPr/>
      <dgm:t>
        <a:bodyPr/>
        <a:lstStyle/>
        <a:p>
          <a:endParaRPr lang="en-GB" sz="1600"/>
        </a:p>
      </dgm:t>
    </dgm:pt>
    <dgm:pt modelId="{21C9882F-06D4-4FC8-9AAC-584AA80FF65A}" type="sibTrans" cxnId="{EA1985F8-FF6B-4BB5-8C88-9F9198DF8968}">
      <dgm:prSet/>
      <dgm:spPr/>
      <dgm:t>
        <a:bodyPr/>
        <a:lstStyle/>
        <a:p>
          <a:endParaRPr lang="en-GB" sz="1600"/>
        </a:p>
      </dgm:t>
    </dgm:pt>
    <dgm:pt modelId="{2D0844D4-959B-4F05-841E-9EA51D0E4696}">
      <dgm:prSet custT="1"/>
      <dgm:spPr/>
      <dgm:t>
        <a:bodyPr/>
        <a:lstStyle/>
        <a:p>
          <a:r>
            <a:rPr lang="en-US" sz="1600" dirty="0"/>
            <a:t>Unconscious bias training</a:t>
          </a:r>
        </a:p>
      </dgm:t>
    </dgm:pt>
    <dgm:pt modelId="{8770D080-7B1B-4487-BC60-7AFDE643BBF3}" type="parTrans" cxnId="{8B6A96D4-8AE9-43B3-9EE2-E5D186901878}">
      <dgm:prSet/>
      <dgm:spPr/>
      <dgm:t>
        <a:bodyPr/>
        <a:lstStyle/>
        <a:p>
          <a:endParaRPr lang="en-GB" sz="1600"/>
        </a:p>
      </dgm:t>
    </dgm:pt>
    <dgm:pt modelId="{DCF10C2E-B049-401B-95F5-E41A0B935A5A}" type="sibTrans" cxnId="{8B6A96D4-8AE9-43B3-9EE2-E5D186901878}">
      <dgm:prSet/>
      <dgm:spPr/>
      <dgm:t>
        <a:bodyPr/>
        <a:lstStyle/>
        <a:p>
          <a:endParaRPr lang="en-GB" sz="1600"/>
        </a:p>
      </dgm:t>
    </dgm:pt>
    <dgm:pt modelId="{65A17004-3EE0-41D0-BE85-645945425691}" type="pres">
      <dgm:prSet presAssocID="{60830006-B990-489F-B6DA-1708B8F35CAA}" presName="diagram" presStyleCnt="0">
        <dgm:presLayoutVars>
          <dgm:dir/>
          <dgm:resizeHandles val="exact"/>
        </dgm:presLayoutVars>
      </dgm:prSet>
      <dgm:spPr/>
    </dgm:pt>
    <dgm:pt modelId="{6D5E8890-78B8-4DDC-B846-A52A2689445A}" type="pres">
      <dgm:prSet presAssocID="{3D1622FD-2393-4230-B20E-6EAD2368FEC2}" presName="node" presStyleLbl="node1" presStyleIdx="0" presStyleCnt="12">
        <dgm:presLayoutVars>
          <dgm:bulletEnabled val="1"/>
        </dgm:presLayoutVars>
      </dgm:prSet>
      <dgm:spPr/>
    </dgm:pt>
    <dgm:pt modelId="{2340DED4-50E9-4BB5-8DCD-6B4E4194FB58}" type="pres">
      <dgm:prSet presAssocID="{7D008FB5-F0E9-4F09-B3B5-3935FC57F291}" presName="sibTrans" presStyleCnt="0"/>
      <dgm:spPr/>
    </dgm:pt>
    <dgm:pt modelId="{410B9703-30D0-475D-B2BE-B62B2B9B67F4}" type="pres">
      <dgm:prSet presAssocID="{226FC52A-B3F0-4B98-90B0-4AB81D28D2CA}" presName="node" presStyleLbl="node1" presStyleIdx="1" presStyleCnt="12">
        <dgm:presLayoutVars>
          <dgm:bulletEnabled val="1"/>
        </dgm:presLayoutVars>
      </dgm:prSet>
      <dgm:spPr/>
    </dgm:pt>
    <dgm:pt modelId="{A9760097-6E29-4BFD-A4C8-BB759E4F6ED5}" type="pres">
      <dgm:prSet presAssocID="{3DF7E80C-C69F-47DB-BE53-EB24632F0AC3}" presName="sibTrans" presStyleCnt="0"/>
      <dgm:spPr/>
    </dgm:pt>
    <dgm:pt modelId="{14ECD316-335B-42B2-82D6-7ABD34FABCEE}" type="pres">
      <dgm:prSet presAssocID="{6B6BBA15-AC66-41F7-8E17-976D5EFC551D}" presName="node" presStyleLbl="node1" presStyleIdx="2" presStyleCnt="12">
        <dgm:presLayoutVars>
          <dgm:bulletEnabled val="1"/>
        </dgm:presLayoutVars>
      </dgm:prSet>
      <dgm:spPr/>
    </dgm:pt>
    <dgm:pt modelId="{4BD01AE7-0B6C-4AA5-86A2-19F48ED7C98D}" type="pres">
      <dgm:prSet presAssocID="{404565D4-95AA-4810-ABBE-827ADEE2C59E}" presName="sibTrans" presStyleCnt="0"/>
      <dgm:spPr/>
    </dgm:pt>
    <dgm:pt modelId="{C54CD154-81E5-40F7-A69D-26C04FE112FB}" type="pres">
      <dgm:prSet presAssocID="{2AAF8C39-E08D-46EF-8F24-BE5558473FE5}" presName="node" presStyleLbl="node1" presStyleIdx="3" presStyleCnt="12">
        <dgm:presLayoutVars>
          <dgm:bulletEnabled val="1"/>
        </dgm:presLayoutVars>
      </dgm:prSet>
      <dgm:spPr/>
    </dgm:pt>
    <dgm:pt modelId="{F1C268DC-464E-4F32-B64B-82D14B9F387F}" type="pres">
      <dgm:prSet presAssocID="{DDC765FD-468A-47E0-A0B9-CA6668DD31FA}" presName="sibTrans" presStyleCnt="0"/>
      <dgm:spPr/>
    </dgm:pt>
    <dgm:pt modelId="{3976934B-055F-42B7-ABEF-3A6FEDA0F44E}" type="pres">
      <dgm:prSet presAssocID="{E78E209F-1F8E-4B75-B219-4256AE6B3ABB}" presName="node" presStyleLbl="node1" presStyleIdx="4" presStyleCnt="12">
        <dgm:presLayoutVars>
          <dgm:bulletEnabled val="1"/>
        </dgm:presLayoutVars>
      </dgm:prSet>
      <dgm:spPr/>
    </dgm:pt>
    <dgm:pt modelId="{3FA31743-1442-40E7-A338-69B353D8C932}" type="pres">
      <dgm:prSet presAssocID="{7CBB1011-7096-42A9-BF3A-EF64788D46A0}" presName="sibTrans" presStyleCnt="0"/>
      <dgm:spPr/>
    </dgm:pt>
    <dgm:pt modelId="{373F5FEE-DC47-4299-8172-8FD739D54A6A}" type="pres">
      <dgm:prSet presAssocID="{BC1131A0-FF61-4C20-A01B-F8B13DF952A1}" presName="node" presStyleLbl="node1" presStyleIdx="5" presStyleCnt="12">
        <dgm:presLayoutVars>
          <dgm:bulletEnabled val="1"/>
        </dgm:presLayoutVars>
      </dgm:prSet>
      <dgm:spPr/>
    </dgm:pt>
    <dgm:pt modelId="{713721AA-4DDB-4B7C-85BA-1658B73CDDF3}" type="pres">
      <dgm:prSet presAssocID="{3F268835-3659-475D-9D65-AD97207A3660}" presName="sibTrans" presStyleCnt="0"/>
      <dgm:spPr/>
    </dgm:pt>
    <dgm:pt modelId="{6BD4A668-D2A5-411D-97E4-CAB32251F2A8}" type="pres">
      <dgm:prSet presAssocID="{E4C67B82-9890-4060-A274-BE10EAC17D9A}" presName="node" presStyleLbl="node1" presStyleIdx="6" presStyleCnt="12">
        <dgm:presLayoutVars>
          <dgm:bulletEnabled val="1"/>
        </dgm:presLayoutVars>
      </dgm:prSet>
      <dgm:spPr/>
    </dgm:pt>
    <dgm:pt modelId="{6D650F91-68B3-4697-8FC0-D381F6280150}" type="pres">
      <dgm:prSet presAssocID="{DED21832-E4FF-4945-A6B9-8B325BE0DF6E}" presName="sibTrans" presStyleCnt="0"/>
      <dgm:spPr/>
    </dgm:pt>
    <dgm:pt modelId="{68F93E79-993E-4924-86BF-37443C3E5A8A}" type="pres">
      <dgm:prSet presAssocID="{898E5147-083F-4760-B2C2-36A0C556EF0C}" presName="node" presStyleLbl="node1" presStyleIdx="7" presStyleCnt="12">
        <dgm:presLayoutVars>
          <dgm:bulletEnabled val="1"/>
        </dgm:presLayoutVars>
      </dgm:prSet>
      <dgm:spPr/>
    </dgm:pt>
    <dgm:pt modelId="{45220593-EBC6-4D99-81B8-4C0A23D8D535}" type="pres">
      <dgm:prSet presAssocID="{F0D481F1-128D-43FF-96C8-38F7D944D8ED}" presName="sibTrans" presStyleCnt="0"/>
      <dgm:spPr/>
    </dgm:pt>
    <dgm:pt modelId="{8BF5C037-EF35-4E5A-A987-E38C6D058447}" type="pres">
      <dgm:prSet presAssocID="{5C871374-769E-4347-98FE-2BBE841F666E}" presName="node" presStyleLbl="node1" presStyleIdx="8" presStyleCnt="12">
        <dgm:presLayoutVars>
          <dgm:bulletEnabled val="1"/>
        </dgm:presLayoutVars>
      </dgm:prSet>
      <dgm:spPr/>
    </dgm:pt>
    <dgm:pt modelId="{7A7F9D0E-717C-48B9-BA6A-17CBFA83051D}" type="pres">
      <dgm:prSet presAssocID="{071C1004-7FB7-436E-BF71-A50C9C1320D6}" presName="sibTrans" presStyleCnt="0"/>
      <dgm:spPr/>
    </dgm:pt>
    <dgm:pt modelId="{71097658-8D7D-4405-8F23-E9FBA095B00E}" type="pres">
      <dgm:prSet presAssocID="{DF3337DF-B499-4057-AC06-B8140DE9CFF7}" presName="node" presStyleLbl="node1" presStyleIdx="9" presStyleCnt="12">
        <dgm:presLayoutVars>
          <dgm:bulletEnabled val="1"/>
        </dgm:presLayoutVars>
      </dgm:prSet>
      <dgm:spPr/>
    </dgm:pt>
    <dgm:pt modelId="{E219C541-8867-4BAD-B32E-A85B77AA8750}" type="pres">
      <dgm:prSet presAssocID="{B59F39B3-268E-430D-8285-BD7BA52D1A7C}" presName="sibTrans" presStyleCnt="0"/>
      <dgm:spPr/>
    </dgm:pt>
    <dgm:pt modelId="{1D1AAB93-105A-4A34-8F7E-57D3F49E2349}" type="pres">
      <dgm:prSet presAssocID="{645E5931-0EC5-4ECF-ACA4-1A0013C4149E}" presName="node" presStyleLbl="node1" presStyleIdx="10" presStyleCnt="12">
        <dgm:presLayoutVars>
          <dgm:bulletEnabled val="1"/>
        </dgm:presLayoutVars>
      </dgm:prSet>
      <dgm:spPr/>
    </dgm:pt>
    <dgm:pt modelId="{3AFC11B4-28DB-4BAD-945D-BEF30236895E}" type="pres">
      <dgm:prSet presAssocID="{21C9882F-06D4-4FC8-9AAC-584AA80FF65A}" presName="sibTrans" presStyleCnt="0"/>
      <dgm:spPr/>
    </dgm:pt>
    <dgm:pt modelId="{205A1C69-41BA-45F2-9166-9710E4D9FAA4}" type="pres">
      <dgm:prSet presAssocID="{2D0844D4-959B-4F05-841E-9EA51D0E4696}" presName="node" presStyleLbl="node1" presStyleIdx="11" presStyleCnt="12">
        <dgm:presLayoutVars>
          <dgm:bulletEnabled val="1"/>
        </dgm:presLayoutVars>
      </dgm:prSet>
      <dgm:spPr/>
    </dgm:pt>
  </dgm:ptLst>
  <dgm:cxnLst>
    <dgm:cxn modelId="{F4973A03-7E65-4501-AE13-9A028E7ADDCA}" type="presOf" srcId="{6B6BBA15-AC66-41F7-8E17-976D5EFC551D}" destId="{14ECD316-335B-42B2-82D6-7ABD34FABCEE}" srcOrd="0" destOrd="0" presId="urn:microsoft.com/office/officeart/2005/8/layout/default"/>
    <dgm:cxn modelId="{F0C02F04-C03E-4628-98B3-081589067BB1}" type="presOf" srcId="{5C871374-769E-4347-98FE-2BBE841F666E}" destId="{8BF5C037-EF35-4E5A-A987-E38C6D058447}" srcOrd="0" destOrd="0" presId="urn:microsoft.com/office/officeart/2005/8/layout/default"/>
    <dgm:cxn modelId="{68D02B0C-AEB6-445F-8377-039AAA76556A}" srcId="{60830006-B990-489F-B6DA-1708B8F35CAA}" destId="{DF3337DF-B499-4057-AC06-B8140DE9CFF7}" srcOrd="9" destOrd="0" parTransId="{FD115F86-9580-4CC3-980B-EB8F33D062D8}" sibTransId="{B59F39B3-268E-430D-8285-BD7BA52D1A7C}"/>
    <dgm:cxn modelId="{29B2E10D-FA90-4ED3-9403-65E22D6FEDB1}" type="presOf" srcId="{E78E209F-1F8E-4B75-B219-4256AE6B3ABB}" destId="{3976934B-055F-42B7-ABEF-3A6FEDA0F44E}" srcOrd="0" destOrd="0" presId="urn:microsoft.com/office/officeart/2005/8/layout/default"/>
    <dgm:cxn modelId="{1B2F7132-A94A-4493-AB64-54056857F3CD}" srcId="{60830006-B990-489F-B6DA-1708B8F35CAA}" destId="{226FC52A-B3F0-4B98-90B0-4AB81D28D2CA}" srcOrd="1" destOrd="0" parTransId="{5D0FFA55-9BCC-48C2-B676-CD0FFEBAE2FF}" sibTransId="{3DF7E80C-C69F-47DB-BE53-EB24632F0AC3}"/>
    <dgm:cxn modelId="{8938BD35-5C73-4E32-88D9-E22AF641BCB7}" type="presOf" srcId="{2AAF8C39-E08D-46EF-8F24-BE5558473FE5}" destId="{C54CD154-81E5-40F7-A69D-26C04FE112FB}" srcOrd="0" destOrd="0" presId="urn:microsoft.com/office/officeart/2005/8/layout/default"/>
    <dgm:cxn modelId="{7832FC3C-34BB-45D5-B175-EA25FC423A7F}" type="presOf" srcId="{898E5147-083F-4760-B2C2-36A0C556EF0C}" destId="{68F93E79-993E-4924-86BF-37443C3E5A8A}" srcOrd="0" destOrd="0" presId="urn:microsoft.com/office/officeart/2005/8/layout/default"/>
    <dgm:cxn modelId="{1952BF42-D031-4AE1-8600-48188DEA8FB2}" srcId="{60830006-B990-489F-B6DA-1708B8F35CAA}" destId="{6B6BBA15-AC66-41F7-8E17-976D5EFC551D}" srcOrd="2" destOrd="0" parTransId="{BD6129B6-DD82-490C-8B4B-8E81DB049176}" sibTransId="{404565D4-95AA-4810-ABBE-827ADEE2C59E}"/>
    <dgm:cxn modelId="{365A7176-2E3D-4158-8134-F7948DCCABAD}" srcId="{60830006-B990-489F-B6DA-1708B8F35CAA}" destId="{BC1131A0-FF61-4C20-A01B-F8B13DF952A1}" srcOrd="5" destOrd="0" parTransId="{1119BF31-B4A3-4240-901F-D46F724E1B85}" sibTransId="{3F268835-3659-475D-9D65-AD97207A3660}"/>
    <dgm:cxn modelId="{E9A3E283-8DB5-4363-99B7-926E8DA24073}" srcId="{60830006-B990-489F-B6DA-1708B8F35CAA}" destId="{3D1622FD-2393-4230-B20E-6EAD2368FEC2}" srcOrd="0" destOrd="0" parTransId="{85F49F8D-4106-47D1-A638-26BC5268D004}" sibTransId="{7D008FB5-F0E9-4F09-B3B5-3935FC57F291}"/>
    <dgm:cxn modelId="{F49B8C84-0164-4467-B441-D17EB5F33CE0}" type="presOf" srcId="{E4C67B82-9890-4060-A274-BE10EAC17D9A}" destId="{6BD4A668-D2A5-411D-97E4-CAB32251F2A8}" srcOrd="0" destOrd="0" presId="urn:microsoft.com/office/officeart/2005/8/layout/default"/>
    <dgm:cxn modelId="{19C60B8A-594F-4620-AD86-D6527114AB02}" type="presOf" srcId="{645E5931-0EC5-4ECF-ACA4-1A0013C4149E}" destId="{1D1AAB93-105A-4A34-8F7E-57D3F49E2349}" srcOrd="0" destOrd="0" presId="urn:microsoft.com/office/officeart/2005/8/layout/default"/>
    <dgm:cxn modelId="{D5BC4E8F-3D3D-4029-AB66-F3E706395F28}" srcId="{60830006-B990-489F-B6DA-1708B8F35CAA}" destId="{5C871374-769E-4347-98FE-2BBE841F666E}" srcOrd="8" destOrd="0" parTransId="{49B2275C-A17D-4AB8-90D8-D79995740BFC}" sibTransId="{071C1004-7FB7-436E-BF71-A50C9C1320D6}"/>
    <dgm:cxn modelId="{74FCF694-D871-4BB8-9AE7-19AEB0B71FB4}" type="presOf" srcId="{2D0844D4-959B-4F05-841E-9EA51D0E4696}" destId="{205A1C69-41BA-45F2-9166-9710E4D9FAA4}" srcOrd="0" destOrd="0" presId="urn:microsoft.com/office/officeart/2005/8/layout/default"/>
    <dgm:cxn modelId="{C1940A96-20C2-40BA-9E9E-670402F9983A}" type="presOf" srcId="{BC1131A0-FF61-4C20-A01B-F8B13DF952A1}" destId="{373F5FEE-DC47-4299-8172-8FD739D54A6A}" srcOrd="0" destOrd="0" presId="urn:microsoft.com/office/officeart/2005/8/layout/default"/>
    <dgm:cxn modelId="{38B75D9E-D356-4170-B161-3E5C7455A041}" srcId="{60830006-B990-489F-B6DA-1708B8F35CAA}" destId="{E4C67B82-9890-4060-A274-BE10EAC17D9A}" srcOrd="6" destOrd="0" parTransId="{03AAA3E3-36D8-4BBF-B5C1-3584BA3F30EF}" sibTransId="{DED21832-E4FF-4945-A6B9-8B325BE0DF6E}"/>
    <dgm:cxn modelId="{0B7DD3A7-811F-45F9-BF9C-F8313BB0716C}" type="presOf" srcId="{226FC52A-B3F0-4B98-90B0-4AB81D28D2CA}" destId="{410B9703-30D0-475D-B2BE-B62B2B9B67F4}" srcOrd="0" destOrd="0" presId="urn:microsoft.com/office/officeart/2005/8/layout/default"/>
    <dgm:cxn modelId="{B0B3E2AB-CD17-4F28-AEC0-2631335D729F}" type="presOf" srcId="{3D1622FD-2393-4230-B20E-6EAD2368FEC2}" destId="{6D5E8890-78B8-4DDC-B846-A52A2689445A}" srcOrd="0" destOrd="0" presId="urn:microsoft.com/office/officeart/2005/8/layout/default"/>
    <dgm:cxn modelId="{A69D51D1-C860-414C-B594-799133DBB429}" type="presOf" srcId="{60830006-B990-489F-B6DA-1708B8F35CAA}" destId="{65A17004-3EE0-41D0-BE85-645945425691}" srcOrd="0" destOrd="0" presId="urn:microsoft.com/office/officeart/2005/8/layout/default"/>
    <dgm:cxn modelId="{8B6A96D4-8AE9-43B3-9EE2-E5D186901878}" srcId="{60830006-B990-489F-B6DA-1708B8F35CAA}" destId="{2D0844D4-959B-4F05-841E-9EA51D0E4696}" srcOrd="11" destOrd="0" parTransId="{8770D080-7B1B-4487-BC60-7AFDE643BBF3}" sibTransId="{DCF10C2E-B049-401B-95F5-E41A0B935A5A}"/>
    <dgm:cxn modelId="{96A5ABE1-AE66-4F77-BA3F-EDB32686A617}" srcId="{60830006-B990-489F-B6DA-1708B8F35CAA}" destId="{E78E209F-1F8E-4B75-B219-4256AE6B3ABB}" srcOrd="4" destOrd="0" parTransId="{31F61D5B-E042-49C9-B609-EDC5791A28B1}" sibTransId="{7CBB1011-7096-42A9-BF3A-EF64788D46A0}"/>
    <dgm:cxn modelId="{3E06E9ED-EE6E-4EFE-ADAA-4DA4E964C8B9}" srcId="{60830006-B990-489F-B6DA-1708B8F35CAA}" destId="{898E5147-083F-4760-B2C2-36A0C556EF0C}" srcOrd="7" destOrd="0" parTransId="{627B67FE-E83C-489F-BA5B-472693AB09CC}" sibTransId="{F0D481F1-128D-43FF-96C8-38F7D944D8ED}"/>
    <dgm:cxn modelId="{A75530F6-7DE4-47A7-9F82-3382E0D9D900}" type="presOf" srcId="{DF3337DF-B499-4057-AC06-B8140DE9CFF7}" destId="{71097658-8D7D-4405-8F23-E9FBA095B00E}" srcOrd="0" destOrd="0" presId="urn:microsoft.com/office/officeart/2005/8/layout/default"/>
    <dgm:cxn modelId="{44AFA8F7-96E3-496E-AC5B-BC8701C77911}" srcId="{60830006-B990-489F-B6DA-1708B8F35CAA}" destId="{2AAF8C39-E08D-46EF-8F24-BE5558473FE5}" srcOrd="3" destOrd="0" parTransId="{4B82EC66-E51E-4DFB-984A-EE533C41E0A6}" sibTransId="{DDC765FD-468A-47E0-A0B9-CA6668DD31FA}"/>
    <dgm:cxn modelId="{EA1985F8-FF6B-4BB5-8C88-9F9198DF8968}" srcId="{60830006-B990-489F-B6DA-1708B8F35CAA}" destId="{645E5931-0EC5-4ECF-ACA4-1A0013C4149E}" srcOrd="10" destOrd="0" parTransId="{27B26117-DD94-494E-84C1-5F992C1ABE55}" sibTransId="{21C9882F-06D4-4FC8-9AAC-584AA80FF65A}"/>
    <dgm:cxn modelId="{1A88753F-9A74-43D9-B93D-41D392D39829}" type="presParOf" srcId="{65A17004-3EE0-41D0-BE85-645945425691}" destId="{6D5E8890-78B8-4DDC-B846-A52A2689445A}" srcOrd="0" destOrd="0" presId="urn:microsoft.com/office/officeart/2005/8/layout/default"/>
    <dgm:cxn modelId="{48CAC7C0-FFC1-49DA-AE3F-74EF72BA3351}" type="presParOf" srcId="{65A17004-3EE0-41D0-BE85-645945425691}" destId="{2340DED4-50E9-4BB5-8DCD-6B4E4194FB58}" srcOrd="1" destOrd="0" presId="urn:microsoft.com/office/officeart/2005/8/layout/default"/>
    <dgm:cxn modelId="{365CB8BF-9FED-4CE8-B351-66D618161DA2}" type="presParOf" srcId="{65A17004-3EE0-41D0-BE85-645945425691}" destId="{410B9703-30D0-475D-B2BE-B62B2B9B67F4}" srcOrd="2" destOrd="0" presId="urn:microsoft.com/office/officeart/2005/8/layout/default"/>
    <dgm:cxn modelId="{4494D85A-B03F-4DE8-8BB0-F14939CB759A}" type="presParOf" srcId="{65A17004-3EE0-41D0-BE85-645945425691}" destId="{A9760097-6E29-4BFD-A4C8-BB759E4F6ED5}" srcOrd="3" destOrd="0" presId="urn:microsoft.com/office/officeart/2005/8/layout/default"/>
    <dgm:cxn modelId="{8A7CD3C5-20EC-478F-911B-5F4B92DEFAA4}" type="presParOf" srcId="{65A17004-3EE0-41D0-BE85-645945425691}" destId="{14ECD316-335B-42B2-82D6-7ABD34FABCEE}" srcOrd="4" destOrd="0" presId="urn:microsoft.com/office/officeart/2005/8/layout/default"/>
    <dgm:cxn modelId="{7F5AC645-EF44-4DEE-AC2F-FBABCBA71CB8}" type="presParOf" srcId="{65A17004-3EE0-41D0-BE85-645945425691}" destId="{4BD01AE7-0B6C-4AA5-86A2-19F48ED7C98D}" srcOrd="5" destOrd="0" presId="urn:microsoft.com/office/officeart/2005/8/layout/default"/>
    <dgm:cxn modelId="{720E341C-7A1F-4547-A349-0053438375D8}" type="presParOf" srcId="{65A17004-3EE0-41D0-BE85-645945425691}" destId="{C54CD154-81E5-40F7-A69D-26C04FE112FB}" srcOrd="6" destOrd="0" presId="urn:microsoft.com/office/officeart/2005/8/layout/default"/>
    <dgm:cxn modelId="{D67C782F-4B04-498F-A5A5-FC55BCAD7B3C}" type="presParOf" srcId="{65A17004-3EE0-41D0-BE85-645945425691}" destId="{F1C268DC-464E-4F32-B64B-82D14B9F387F}" srcOrd="7" destOrd="0" presId="urn:microsoft.com/office/officeart/2005/8/layout/default"/>
    <dgm:cxn modelId="{26FBCE06-644A-4502-A894-6A0240C98128}" type="presParOf" srcId="{65A17004-3EE0-41D0-BE85-645945425691}" destId="{3976934B-055F-42B7-ABEF-3A6FEDA0F44E}" srcOrd="8" destOrd="0" presId="urn:microsoft.com/office/officeart/2005/8/layout/default"/>
    <dgm:cxn modelId="{8AA43D15-EB45-47ED-9EDC-0D679A3B0908}" type="presParOf" srcId="{65A17004-3EE0-41D0-BE85-645945425691}" destId="{3FA31743-1442-40E7-A338-69B353D8C932}" srcOrd="9" destOrd="0" presId="urn:microsoft.com/office/officeart/2005/8/layout/default"/>
    <dgm:cxn modelId="{5E77CD23-8BBE-4AB6-852F-6C4A8F48B13F}" type="presParOf" srcId="{65A17004-3EE0-41D0-BE85-645945425691}" destId="{373F5FEE-DC47-4299-8172-8FD739D54A6A}" srcOrd="10" destOrd="0" presId="urn:microsoft.com/office/officeart/2005/8/layout/default"/>
    <dgm:cxn modelId="{7819C922-7369-428C-AB84-4E8B70A41FC8}" type="presParOf" srcId="{65A17004-3EE0-41D0-BE85-645945425691}" destId="{713721AA-4DDB-4B7C-85BA-1658B73CDDF3}" srcOrd="11" destOrd="0" presId="urn:microsoft.com/office/officeart/2005/8/layout/default"/>
    <dgm:cxn modelId="{DEF391B6-F04A-4EB7-B03B-491E65401EE3}" type="presParOf" srcId="{65A17004-3EE0-41D0-BE85-645945425691}" destId="{6BD4A668-D2A5-411D-97E4-CAB32251F2A8}" srcOrd="12" destOrd="0" presId="urn:microsoft.com/office/officeart/2005/8/layout/default"/>
    <dgm:cxn modelId="{61F89B03-07C4-4F6A-808C-99367020F143}" type="presParOf" srcId="{65A17004-3EE0-41D0-BE85-645945425691}" destId="{6D650F91-68B3-4697-8FC0-D381F6280150}" srcOrd="13" destOrd="0" presId="urn:microsoft.com/office/officeart/2005/8/layout/default"/>
    <dgm:cxn modelId="{ACDAC0FE-3EF2-48F9-88E9-99F854F8186D}" type="presParOf" srcId="{65A17004-3EE0-41D0-BE85-645945425691}" destId="{68F93E79-993E-4924-86BF-37443C3E5A8A}" srcOrd="14" destOrd="0" presId="urn:microsoft.com/office/officeart/2005/8/layout/default"/>
    <dgm:cxn modelId="{09D66DB0-66B5-4FFF-8A46-A1AC4EB7CA3B}" type="presParOf" srcId="{65A17004-3EE0-41D0-BE85-645945425691}" destId="{45220593-EBC6-4D99-81B8-4C0A23D8D535}" srcOrd="15" destOrd="0" presId="urn:microsoft.com/office/officeart/2005/8/layout/default"/>
    <dgm:cxn modelId="{F3319B60-A572-4916-8CA5-1E58C3C0576D}" type="presParOf" srcId="{65A17004-3EE0-41D0-BE85-645945425691}" destId="{8BF5C037-EF35-4E5A-A987-E38C6D058447}" srcOrd="16" destOrd="0" presId="urn:microsoft.com/office/officeart/2005/8/layout/default"/>
    <dgm:cxn modelId="{ED1CCAFD-A9C7-4C01-891E-FA245D780EED}" type="presParOf" srcId="{65A17004-3EE0-41D0-BE85-645945425691}" destId="{7A7F9D0E-717C-48B9-BA6A-17CBFA83051D}" srcOrd="17" destOrd="0" presId="urn:microsoft.com/office/officeart/2005/8/layout/default"/>
    <dgm:cxn modelId="{9FEB3465-15A9-498D-8B3F-DB77CA1ECACA}" type="presParOf" srcId="{65A17004-3EE0-41D0-BE85-645945425691}" destId="{71097658-8D7D-4405-8F23-E9FBA095B00E}" srcOrd="18" destOrd="0" presId="urn:microsoft.com/office/officeart/2005/8/layout/default"/>
    <dgm:cxn modelId="{4E02AE6D-4522-44EE-A039-C68C666882B0}" type="presParOf" srcId="{65A17004-3EE0-41D0-BE85-645945425691}" destId="{E219C541-8867-4BAD-B32E-A85B77AA8750}" srcOrd="19" destOrd="0" presId="urn:microsoft.com/office/officeart/2005/8/layout/default"/>
    <dgm:cxn modelId="{A85485F9-B80D-47C4-8EF6-1152D5DF7951}" type="presParOf" srcId="{65A17004-3EE0-41D0-BE85-645945425691}" destId="{1D1AAB93-105A-4A34-8F7E-57D3F49E2349}" srcOrd="20" destOrd="0" presId="urn:microsoft.com/office/officeart/2005/8/layout/default"/>
    <dgm:cxn modelId="{C2E00582-EFA9-43D7-9009-8B7DDCE0CF52}" type="presParOf" srcId="{65A17004-3EE0-41D0-BE85-645945425691}" destId="{3AFC11B4-28DB-4BAD-945D-BEF30236895E}" srcOrd="21" destOrd="0" presId="urn:microsoft.com/office/officeart/2005/8/layout/default"/>
    <dgm:cxn modelId="{B848F89A-A68C-4BE9-AD7E-77EBDF2D26B6}" type="presParOf" srcId="{65A17004-3EE0-41D0-BE85-645945425691}" destId="{205A1C69-41BA-45F2-9166-9710E4D9FAA4}" srcOrd="2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5366C-6FFE-440C-A023-FCF07ECCC819}">
      <dsp:nvSpPr>
        <dsp:cNvPr id="0" name=""/>
        <dsp:cNvSpPr/>
      </dsp:nvSpPr>
      <dsp:spPr>
        <a:xfrm>
          <a:off x="1907886" y="129730"/>
          <a:ext cx="5493211" cy="522671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t>Structural factors impacting on the learning experiences and study performance of some students, including BAME students:</a:t>
          </a:r>
        </a:p>
        <a:p>
          <a:pPr marL="171450" lvl="1" indent="-171450" algn="l" defTabSz="800100">
            <a:lnSpc>
              <a:spcPct val="90000"/>
            </a:lnSpc>
            <a:spcBef>
              <a:spcPct val="0"/>
            </a:spcBef>
            <a:spcAft>
              <a:spcPct val="15000"/>
            </a:spcAft>
            <a:buChar char="•"/>
          </a:pPr>
          <a:r>
            <a:rPr lang="en-US" sz="1800" kern="1200"/>
            <a:t>Poverty</a:t>
          </a:r>
          <a:endParaRPr lang="en-US" sz="1800" kern="1200" dirty="0"/>
        </a:p>
        <a:p>
          <a:pPr marL="171450" lvl="1" indent="-171450" algn="l" defTabSz="800100">
            <a:lnSpc>
              <a:spcPct val="90000"/>
            </a:lnSpc>
            <a:spcBef>
              <a:spcPct val="0"/>
            </a:spcBef>
            <a:spcAft>
              <a:spcPct val="15000"/>
            </a:spcAft>
            <a:buChar char="•"/>
          </a:pPr>
          <a:r>
            <a:rPr lang="en-US" sz="1800" kern="1200"/>
            <a:t>The digital divide</a:t>
          </a:r>
          <a:endParaRPr lang="en-US" sz="1800" kern="1200" dirty="0"/>
        </a:p>
        <a:p>
          <a:pPr marL="171450" lvl="1" indent="-171450" algn="l" defTabSz="800100">
            <a:lnSpc>
              <a:spcPct val="90000"/>
            </a:lnSpc>
            <a:spcBef>
              <a:spcPct val="0"/>
            </a:spcBef>
            <a:spcAft>
              <a:spcPct val="15000"/>
            </a:spcAft>
            <a:buChar char="•"/>
          </a:pPr>
          <a:r>
            <a:rPr lang="en-US" sz="1800" kern="1200" dirty="0"/>
            <a:t>Housing </a:t>
          </a:r>
        </a:p>
        <a:p>
          <a:pPr marL="171450" lvl="1" indent="-171450" algn="l" defTabSz="800100">
            <a:lnSpc>
              <a:spcPct val="90000"/>
            </a:lnSpc>
            <a:spcBef>
              <a:spcPct val="0"/>
            </a:spcBef>
            <a:spcAft>
              <a:spcPct val="15000"/>
            </a:spcAft>
            <a:buChar char="•"/>
          </a:pPr>
          <a:r>
            <a:rPr lang="en-US" sz="1800" kern="1200" dirty="0"/>
            <a:t>Employment</a:t>
          </a:r>
        </a:p>
        <a:p>
          <a:pPr marL="171450" lvl="1" indent="-171450" algn="l" defTabSz="800100">
            <a:lnSpc>
              <a:spcPct val="90000"/>
            </a:lnSpc>
            <a:spcBef>
              <a:spcPct val="0"/>
            </a:spcBef>
            <a:spcAft>
              <a:spcPct val="15000"/>
            </a:spcAft>
            <a:buChar char="•"/>
          </a:pPr>
          <a:r>
            <a:rPr lang="en-US" sz="1800" kern="1200" dirty="0"/>
            <a:t>Family responsibilities</a:t>
          </a:r>
        </a:p>
        <a:p>
          <a:pPr marL="171450" lvl="1" indent="-171450" algn="l" defTabSz="800100">
            <a:lnSpc>
              <a:spcPct val="90000"/>
            </a:lnSpc>
            <a:spcBef>
              <a:spcPct val="0"/>
            </a:spcBef>
            <a:spcAft>
              <a:spcPct val="15000"/>
            </a:spcAft>
            <a:buChar char="•"/>
          </a:pPr>
          <a:r>
            <a:rPr lang="en-US" sz="1800" kern="1200" dirty="0"/>
            <a:t>Mental health issues</a:t>
          </a:r>
        </a:p>
      </dsp:txBody>
      <dsp:txXfrm>
        <a:off x="2712348" y="895164"/>
        <a:ext cx="3884287" cy="3695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5366C-6FFE-440C-A023-FCF07ECCC819}">
      <dsp:nvSpPr>
        <dsp:cNvPr id="0" name=""/>
        <dsp:cNvSpPr/>
      </dsp:nvSpPr>
      <dsp:spPr>
        <a:xfrm>
          <a:off x="0" y="0"/>
          <a:ext cx="5118767" cy="499060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dirty="0"/>
            <a:t>FG1 - Structural factors</a:t>
          </a:r>
        </a:p>
        <a:p>
          <a:pPr marL="228600" lvl="1" indent="-228600" algn="l" defTabSz="977900">
            <a:lnSpc>
              <a:spcPct val="90000"/>
            </a:lnSpc>
            <a:spcBef>
              <a:spcPct val="0"/>
            </a:spcBef>
            <a:spcAft>
              <a:spcPct val="15000"/>
            </a:spcAft>
            <a:buChar char="•"/>
          </a:pPr>
          <a:r>
            <a:rPr lang="en-GB" sz="2200" kern="1200" dirty="0"/>
            <a:t>Poverty</a:t>
          </a:r>
          <a:endParaRPr lang="en-US" sz="2200" kern="1200" dirty="0"/>
        </a:p>
        <a:p>
          <a:pPr marL="228600" lvl="1" indent="-228600" algn="l" defTabSz="977900">
            <a:lnSpc>
              <a:spcPct val="90000"/>
            </a:lnSpc>
            <a:spcBef>
              <a:spcPct val="0"/>
            </a:spcBef>
            <a:spcAft>
              <a:spcPct val="15000"/>
            </a:spcAft>
            <a:buChar char="•"/>
          </a:pPr>
          <a:r>
            <a:rPr lang="en-GB" sz="2200" kern="1200" dirty="0"/>
            <a:t>Digital divide</a:t>
          </a:r>
          <a:endParaRPr lang="en-US" sz="2200" kern="1200" dirty="0"/>
        </a:p>
        <a:p>
          <a:pPr marL="228600" lvl="1" indent="-228600" algn="l" defTabSz="977900">
            <a:lnSpc>
              <a:spcPct val="90000"/>
            </a:lnSpc>
            <a:spcBef>
              <a:spcPct val="0"/>
            </a:spcBef>
            <a:spcAft>
              <a:spcPct val="15000"/>
            </a:spcAft>
            <a:buChar char="•"/>
          </a:pPr>
          <a:r>
            <a:rPr lang="en-US" sz="2200" kern="1200" dirty="0"/>
            <a:t>Housing </a:t>
          </a:r>
        </a:p>
        <a:p>
          <a:pPr marL="228600" lvl="1" indent="-228600" algn="l" defTabSz="977900">
            <a:lnSpc>
              <a:spcPct val="90000"/>
            </a:lnSpc>
            <a:spcBef>
              <a:spcPct val="0"/>
            </a:spcBef>
            <a:spcAft>
              <a:spcPct val="15000"/>
            </a:spcAft>
            <a:buChar char="•"/>
          </a:pPr>
          <a:r>
            <a:rPr lang="en-US" sz="2200" kern="1200" dirty="0"/>
            <a:t>Employment</a:t>
          </a:r>
        </a:p>
        <a:p>
          <a:pPr marL="228600" lvl="1" indent="-228600" algn="l" defTabSz="977900">
            <a:lnSpc>
              <a:spcPct val="90000"/>
            </a:lnSpc>
            <a:spcBef>
              <a:spcPct val="0"/>
            </a:spcBef>
            <a:spcAft>
              <a:spcPct val="15000"/>
            </a:spcAft>
            <a:buChar char="•"/>
          </a:pPr>
          <a:r>
            <a:rPr lang="en-US" sz="2200" kern="1200" dirty="0"/>
            <a:t>Family responsibilities</a:t>
          </a:r>
        </a:p>
        <a:p>
          <a:pPr marL="228600" lvl="1" indent="-228600" algn="l" defTabSz="977900">
            <a:lnSpc>
              <a:spcPct val="90000"/>
            </a:lnSpc>
            <a:spcBef>
              <a:spcPct val="0"/>
            </a:spcBef>
            <a:spcAft>
              <a:spcPct val="15000"/>
            </a:spcAft>
            <a:buChar char="•"/>
          </a:pPr>
          <a:r>
            <a:rPr lang="en-US" sz="2200" kern="1200" dirty="0"/>
            <a:t>Mental health issues</a:t>
          </a:r>
        </a:p>
      </dsp:txBody>
      <dsp:txXfrm>
        <a:off x="749626" y="730858"/>
        <a:ext cx="3619515" cy="35288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E8890-78B8-4DDC-B846-A52A2689445A}">
      <dsp:nvSpPr>
        <dsp:cNvPr id="0" name=""/>
        <dsp:cNvSpPr/>
      </dsp:nvSpPr>
      <dsp:spPr>
        <a:xfrm>
          <a:off x="0" y="41176"/>
          <a:ext cx="1737551" cy="1042530"/>
        </a:xfrm>
        <a:prstGeom prst="rect">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Targeted interventions</a:t>
          </a:r>
        </a:p>
      </dsp:txBody>
      <dsp:txXfrm>
        <a:off x="0" y="41176"/>
        <a:ext cx="1737551" cy="1042530"/>
      </dsp:txXfrm>
    </dsp:sp>
    <dsp:sp modelId="{410B9703-30D0-475D-B2BE-B62B2B9B67F4}">
      <dsp:nvSpPr>
        <dsp:cNvPr id="0" name=""/>
        <dsp:cNvSpPr/>
      </dsp:nvSpPr>
      <dsp:spPr>
        <a:xfrm>
          <a:off x="1911306" y="41176"/>
          <a:ext cx="1737551" cy="1042530"/>
        </a:xfrm>
        <a:prstGeom prst="rect">
          <a:avLst/>
        </a:prstGeom>
        <a:gradFill rotWithShape="0">
          <a:gsLst>
            <a:gs pos="0">
              <a:schemeClr val="accent1">
                <a:shade val="50000"/>
                <a:hueOff val="87739"/>
                <a:satOff val="-6220"/>
                <a:lumOff val="8022"/>
                <a:alphaOff val="0"/>
                <a:lumMod val="110000"/>
                <a:satMod val="105000"/>
                <a:tint val="67000"/>
              </a:schemeClr>
            </a:gs>
            <a:gs pos="50000">
              <a:schemeClr val="accent1">
                <a:shade val="50000"/>
                <a:hueOff val="87739"/>
                <a:satOff val="-6220"/>
                <a:lumOff val="8022"/>
                <a:alphaOff val="0"/>
                <a:lumMod val="105000"/>
                <a:satMod val="103000"/>
                <a:tint val="73000"/>
              </a:schemeClr>
            </a:gs>
            <a:gs pos="100000">
              <a:schemeClr val="accent1">
                <a:shade val="50000"/>
                <a:hueOff val="87739"/>
                <a:satOff val="-6220"/>
                <a:lumOff val="80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Evidence barriers</a:t>
          </a:r>
        </a:p>
      </dsp:txBody>
      <dsp:txXfrm>
        <a:off x="1911306" y="41176"/>
        <a:ext cx="1737551" cy="1042530"/>
      </dsp:txXfrm>
    </dsp:sp>
    <dsp:sp modelId="{14ECD316-335B-42B2-82D6-7ABD34FABCEE}">
      <dsp:nvSpPr>
        <dsp:cNvPr id="0" name=""/>
        <dsp:cNvSpPr/>
      </dsp:nvSpPr>
      <dsp:spPr>
        <a:xfrm>
          <a:off x="3822613" y="41176"/>
          <a:ext cx="1737551" cy="1042530"/>
        </a:xfrm>
        <a:prstGeom prst="rect">
          <a:avLst/>
        </a:prstGeom>
        <a:gradFill rotWithShape="0">
          <a:gsLst>
            <a:gs pos="0">
              <a:schemeClr val="accent1">
                <a:shade val="50000"/>
                <a:hueOff val="175477"/>
                <a:satOff val="-12439"/>
                <a:lumOff val="16044"/>
                <a:alphaOff val="0"/>
                <a:lumMod val="110000"/>
                <a:satMod val="105000"/>
                <a:tint val="67000"/>
              </a:schemeClr>
            </a:gs>
            <a:gs pos="50000">
              <a:schemeClr val="accent1">
                <a:shade val="50000"/>
                <a:hueOff val="175477"/>
                <a:satOff val="-12439"/>
                <a:lumOff val="16044"/>
                <a:alphaOff val="0"/>
                <a:lumMod val="105000"/>
                <a:satMod val="103000"/>
                <a:tint val="73000"/>
              </a:schemeClr>
            </a:gs>
            <a:gs pos="100000">
              <a:schemeClr val="accent1">
                <a:shade val="50000"/>
                <a:hueOff val="175477"/>
                <a:satOff val="-12439"/>
                <a:lumOff val="1604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Building community and belonging</a:t>
          </a:r>
        </a:p>
      </dsp:txBody>
      <dsp:txXfrm>
        <a:off x="3822613" y="41176"/>
        <a:ext cx="1737551" cy="1042530"/>
      </dsp:txXfrm>
    </dsp:sp>
    <dsp:sp modelId="{C54CD154-81E5-40F7-A69D-26C04FE112FB}">
      <dsp:nvSpPr>
        <dsp:cNvPr id="0" name=""/>
        <dsp:cNvSpPr/>
      </dsp:nvSpPr>
      <dsp:spPr>
        <a:xfrm>
          <a:off x="0" y="1257462"/>
          <a:ext cx="1737551" cy="1042530"/>
        </a:xfrm>
        <a:prstGeom prst="rect">
          <a:avLst/>
        </a:prstGeom>
        <a:gradFill rotWithShape="0">
          <a:gsLst>
            <a:gs pos="0">
              <a:schemeClr val="accent1">
                <a:shade val="50000"/>
                <a:hueOff val="263216"/>
                <a:satOff val="-18659"/>
                <a:lumOff val="24066"/>
                <a:alphaOff val="0"/>
                <a:lumMod val="110000"/>
                <a:satMod val="105000"/>
                <a:tint val="67000"/>
              </a:schemeClr>
            </a:gs>
            <a:gs pos="50000">
              <a:schemeClr val="accent1">
                <a:shade val="50000"/>
                <a:hueOff val="263216"/>
                <a:satOff val="-18659"/>
                <a:lumOff val="24066"/>
                <a:alphaOff val="0"/>
                <a:lumMod val="105000"/>
                <a:satMod val="103000"/>
                <a:tint val="73000"/>
              </a:schemeClr>
            </a:gs>
            <a:gs pos="100000">
              <a:schemeClr val="accent1">
                <a:shade val="50000"/>
                <a:hueOff val="263216"/>
                <a:satOff val="-18659"/>
                <a:lumOff val="2406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Lack of diversity</a:t>
          </a:r>
        </a:p>
      </dsp:txBody>
      <dsp:txXfrm>
        <a:off x="0" y="1257462"/>
        <a:ext cx="1737551" cy="1042530"/>
      </dsp:txXfrm>
    </dsp:sp>
    <dsp:sp modelId="{3976934B-055F-42B7-ABEF-3A6FEDA0F44E}">
      <dsp:nvSpPr>
        <dsp:cNvPr id="0" name=""/>
        <dsp:cNvSpPr/>
      </dsp:nvSpPr>
      <dsp:spPr>
        <a:xfrm>
          <a:off x="1911306" y="1257462"/>
          <a:ext cx="1737551" cy="1042530"/>
        </a:xfrm>
        <a:prstGeom prst="rect">
          <a:avLst/>
        </a:prstGeom>
        <a:gradFill rotWithShape="0">
          <a:gsLst>
            <a:gs pos="0">
              <a:schemeClr val="accent1">
                <a:shade val="50000"/>
                <a:hueOff val="350955"/>
                <a:satOff val="-24879"/>
                <a:lumOff val="32089"/>
                <a:alphaOff val="0"/>
                <a:lumMod val="110000"/>
                <a:satMod val="105000"/>
                <a:tint val="67000"/>
              </a:schemeClr>
            </a:gs>
            <a:gs pos="50000">
              <a:schemeClr val="accent1">
                <a:shade val="50000"/>
                <a:hueOff val="350955"/>
                <a:satOff val="-24879"/>
                <a:lumOff val="32089"/>
                <a:alphaOff val="0"/>
                <a:lumMod val="105000"/>
                <a:satMod val="103000"/>
                <a:tint val="73000"/>
              </a:schemeClr>
            </a:gs>
            <a:gs pos="100000">
              <a:schemeClr val="accent1">
                <a:shade val="50000"/>
                <a:hueOff val="350955"/>
                <a:satOff val="-24879"/>
                <a:lumOff val="3208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OUSA</a:t>
          </a:r>
        </a:p>
      </dsp:txBody>
      <dsp:txXfrm>
        <a:off x="1911306" y="1257462"/>
        <a:ext cx="1737551" cy="1042530"/>
      </dsp:txXfrm>
    </dsp:sp>
    <dsp:sp modelId="{373F5FEE-DC47-4299-8172-8FD739D54A6A}">
      <dsp:nvSpPr>
        <dsp:cNvPr id="0" name=""/>
        <dsp:cNvSpPr/>
      </dsp:nvSpPr>
      <dsp:spPr>
        <a:xfrm>
          <a:off x="3822613" y="1257462"/>
          <a:ext cx="1737551" cy="1042530"/>
        </a:xfrm>
        <a:prstGeom prst="rect">
          <a:avLst/>
        </a:prstGeom>
        <a:gradFill rotWithShape="0">
          <a:gsLst>
            <a:gs pos="0">
              <a:schemeClr val="accent1">
                <a:shade val="50000"/>
                <a:hueOff val="438693"/>
                <a:satOff val="-31098"/>
                <a:lumOff val="40111"/>
                <a:alphaOff val="0"/>
                <a:lumMod val="110000"/>
                <a:satMod val="105000"/>
                <a:tint val="67000"/>
              </a:schemeClr>
            </a:gs>
            <a:gs pos="50000">
              <a:schemeClr val="accent1">
                <a:shade val="50000"/>
                <a:hueOff val="438693"/>
                <a:satOff val="-31098"/>
                <a:lumOff val="40111"/>
                <a:alphaOff val="0"/>
                <a:lumMod val="105000"/>
                <a:satMod val="103000"/>
                <a:tint val="73000"/>
              </a:schemeClr>
            </a:gs>
            <a:gs pos="100000">
              <a:schemeClr val="accent1">
                <a:shade val="50000"/>
                <a:hueOff val="438693"/>
                <a:satOff val="-31098"/>
                <a:lumOff val="4011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Data analysis</a:t>
          </a:r>
        </a:p>
      </dsp:txBody>
      <dsp:txXfrm>
        <a:off x="3822613" y="1257462"/>
        <a:ext cx="1737551" cy="1042530"/>
      </dsp:txXfrm>
    </dsp:sp>
    <dsp:sp modelId="{6BD4A668-D2A5-411D-97E4-CAB32251F2A8}">
      <dsp:nvSpPr>
        <dsp:cNvPr id="0" name=""/>
        <dsp:cNvSpPr/>
      </dsp:nvSpPr>
      <dsp:spPr>
        <a:xfrm>
          <a:off x="0" y="2473748"/>
          <a:ext cx="1737551" cy="1042530"/>
        </a:xfrm>
        <a:prstGeom prst="rect">
          <a:avLst/>
        </a:prstGeom>
        <a:gradFill rotWithShape="0">
          <a:gsLst>
            <a:gs pos="0">
              <a:schemeClr val="accent1">
                <a:shade val="50000"/>
                <a:hueOff val="526432"/>
                <a:satOff val="-37318"/>
                <a:lumOff val="48133"/>
                <a:alphaOff val="0"/>
                <a:lumMod val="110000"/>
                <a:satMod val="105000"/>
                <a:tint val="67000"/>
              </a:schemeClr>
            </a:gs>
            <a:gs pos="50000">
              <a:schemeClr val="accent1">
                <a:shade val="50000"/>
                <a:hueOff val="526432"/>
                <a:satOff val="-37318"/>
                <a:lumOff val="48133"/>
                <a:alphaOff val="0"/>
                <a:lumMod val="105000"/>
                <a:satMod val="103000"/>
                <a:tint val="73000"/>
              </a:schemeClr>
            </a:gs>
            <a:gs pos="100000">
              <a:schemeClr val="accent1">
                <a:shade val="50000"/>
                <a:hueOff val="526432"/>
                <a:satOff val="-37318"/>
                <a:lumOff val="4813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Individual learning plan</a:t>
          </a:r>
        </a:p>
      </dsp:txBody>
      <dsp:txXfrm>
        <a:off x="0" y="2473748"/>
        <a:ext cx="1737551" cy="1042530"/>
      </dsp:txXfrm>
    </dsp:sp>
    <dsp:sp modelId="{68F93E79-993E-4924-86BF-37443C3E5A8A}">
      <dsp:nvSpPr>
        <dsp:cNvPr id="0" name=""/>
        <dsp:cNvSpPr/>
      </dsp:nvSpPr>
      <dsp:spPr>
        <a:xfrm>
          <a:off x="1911306" y="2473748"/>
          <a:ext cx="1737551" cy="1042530"/>
        </a:xfrm>
        <a:prstGeom prst="rect">
          <a:avLst/>
        </a:prstGeom>
        <a:gradFill rotWithShape="0">
          <a:gsLst>
            <a:gs pos="0">
              <a:schemeClr val="accent1">
                <a:shade val="50000"/>
                <a:hueOff val="438693"/>
                <a:satOff val="-31098"/>
                <a:lumOff val="40111"/>
                <a:alphaOff val="0"/>
                <a:lumMod val="110000"/>
                <a:satMod val="105000"/>
                <a:tint val="67000"/>
              </a:schemeClr>
            </a:gs>
            <a:gs pos="50000">
              <a:schemeClr val="accent1">
                <a:shade val="50000"/>
                <a:hueOff val="438693"/>
                <a:satOff val="-31098"/>
                <a:lumOff val="40111"/>
                <a:alphaOff val="0"/>
                <a:lumMod val="105000"/>
                <a:satMod val="103000"/>
                <a:tint val="73000"/>
              </a:schemeClr>
            </a:gs>
            <a:gs pos="100000">
              <a:schemeClr val="accent1">
                <a:shade val="50000"/>
                <a:hueOff val="438693"/>
                <a:satOff val="-31098"/>
                <a:lumOff val="4011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Revisit tuition strategy</a:t>
          </a:r>
        </a:p>
      </dsp:txBody>
      <dsp:txXfrm>
        <a:off x="1911306" y="2473748"/>
        <a:ext cx="1737551" cy="1042530"/>
      </dsp:txXfrm>
    </dsp:sp>
    <dsp:sp modelId="{8BF5C037-EF35-4E5A-A987-E38C6D058447}">
      <dsp:nvSpPr>
        <dsp:cNvPr id="0" name=""/>
        <dsp:cNvSpPr/>
      </dsp:nvSpPr>
      <dsp:spPr>
        <a:xfrm>
          <a:off x="3822613" y="2473748"/>
          <a:ext cx="1737551" cy="1042530"/>
        </a:xfrm>
        <a:prstGeom prst="rect">
          <a:avLst/>
        </a:prstGeom>
        <a:gradFill rotWithShape="0">
          <a:gsLst>
            <a:gs pos="0">
              <a:schemeClr val="accent1">
                <a:shade val="50000"/>
                <a:hueOff val="350955"/>
                <a:satOff val="-24879"/>
                <a:lumOff val="32089"/>
                <a:alphaOff val="0"/>
                <a:lumMod val="110000"/>
                <a:satMod val="105000"/>
                <a:tint val="67000"/>
              </a:schemeClr>
            </a:gs>
            <a:gs pos="50000">
              <a:schemeClr val="accent1">
                <a:shade val="50000"/>
                <a:hueOff val="350955"/>
                <a:satOff val="-24879"/>
                <a:lumOff val="32089"/>
                <a:alphaOff val="0"/>
                <a:lumMod val="105000"/>
                <a:satMod val="103000"/>
                <a:tint val="73000"/>
              </a:schemeClr>
            </a:gs>
            <a:gs pos="100000">
              <a:schemeClr val="accent1">
                <a:shade val="50000"/>
                <a:hueOff val="350955"/>
                <a:satOff val="-24879"/>
                <a:lumOff val="3208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Proactive focus on retention by module teams/tutors</a:t>
          </a:r>
        </a:p>
      </dsp:txBody>
      <dsp:txXfrm>
        <a:off x="3822613" y="2473748"/>
        <a:ext cx="1737551" cy="1042530"/>
      </dsp:txXfrm>
    </dsp:sp>
    <dsp:sp modelId="{71097658-8D7D-4405-8F23-E9FBA095B00E}">
      <dsp:nvSpPr>
        <dsp:cNvPr id="0" name=""/>
        <dsp:cNvSpPr/>
      </dsp:nvSpPr>
      <dsp:spPr>
        <a:xfrm>
          <a:off x="0" y="3690034"/>
          <a:ext cx="1737551" cy="1042530"/>
        </a:xfrm>
        <a:prstGeom prst="rect">
          <a:avLst/>
        </a:prstGeom>
        <a:gradFill rotWithShape="0">
          <a:gsLst>
            <a:gs pos="0">
              <a:schemeClr val="accent1">
                <a:shade val="50000"/>
                <a:hueOff val="263216"/>
                <a:satOff val="-18659"/>
                <a:lumOff val="24066"/>
                <a:alphaOff val="0"/>
                <a:lumMod val="110000"/>
                <a:satMod val="105000"/>
                <a:tint val="67000"/>
              </a:schemeClr>
            </a:gs>
            <a:gs pos="50000">
              <a:schemeClr val="accent1">
                <a:shade val="50000"/>
                <a:hueOff val="263216"/>
                <a:satOff val="-18659"/>
                <a:lumOff val="24066"/>
                <a:alphaOff val="0"/>
                <a:lumMod val="105000"/>
                <a:satMod val="103000"/>
                <a:tint val="73000"/>
              </a:schemeClr>
            </a:gs>
            <a:gs pos="100000">
              <a:schemeClr val="accent1">
                <a:shade val="50000"/>
                <a:hueOff val="263216"/>
                <a:satOff val="-18659"/>
                <a:lumOff val="2406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Tutors’ access to Voice</a:t>
          </a:r>
        </a:p>
      </dsp:txBody>
      <dsp:txXfrm>
        <a:off x="0" y="3690034"/>
        <a:ext cx="1737551" cy="1042530"/>
      </dsp:txXfrm>
    </dsp:sp>
    <dsp:sp modelId="{1D1AAB93-105A-4A34-8F7E-57D3F49E2349}">
      <dsp:nvSpPr>
        <dsp:cNvPr id="0" name=""/>
        <dsp:cNvSpPr/>
      </dsp:nvSpPr>
      <dsp:spPr>
        <a:xfrm>
          <a:off x="1911306" y="3690034"/>
          <a:ext cx="1737551" cy="1042530"/>
        </a:xfrm>
        <a:prstGeom prst="rect">
          <a:avLst/>
        </a:prstGeom>
        <a:gradFill rotWithShape="0">
          <a:gsLst>
            <a:gs pos="0">
              <a:schemeClr val="accent1">
                <a:shade val="50000"/>
                <a:hueOff val="175477"/>
                <a:satOff val="-12439"/>
                <a:lumOff val="16044"/>
                <a:alphaOff val="0"/>
                <a:lumMod val="110000"/>
                <a:satMod val="105000"/>
                <a:tint val="67000"/>
              </a:schemeClr>
            </a:gs>
            <a:gs pos="50000">
              <a:schemeClr val="accent1">
                <a:shade val="50000"/>
                <a:hueOff val="175477"/>
                <a:satOff val="-12439"/>
                <a:lumOff val="16044"/>
                <a:alphaOff val="0"/>
                <a:lumMod val="105000"/>
                <a:satMod val="103000"/>
                <a:tint val="73000"/>
              </a:schemeClr>
            </a:gs>
            <a:gs pos="100000">
              <a:schemeClr val="accent1">
                <a:shade val="50000"/>
                <a:hueOff val="175477"/>
                <a:satOff val="-12439"/>
                <a:lumOff val="1604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Improved HCI</a:t>
          </a:r>
        </a:p>
      </dsp:txBody>
      <dsp:txXfrm>
        <a:off x="1911306" y="3690034"/>
        <a:ext cx="1737551" cy="1042530"/>
      </dsp:txXfrm>
    </dsp:sp>
    <dsp:sp modelId="{205A1C69-41BA-45F2-9166-9710E4D9FAA4}">
      <dsp:nvSpPr>
        <dsp:cNvPr id="0" name=""/>
        <dsp:cNvSpPr/>
      </dsp:nvSpPr>
      <dsp:spPr>
        <a:xfrm>
          <a:off x="3822613" y="3690034"/>
          <a:ext cx="1737551" cy="1042530"/>
        </a:xfrm>
        <a:prstGeom prst="rect">
          <a:avLst/>
        </a:prstGeom>
        <a:gradFill rotWithShape="0">
          <a:gsLst>
            <a:gs pos="0">
              <a:schemeClr val="accent1">
                <a:shade val="50000"/>
                <a:hueOff val="87739"/>
                <a:satOff val="-6220"/>
                <a:lumOff val="8022"/>
                <a:alphaOff val="0"/>
                <a:lumMod val="110000"/>
                <a:satMod val="105000"/>
                <a:tint val="67000"/>
              </a:schemeClr>
            </a:gs>
            <a:gs pos="50000">
              <a:schemeClr val="accent1">
                <a:shade val="50000"/>
                <a:hueOff val="87739"/>
                <a:satOff val="-6220"/>
                <a:lumOff val="8022"/>
                <a:alphaOff val="0"/>
                <a:lumMod val="105000"/>
                <a:satMod val="103000"/>
                <a:tint val="73000"/>
              </a:schemeClr>
            </a:gs>
            <a:gs pos="100000">
              <a:schemeClr val="accent1">
                <a:shade val="50000"/>
                <a:hueOff val="87739"/>
                <a:satOff val="-6220"/>
                <a:lumOff val="80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Unconscious bias training</a:t>
          </a:r>
        </a:p>
      </dsp:txBody>
      <dsp:txXfrm>
        <a:off x="3822613" y="3690034"/>
        <a:ext cx="1737551" cy="104253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25/01/2024</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nagement-datascience.org/articles/14345/"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reativecommons.org/licenses/by-nd/3.0/"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z3xmi.it/pagina.phtml?_id_articolo=9802-I-focus-group.-Una-scheda-formativa-prima-parte.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reativecommons.org/licenses/by/3.0/"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foto.wuestenigel.com/human-hand-writing-organspende-on-whiteboard/"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reativecommons.org/licenses/by/3.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ursuit.unimelb.edu.au/articles/without-sustainable-cities-global-development-goals-will-fai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creativecommons.org/licenses/by-nd/3.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siapacificreport.nz/2016/03/06/african-youth-gather-to-discuss-race-profiling-allegations-over-nz-police/" TargetMode="External"/><Relationship Id="rId7" Type="http://schemas.openxmlformats.org/officeDocument/2006/relationships/hyperlink" Target="https://www.studentdoctor.net/2016/04/06/guide-successful-gap-year/"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creativecommons.org/licenses/by-nc-nd/3.0/" TargetMode="External"/><Relationship Id="rId5" Type="http://schemas.openxmlformats.org/officeDocument/2006/relationships/hyperlink" Target="https://www.aliem.com/paucis-verbis-approach-to-increased-osmolal-gap/mindthegap/" TargetMode="External"/><Relationship Id="rId4" Type="http://schemas.openxmlformats.org/officeDocument/2006/relationships/hyperlink" Target="https://creativecommons.org/licenses/by-nc-sa/3.0/"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cherlund.blogspot.com/2017/03/highest-paying-jobs-for-developers-go.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3.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searchoutreach.org/articles/classism-education-exists-heres-what-about/"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creativecommons.org/licenses/by-nd/3.0/" TargetMode="External"/><Relationship Id="rId5" Type="http://schemas.openxmlformats.org/officeDocument/2006/relationships/hyperlink" Target="https://management-datascience.org/articles/14345/" TargetMode="External"/><Relationship Id="rId4" Type="http://schemas.openxmlformats.org/officeDocument/2006/relationships/hyperlink" Target="https://creativecommons.org/licenses/by-nc-nd/3.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4be.cochrane.org/blog/2015/07/24/nominal-ordinal-numerical-variable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cademy.hsoub.com/design/user-experience/%D8%A3%D9%81%D8%B6%D9%84-%D8%AE%D9%85%D8%B3-%D8%B7%D8%B1%D9%82-%D8%A7%D8%AE%D8%AA%D8%A8%D8%A7%D8%B1-%D9%84%D9%84%D9%85%D8%B3%D8%AA%D8%AE%D8%AF%D9%85-r385/" TargetMode="External"/><Relationship Id="rId4" Type="http://schemas.openxmlformats.org/officeDocument/2006/relationships/hyperlink" Target="https://creativecommons.org/licenses/by-nd/3.0/"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creativecommons.org/licenses/by-nd/3.0/" TargetMode="External"/><Relationship Id="rId3" Type="http://schemas.openxmlformats.org/officeDocument/2006/relationships/hyperlink" Target="https://www.z3xmi.it/pagina.phtml?_id_articolo=9802-I-focus-group.-Una-scheda-formativa-prima-parte.html" TargetMode="External"/><Relationship Id="rId7" Type="http://schemas.openxmlformats.org/officeDocument/2006/relationships/hyperlink" Target="https://uxmastery.com/choosing-right-ux-research-method/"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technofaq.org/posts/2019/07/qualitative-research-or-quantitative-research/" TargetMode="External"/><Relationship Id="rId4" Type="http://schemas.openxmlformats.org/officeDocument/2006/relationships/hyperlink" Target="https://creativecommons.org/licenses/by/3.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olicyoptions.irpp.org/magazines/november-2018/policy-innovation-entrepreneurship/facebook-what-about-a-policy-for-innovation-and-entrepreneurship/"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reativecommons.org/licenses/by-nd/3.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hvoices.live/unconscious-bias-making-millions-from-theory/"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hlinkClick r:id="rId3" tooltip="https://management-datascience.org/articles/14345/"/>
              </a:rPr>
              <a:t>This Photo</a:t>
            </a:r>
            <a:r>
              <a:rPr lang="en-GB" sz="1200" dirty="0"/>
              <a:t> by Unknown Author is licensed under </a:t>
            </a:r>
            <a:r>
              <a:rPr lang="en-GB" sz="1200" dirty="0">
                <a:hlinkClick r:id="rId4" tooltip="https://creativecommons.org/licenses/by-nd/3.0/"/>
              </a:rPr>
              <a:t>CC BY-ND</a:t>
            </a:r>
            <a:endParaRPr lang="en-GB" sz="1200" dirty="0"/>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hlinkClick r:id="rId3" tooltip="https://www.z3xmi.it/pagina.phtml?_id_articolo=9802-I-focus-group.-Una-scheda-formativa-prima-parte.html"/>
              </a:rPr>
              <a:t>This Photo</a:t>
            </a:r>
            <a:r>
              <a:rPr lang="en-GB" sz="1200" dirty="0"/>
              <a:t> by Unknown Author is licensed under </a:t>
            </a:r>
            <a:r>
              <a:rPr lang="en-GB" sz="1200" dirty="0">
                <a:hlinkClick r:id="rId4" tooltip="https://creativecommons.org/licenses/by/3.0/"/>
              </a:rPr>
              <a:t>CC BY</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Times New Roman" panose="02020603050405020304" pitchFamily="18" charset="0"/>
              </a:rPr>
              <a:t>Ethics cleared a. IAR reference number is 28-04-117 (date: 03/10/2022) b. SSPP approved, (06/10/2022) c. HREC/4525/Kbaier: HREC approval date: 13/01/2023</a:t>
            </a:r>
            <a:endParaRPr lang="en-GB" dirty="0"/>
          </a:p>
          <a:p>
            <a:endParaRPr lang="en-GB" b="1" dirty="0"/>
          </a:p>
          <a:p>
            <a:endParaRPr lang="en-GB" sz="1200"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2888283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n>
                  <a:noFill/>
                </a:ln>
                <a:solidFill>
                  <a:srgbClr val="000000"/>
                </a:solidFill>
                <a:effectLst/>
                <a:latin typeface="Helvetica Neue"/>
                <a:ea typeface="Helvetica Neue"/>
                <a:cs typeface="Helvetica Neue"/>
              </a:rPr>
              <a:t> </a:t>
            </a:r>
            <a:r>
              <a:rPr lang="en-US" sz="1200" dirty="0">
                <a:ln>
                  <a:noFill/>
                </a:ln>
                <a:solidFill>
                  <a:srgbClr val="000000"/>
                </a:solidFill>
                <a:effectLst/>
                <a:latin typeface="Helvetica Neue"/>
                <a:ea typeface="Helvetica Neue"/>
                <a:cs typeface="Helvetica Neue"/>
              </a:rPr>
              <a:t>Despite not usually having knowledge of students’ ethnicity, tutors were generally in agreement that ethnicity was not in itself a significant factor </a:t>
            </a:r>
            <a:r>
              <a:rPr lang="pt-PT" sz="1200" dirty="0">
                <a:ln>
                  <a:noFill/>
                </a:ln>
                <a:solidFill>
                  <a:srgbClr val="000000"/>
                </a:solidFill>
                <a:effectLst/>
                <a:latin typeface="Helvetica Neue"/>
                <a:ea typeface="Helvetica Neue"/>
                <a:cs typeface="Helvetica Neue"/>
              </a:rPr>
              <a:t>impact</a:t>
            </a:r>
            <a:r>
              <a:rPr lang="en-US" sz="1200" dirty="0" err="1">
                <a:ln>
                  <a:noFill/>
                </a:ln>
                <a:solidFill>
                  <a:srgbClr val="000000"/>
                </a:solidFill>
                <a:effectLst/>
                <a:latin typeface="Helvetica Neue"/>
                <a:ea typeface="Helvetica Neue"/>
                <a:cs typeface="Helvetica Neue"/>
              </a:rPr>
              <a:t>ing</a:t>
            </a:r>
            <a:r>
              <a:rPr lang="en-US" sz="1200" dirty="0">
                <a:ln>
                  <a:noFill/>
                </a:ln>
                <a:solidFill>
                  <a:srgbClr val="000000"/>
                </a:solidFill>
                <a:effectLst/>
                <a:latin typeface="Helvetica Neue"/>
                <a:ea typeface="Helvetica Neue"/>
                <a:cs typeface="Helvetica Neue"/>
              </a:rPr>
              <a:t> the learning experiences and study performance of ethnic minority students.</a:t>
            </a:r>
            <a:endParaRPr lang="en-GB" sz="1200" dirty="0">
              <a:ln>
                <a:noFill/>
              </a:ln>
              <a:solidFill>
                <a:srgbClr val="000000"/>
              </a:solidFill>
              <a:effectLst/>
              <a:latin typeface="Helvetica Neue"/>
              <a:ea typeface="Helvetica Neue"/>
              <a:cs typeface="Helvetica Neue"/>
            </a:endParaRPr>
          </a:p>
          <a:p>
            <a:endParaRPr lang="en-GB" dirty="0"/>
          </a:p>
          <a:p>
            <a:pPr lvl="0"/>
            <a:r>
              <a:rPr lang="en-US" dirty="0"/>
              <a:t>Tutors were nevertheless keen to </a:t>
            </a:r>
            <a:r>
              <a:rPr lang="en-US" dirty="0" err="1"/>
              <a:t>emphasise</a:t>
            </a:r>
            <a:r>
              <a:rPr lang="en-US" dirty="0"/>
              <a:t> a number of structural factors impacting on the learning experiences and study performance of some students, including BAME students. These were:</a:t>
            </a:r>
          </a:p>
          <a:p>
            <a:pPr lvl="1"/>
            <a:r>
              <a:rPr lang="en-US" dirty="0"/>
              <a:t>Poverty</a:t>
            </a:r>
          </a:p>
          <a:p>
            <a:pPr lvl="1"/>
            <a:r>
              <a:rPr lang="en-US" dirty="0"/>
              <a:t>The digital divide</a:t>
            </a:r>
          </a:p>
          <a:p>
            <a:pPr lvl="1"/>
            <a:r>
              <a:rPr lang="en-US" dirty="0"/>
              <a:t>Housing </a:t>
            </a:r>
          </a:p>
          <a:p>
            <a:pPr lvl="1"/>
            <a:r>
              <a:rPr lang="en-US" dirty="0"/>
              <a:t>Employment</a:t>
            </a:r>
          </a:p>
          <a:p>
            <a:pPr lvl="1"/>
            <a:r>
              <a:rPr lang="en-US" dirty="0"/>
              <a:t>Family responsibilities</a:t>
            </a:r>
          </a:p>
          <a:p>
            <a:pPr lvl="1"/>
            <a:r>
              <a:rPr lang="en-US" dirty="0"/>
              <a:t>Mental health issues</a:t>
            </a:r>
          </a:p>
          <a:p>
            <a:endParaRPr lang="en-GB" dirty="0"/>
          </a:p>
          <a:p>
            <a:r>
              <a:rPr lang="en-US" sz="1800" dirty="0">
                <a:ln>
                  <a:noFill/>
                </a:ln>
                <a:solidFill>
                  <a:srgbClr val="000000"/>
                </a:solidFill>
                <a:effectLst/>
                <a:latin typeface="Helvetica Neue"/>
                <a:ea typeface="Helvetica Neue"/>
                <a:cs typeface="Helvetica Neue"/>
              </a:rPr>
              <a:t>There was consensus amongst participants that these structural conditions had significant impacts on the learning experiences and study performance of affected students, and that these impacts were heightened during the pandemic. </a:t>
            </a:r>
            <a:endParaRPr lang="en-GB" sz="180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r>
              <a:rPr lang="en-US" sz="1800" dirty="0">
                <a:ln>
                  <a:noFill/>
                </a:ln>
                <a:solidFill>
                  <a:srgbClr val="000000"/>
                </a:solidFill>
                <a:effectLst/>
                <a:latin typeface="Helvetica Neue"/>
                <a:ea typeface="Helvetica Neue"/>
                <a:cs typeface="Helvetica Neue"/>
              </a:rPr>
              <a:t>There was a view that it is helpful for tutors to know about some of these circumstances, particularly mental health issues, but that students are often reluctant to declare the latter because of associated stigma.</a:t>
            </a:r>
            <a:endParaRPr lang="en-GB" sz="1800" dirty="0">
              <a:ln>
                <a:noFill/>
              </a:ln>
              <a:solidFill>
                <a:srgbClr val="000000"/>
              </a:solidFill>
              <a:effectLst/>
              <a:latin typeface="Helvetica Neue"/>
              <a:ea typeface="Helvetica Neue"/>
              <a:cs typeface="Helvetica Neue"/>
            </a:endParaRPr>
          </a:p>
          <a:p>
            <a:endParaRPr lang="en-GB" dirty="0"/>
          </a:p>
        </p:txBody>
      </p:sp>
      <p:sp>
        <p:nvSpPr>
          <p:cNvPr id="4" name="Slide Number Placeholder 3"/>
          <p:cNvSpPr>
            <a:spLocks noGrp="1"/>
          </p:cNvSpPr>
          <p:nvPr>
            <p:ph type="sldNum" sz="quarter" idx="5"/>
          </p:nvPr>
        </p:nvSpPr>
        <p:spPr/>
        <p:txBody>
          <a:bodyPr/>
          <a:lstStyle/>
          <a:p>
            <a:fld id="{E5661D4A-2E35-4319-8718-5C8E8D65201B}" type="slidenum">
              <a:rPr lang="en-GB" smtClean="0"/>
              <a:t>13</a:t>
            </a:fld>
            <a:endParaRPr lang="en-GB"/>
          </a:p>
        </p:txBody>
      </p:sp>
    </p:spTree>
    <p:extLst>
      <p:ext uri="{BB962C8B-B14F-4D97-AF65-F5344CB8AC3E}">
        <p14:creationId xmlns:p14="http://schemas.microsoft.com/office/powerpoint/2010/main" val="3023719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800"/>
              </a:spcBef>
            </a:pPr>
            <a:r>
              <a:rPr lang="en-US" sz="1200" dirty="0">
                <a:ln>
                  <a:noFill/>
                </a:ln>
                <a:solidFill>
                  <a:srgbClr val="000000"/>
                </a:solidFill>
                <a:effectLst/>
                <a:latin typeface="Helvetica" panose="020B0604020202020204" pitchFamily="34" charset="0"/>
                <a:ea typeface="Arial Unicode MS"/>
                <a:cs typeface="Arial Unicode MS"/>
              </a:rPr>
              <a:t>Focus Group 2 participants identified structural factors impacting on the learning experiences and study performance of some students, including BAME students. Among the structural factors identified are those which emerged in both the literature review and in FG1. However, as mentioned above, further factors specific to the experience of BAME were also reported. The participants also noted  an overlap between structural factors and institutional factors. The latter will be detailed in the section which follows. The structural factors identified by FG2 participants were:</a:t>
            </a:r>
            <a:endParaRPr lang="en-GB" sz="1200" dirty="0">
              <a:ln>
                <a:noFill/>
              </a:ln>
              <a:solidFill>
                <a:srgbClr val="000000"/>
              </a:solidFill>
              <a:effectLst/>
              <a:latin typeface="Helvetica Neue"/>
              <a:ea typeface="Arial Unicode MS"/>
              <a:cs typeface="Arial Unicode MS"/>
            </a:endParaRPr>
          </a:p>
          <a:p>
            <a:pPr>
              <a:lnSpc>
                <a:spcPct val="120000"/>
              </a:lnSpc>
              <a:spcBef>
                <a:spcPts val="800"/>
              </a:spcBef>
            </a:pPr>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171450" lvl="0" indent="-171450" fontAlgn="base">
              <a:lnSpc>
                <a:spcPct val="120000"/>
              </a:lnSpc>
              <a:spcBef>
                <a:spcPts val="800"/>
              </a:spcBef>
              <a:spcAft>
                <a:spcPts val="0"/>
              </a:spcAft>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Poverty</a:t>
            </a:r>
            <a:endParaRPr lang="en-GB" sz="1200" u="none" strike="noStrike" kern="0" spc="0" dirty="0">
              <a:ln>
                <a:noFill/>
              </a:ln>
              <a:solidFill>
                <a:srgbClr val="000000"/>
              </a:solidFill>
              <a:effectLst/>
              <a:latin typeface="Helvetica Neue"/>
              <a:ea typeface="Helvetica Neue"/>
              <a:cs typeface="Helvetica Neue"/>
            </a:endParaRPr>
          </a:p>
          <a:p>
            <a:pPr marL="171450" lvl="0" indent="-171450" fontAlgn="base">
              <a:lnSpc>
                <a:spcPct val="120000"/>
              </a:lnSpc>
              <a:spcBef>
                <a:spcPts val="800"/>
              </a:spcBef>
              <a:spcAft>
                <a:spcPts val="0"/>
              </a:spcAft>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Housing </a:t>
            </a:r>
            <a:endParaRPr lang="en-GB" sz="1200" u="none" strike="noStrike" kern="0" spc="0" dirty="0">
              <a:ln>
                <a:noFill/>
              </a:ln>
              <a:solidFill>
                <a:srgbClr val="000000"/>
              </a:solidFill>
              <a:effectLst/>
              <a:latin typeface="Helvetica Neue"/>
              <a:ea typeface="Helvetica Neue"/>
              <a:cs typeface="Helvetica Neue"/>
            </a:endParaRPr>
          </a:p>
          <a:p>
            <a:pPr marL="171450" lvl="0" indent="-171450" fontAlgn="base">
              <a:lnSpc>
                <a:spcPct val="120000"/>
              </a:lnSpc>
              <a:spcBef>
                <a:spcPts val="800"/>
              </a:spcBef>
              <a:spcAft>
                <a:spcPts val="0"/>
              </a:spcAft>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Family responsibilities</a:t>
            </a:r>
            <a:endParaRPr lang="en-GB" sz="1200" u="none" strike="noStrike" kern="0" spc="0" dirty="0">
              <a:ln>
                <a:noFill/>
              </a:ln>
              <a:solidFill>
                <a:srgbClr val="000000"/>
              </a:solidFill>
              <a:effectLst/>
              <a:latin typeface="Helvetica Neue"/>
              <a:ea typeface="Helvetica Neue"/>
              <a:cs typeface="Helvetica Neue"/>
            </a:endParaRPr>
          </a:p>
          <a:p>
            <a:pPr marL="171450" lvl="0" indent="-171450" fontAlgn="base">
              <a:lnSpc>
                <a:spcPct val="120000"/>
              </a:lnSpc>
              <a:spcBef>
                <a:spcPts val="800"/>
              </a:spcBef>
              <a:spcAft>
                <a:spcPts val="0"/>
              </a:spcAft>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Mental health issues</a:t>
            </a:r>
            <a:endParaRPr lang="en-GB" sz="1200" u="none" strike="noStrike" kern="0" spc="0" dirty="0">
              <a:ln>
                <a:noFill/>
              </a:ln>
              <a:solidFill>
                <a:srgbClr val="000000"/>
              </a:solidFill>
              <a:effectLst/>
              <a:latin typeface="Helvetica Neue"/>
              <a:ea typeface="Helvetica Neue"/>
              <a:cs typeface="Helvetica Neue"/>
            </a:endParaRPr>
          </a:p>
          <a:p>
            <a:pPr marL="171450" lvl="0" indent="-171450" fontAlgn="base">
              <a:lnSpc>
                <a:spcPct val="120000"/>
              </a:lnSpc>
              <a:spcBef>
                <a:spcPts val="800"/>
              </a:spcBef>
              <a:spcAft>
                <a:spcPts val="0"/>
              </a:spcAft>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Safeguarding issues (Say something about how this had not emerged in the literature and was pandemic related</a:t>
            </a:r>
            <a:endParaRPr lang="en-GB" sz="1200" u="none" strike="noStrike" kern="0" spc="0" dirty="0">
              <a:ln>
                <a:noFill/>
              </a:ln>
              <a:solidFill>
                <a:srgbClr val="000000"/>
              </a:solidFill>
              <a:effectLst/>
              <a:latin typeface="Helvetica Neue"/>
              <a:ea typeface="Helvetica Neue"/>
              <a:cs typeface="Helvetica Neue"/>
            </a:endParaRPr>
          </a:p>
          <a:p>
            <a:pPr marL="171450" lvl="0" indent="-171450">
              <a:buFont typeface="Arial" panose="020B0604020202020204" pitchFamily="34" charset="0"/>
              <a:buChar char="•"/>
            </a:pPr>
            <a:r>
              <a:rPr lang="en-US" sz="1200" dirty="0">
                <a:ln>
                  <a:noFill/>
                </a:ln>
                <a:effectLst/>
                <a:latin typeface="Helvetica" panose="020B0604020202020204" pitchFamily="34" charset="0"/>
                <a:ea typeface="Arial Unicode MS"/>
                <a:cs typeface="Times New Roman" panose="02020603050405020304" pitchFamily="18" charset="0"/>
              </a:rPr>
              <a:t>Vaccine hesitancy</a:t>
            </a:r>
            <a:endParaRPr lang="en-GB" sz="1400" dirty="0">
              <a:ln>
                <a:noFill/>
              </a:ln>
              <a:solidFill>
                <a:srgbClr val="000000"/>
              </a:solidFill>
              <a:effectLst/>
              <a:latin typeface="Helvetica Neue"/>
              <a:ea typeface="Helvetica Neue"/>
              <a:cs typeface="Helvetica Neue"/>
            </a:endParaRPr>
          </a:p>
          <a:p>
            <a:endParaRPr lang="en-GB" dirty="0"/>
          </a:p>
          <a:p>
            <a:endParaRPr lang="en-GB" dirty="0"/>
          </a:p>
          <a:p>
            <a:pPr marL="342900" lvl="0" indent="-342900" fontAlgn="base">
              <a:lnSpc>
                <a:spcPct val="120000"/>
              </a:lnSpc>
              <a:spcBef>
                <a:spcPts val="800"/>
              </a:spcBef>
              <a:spcAft>
                <a:spcPts val="0"/>
              </a:spcAft>
              <a:buFont typeface="Arial" panose="020B0604020202020204" pitchFamily="34" charset="0"/>
              <a:buChar char="•"/>
            </a:pPr>
            <a:r>
              <a:rPr lang="en-US" sz="1800" b="1" u="none" strike="noStrike" kern="0" spc="0" dirty="0">
                <a:ln>
                  <a:noFill/>
                </a:ln>
                <a:solidFill>
                  <a:srgbClr val="000000"/>
                </a:solidFill>
                <a:effectLst/>
                <a:latin typeface="Helvetica" panose="020B0604020202020204" pitchFamily="34" charset="0"/>
                <a:ea typeface="Helvetica Neue"/>
                <a:cs typeface="Arial Unicode MS"/>
              </a:rPr>
              <a:t>Safeguarding issues </a:t>
            </a:r>
            <a:endParaRPr lang="en-GB" sz="1800" b="1" u="none" strike="noStrike" kern="0" spc="0" dirty="0">
              <a:ln>
                <a:noFill/>
              </a:ln>
              <a:solidFill>
                <a:srgbClr val="000000"/>
              </a:solidFill>
              <a:effectLst/>
              <a:latin typeface="Helvetica Neue"/>
              <a:ea typeface="Helvetica Neue"/>
              <a:cs typeface="Helvetica Neue"/>
            </a:endParaRPr>
          </a:p>
          <a:p>
            <a:pPr>
              <a:lnSpc>
                <a:spcPct val="120000"/>
              </a:lnSpc>
              <a:spcBef>
                <a:spcPts val="800"/>
              </a:spcBef>
            </a:pPr>
            <a:r>
              <a:rPr lang="en-US" sz="1800" dirty="0">
                <a:ln>
                  <a:noFill/>
                </a:ln>
                <a:solidFill>
                  <a:srgbClr val="000000"/>
                </a:solidFill>
                <a:effectLst/>
                <a:latin typeface="Helvetica" panose="020B0604020202020204" pitchFamily="34" charset="0"/>
                <a:ea typeface="Arial Unicode MS"/>
                <a:cs typeface="Arial Unicode MS"/>
              </a:rPr>
              <a:t>A category which has not emerged so far in the literature review, nor in FG1, but which emerged in FG2 is that concerning safeguarding.  FG2 participants noted that data and feedback showed a significant increase in safeguarding referrals during the COVID pandemic. In particular there was an increase in cases of domestic violence cases being shared, in the changed environment of lockdowns. Furthermore, since COVID there has continued to be an increase in safeguarding referrals to the team, such that the overall safeguarding team has been expanded, and referrals are now first triaged to </a:t>
            </a:r>
            <a:r>
              <a:rPr lang="en-US" sz="1800" dirty="0" err="1">
                <a:ln>
                  <a:noFill/>
                </a:ln>
                <a:solidFill>
                  <a:srgbClr val="000000"/>
                </a:solidFill>
                <a:effectLst/>
                <a:latin typeface="Helvetica" panose="020B0604020202020204" pitchFamily="34" charset="0"/>
                <a:ea typeface="Arial Unicode MS"/>
                <a:cs typeface="Arial Unicode MS"/>
              </a:rPr>
              <a:t>specialised</a:t>
            </a:r>
            <a:r>
              <a:rPr lang="en-US" sz="1800" dirty="0">
                <a:ln>
                  <a:noFill/>
                </a:ln>
                <a:solidFill>
                  <a:srgbClr val="000000"/>
                </a:solidFill>
                <a:effectLst/>
                <a:latin typeface="Helvetica" panose="020B0604020202020204" pitchFamily="34" charset="0"/>
                <a:ea typeface="Arial Unicode MS"/>
                <a:cs typeface="Arial Unicode MS"/>
              </a:rPr>
              <a:t> support teams. However, as noted above, participants commented that hard data which is broken down by ethnicity is not always available, and so available evidence frequently remains anecdotal.</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pPr marL="342900" lvl="0" indent="-342900" fontAlgn="base">
              <a:lnSpc>
                <a:spcPct val="120000"/>
              </a:lnSpc>
              <a:spcBef>
                <a:spcPts val="800"/>
              </a:spcBef>
              <a:spcAft>
                <a:spcPts val="0"/>
              </a:spcAft>
              <a:buFont typeface="Arial" panose="020B0604020202020204" pitchFamily="34" charset="0"/>
              <a:buChar char="•"/>
            </a:pPr>
            <a:r>
              <a:rPr lang="en-US" sz="1800" b="1" u="none" strike="noStrike" kern="0" spc="0" dirty="0">
                <a:ln>
                  <a:noFill/>
                </a:ln>
                <a:solidFill>
                  <a:srgbClr val="000000"/>
                </a:solidFill>
                <a:effectLst/>
                <a:latin typeface="Helvetica" panose="020B0604020202020204" pitchFamily="34" charset="0"/>
                <a:ea typeface="Helvetica Neue"/>
                <a:cs typeface="Arial Unicode MS"/>
              </a:rPr>
              <a:t>Vaccine hesitancy</a:t>
            </a:r>
            <a:endParaRPr lang="en-GB" sz="1800" b="1" u="none" strike="noStrike" kern="0" spc="0" dirty="0">
              <a:ln>
                <a:noFill/>
              </a:ln>
              <a:solidFill>
                <a:srgbClr val="000000"/>
              </a:solidFill>
              <a:effectLst/>
              <a:latin typeface="Helvetica Neue"/>
              <a:ea typeface="Helvetica Neue"/>
              <a:cs typeface="Helvetica Neue"/>
            </a:endParaRPr>
          </a:p>
          <a:p>
            <a:r>
              <a:rPr lang="en-US" sz="1800" dirty="0">
                <a:ln>
                  <a:noFill/>
                </a:ln>
                <a:solidFill>
                  <a:srgbClr val="000000"/>
                </a:solidFill>
                <a:effectLst/>
                <a:latin typeface="Helvetica" panose="020B0604020202020204" pitchFamily="34" charset="0"/>
                <a:ea typeface="Arial Unicode MS"/>
                <a:cs typeface="Arial Unicode MS"/>
              </a:rPr>
              <a:t>A further category which has not yet emerged in the literature review, and was not identified in FG1, is that of vaccine hesitancy. Vaccine hesitancy was identified in FG2 as a significant</a:t>
            </a:r>
            <a:r>
              <a:rPr lang="en-US" sz="1800" b="1" dirty="0">
                <a:ln>
                  <a:noFill/>
                </a:ln>
                <a:solidFill>
                  <a:srgbClr val="000000"/>
                </a:solidFill>
                <a:effectLst/>
                <a:latin typeface="Helvetica" panose="020B0604020202020204" pitchFamily="34" charset="0"/>
                <a:ea typeface="Arial Unicode MS"/>
                <a:cs typeface="Arial Unicode MS"/>
              </a:rPr>
              <a:t> </a:t>
            </a:r>
            <a:r>
              <a:rPr lang="en-US" sz="1800" dirty="0">
                <a:ln>
                  <a:noFill/>
                </a:ln>
                <a:solidFill>
                  <a:srgbClr val="000000"/>
                </a:solidFill>
                <a:effectLst/>
                <a:latin typeface="Helvetica" panose="020B0604020202020204" pitchFamily="34" charset="0"/>
                <a:ea typeface="Arial Unicode MS"/>
                <a:cs typeface="Arial Unicode MS"/>
              </a:rPr>
              <a:t>pressure which particularly impacted BAME students</a:t>
            </a:r>
            <a:r>
              <a:rPr lang="en-US" sz="1800" b="1" i="1" dirty="0">
                <a:ln>
                  <a:noFill/>
                </a:ln>
                <a:solidFill>
                  <a:srgbClr val="000000"/>
                </a:solidFill>
                <a:effectLst/>
                <a:latin typeface="Helvetica" panose="020B0604020202020204" pitchFamily="34" charset="0"/>
                <a:ea typeface="Arial Unicode MS"/>
                <a:cs typeface="Arial Unicode MS"/>
              </a:rPr>
              <a:t> </a:t>
            </a:r>
            <a:r>
              <a:rPr lang="en-US" sz="1800" dirty="0">
                <a:ln>
                  <a:noFill/>
                </a:ln>
                <a:solidFill>
                  <a:srgbClr val="000000"/>
                </a:solidFill>
                <a:effectLst/>
                <a:latin typeface="Helvetica" panose="020B0604020202020204" pitchFamily="34" charset="0"/>
                <a:ea typeface="Arial Unicode MS"/>
                <a:cs typeface="Arial Unicode MS"/>
              </a:rPr>
              <a:t>during the pandemic. It was observed in FG2 that anxieties about whether vaccinations could be trusted were expressed by students in discussion forums, and that BAME students felt societal pressure to get on board with the </a:t>
            </a:r>
            <a:r>
              <a:rPr lang="it-IT" sz="1800" dirty="0">
                <a:ln>
                  <a:noFill/>
                </a:ln>
                <a:solidFill>
                  <a:srgbClr val="000000"/>
                </a:solidFill>
                <a:effectLst/>
                <a:latin typeface="Helvetica" panose="020B0604020202020204" pitchFamily="34" charset="0"/>
                <a:ea typeface="Arial Unicode MS"/>
                <a:cs typeface="Arial Unicode MS"/>
              </a:rPr>
              <a:t>vaccination</a:t>
            </a:r>
            <a:r>
              <a:rPr lang="en-US" sz="1800" dirty="0">
                <a:ln>
                  <a:noFill/>
                </a:ln>
                <a:solidFill>
                  <a:srgbClr val="000000"/>
                </a:solidFill>
                <a:effectLst/>
                <a:latin typeface="Helvetica" panose="020B0604020202020204" pitchFamily="34" charset="0"/>
                <a:ea typeface="Arial Unicode MS"/>
                <a:cs typeface="Arial Unicode MS"/>
              </a:rPr>
              <a:t> </a:t>
            </a:r>
            <a:r>
              <a:rPr lang="en-US" sz="1800" dirty="0" err="1">
                <a:ln>
                  <a:noFill/>
                </a:ln>
                <a:solidFill>
                  <a:srgbClr val="000000"/>
                </a:solidFill>
                <a:effectLst/>
                <a:latin typeface="Helvetica" panose="020B0604020202020204" pitchFamily="34" charset="0"/>
                <a:ea typeface="Arial Unicode MS"/>
                <a:cs typeface="Arial Unicode MS"/>
              </a:rPr>
              <a:t>programme</a:t>
            </a:r>
            <a:r>
              <a:rPr lang="en-US" sz="1800" dirty="0">
                <a:ln>
                  <a:noFill/>
                </a:ln>
                <a:solidFill>
                  <a:srgbClr val="000000"/>
                </a:solidFill>
                <a:effectLst/>
                <a:latin typeface="Helvetica" panose="020B0604020202020204" pitchFamily="34" charset="0"/>
                <a:ea typeface="Arial Unicode MS"/>
                <a:cs typeface="Arial Unicode MS"/>
              </a:rPr>
              <a:t> in the context of mistrust within certain ethnic minority communities. It was suggested in FG2 that this pressure was felt negatively and impacted how safe and willing students felt to interact with the support and the communities that exist at the Open University. As noted, the category of vaccine hesitancy as a structural factor specifically impacting BAME students’ learning experience has not, so far, been explored in the literature on BAME students’ study experience. However, mistrust of vaccination </a:t>
            </a:r>
            <a:r>
              <a:rPr lang="en-US" sz="1800" dirty="0" err="1">
                <a:ln>
                  <a:noFill/>
                </a:ln>
                <a:solidFill>
                  <a:srgbClr val="000000"/>
                </a:solidFill>
                <a:effectLst/>
                <a:latin typeface="Helvetica" panose="020B0604020202020204" pitchFamily="34" charset="0"/>
                <a:ea typeface="Arial Unicode MS"/>
                <a:cs typeface="Arial Unicode MS"/>
              </a:rPr>
              <a:t>programmes</a:t>
            </a:r>
            <a:r>
              <a:rPr lang="en-US" sz="1800" dirty="0">
                <a:ln>
                  <a:noFill/>
                </a:ln>
                <a:solidFill>
                  <a:srgbClr val="000000"/>
                </a:solidFill>
                <a:effectLst/>
                <a:latin typeface="Helvetica" panose="020B0604020202020204" pitchFamily="34" charset="0"/>
                <a:ea typeface="Arial Unicode MS"/>
                <a:cs typeface="Arial Unicode MS"/>
              </a:rPr>
              <a:t> within some ethnic minority communities has been discussed in reviews of Covid misinformation on social media during the pandemic. (Kbaier et al, 2022; </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endParaRPr lang="en-GB" dirty="0"/>
          </a:p>
        </p:txBody>
      </p:sp>
      <p:sp>
        <p:nvSpPr>
          <p:cNvPr id="4" name="Slide Number Placeholder 3"/>
          <p:cNvSpPr>
            <a:spLocks noGrp="1"/>
          </p:cNvSpPr>
          <p:nvPr>
            <p:ph type="sldNum" sz="quarter" idx="5"/>
          </p:nvPr>
        </p:nvSpPr>
        <p:spPr/>
        <p:txBody>
          <a:bodyPr/>
          <a:lstStyle/>
          <a:p>
            <a:fld id="{E5661D4A-2E35-4319-8718-5C8E8D65201B}" type="slidenum">
              <a:rPr lang="en-GB" smtClean="0"/>
              <a:t>14</a:t>
            </a:fld>
            <a:endParaRPr lang="en-GB"/>
          </a:p>
        </p:txBody>
      </p:sp>
    </p:spTree>
    <p:extLst>
      <p:ext uri="{BB962C8B-B14F-4D97-AF65-F5344CB8AC3E}">
        <p14:creationId xmlns:p14="http://schemas.microsoft.com/office/powerpoint/2010/main" val="1537596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n>
                  <a:noFill/>
                </a:ln>
                <a:solidFill>
                  <a:srgbClr val="000000"/>
                </a:solidFill>
                <a:effectLst/>
                <a:latin typeface="Helvetica" panose="020B0604020202020204" pitchFamily="34" charset="0"/>
                <a:ea typeface="Arial Unicode MS"/>
                <a:cs typeface="Arial Unicode MS"/>
              </a:rPr>
              <a:t>Nevertheless, it was noted that support from ALs and SSTs during COVID had often enabled students to progress with their studies successfully. It was noted that some tutors went ‘above and beyond’ in providing pastoral support to students. It was also noted that during the years of the pandemic there was significant institutional flexibility in allowing for special circumstances and discretionary postponements. For example, the usual requirements for supporting evidence for special circumstances and discretionary postponements were suspended.</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Arial Unicode MS"/>
                <a:cs typeface="Arial Unicode MS"/>
              </a:rPr>
              <a:t>However, institutional factors were also identified as exacerbating negative study experience for BAME students. It was commented that while the OU espouses social justice values, whether the University takes enough action to fulfil those values is open to question in relation to the following categories:</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a:lnSpc>
                <a:spcPct val="120000"/>
              </a:lnSpc>
              <a:spcBef>
                <a:spcPts val="800"/>
              </a:spcBef>
            </a:pPr>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lnSpc>
                <a:spcPct val="120000"/>
              </a:lnSpc>
              <a:spcBef>
                <a:spcPts val="800"/>
              </a:spcBef>
              <a:spcAft>
                <a:spcPts val="0"/>
              </a:spcAft>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Systemic racism and unconscious bias</a:t>
            </a:r>
            <a:endParaRPr lang="en-GB" sz="1200" u="none" strike="noStrike" kern="0" spc="0" dirty="0">
              <a:ln>
                <a:noFill/>
              </a:ln>
              <a:solidFill>
                <a:srgbClr val="000000"/>
              </a:solidFill>
              <a:effectLst/>
              <a:latin typeface="Helvetica Neue"/>
              <a:ea typeface="Helvetica Neue"/>
              <a:cs typeface="Helvetica Neue"/>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OU institutional policies</a:t>
            </a:r>
            <a:endParaRPr lang="en-GB" sz="1200" u="none" strike="noStrike" kern="0" spc="0" dirty="0">
              <a:ln>
                <a:noFill/>
              </a:ln>
              <a:solidFill>
                <a:srgbClr val="000000"/>
              </a:solidFill>
              <a:effectLst/>
              <a:latin typeface="Helvetica Neue"/>
              <a:ea typeface="Helvetica Neue"/>
              <a:cs typeface="Helvetica Neue"/>
            </a:endParaRPr>
          </a:p>
          <a:p>
            <a:endParaRPr lang="en-GB"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15</a:t>
            </a:fld>
            <a:endParaRPr lang="en-US"/>
          </a:p>
        </p:txBody>
      </p:sp>
    </p:spTree>
    <p:extLst>
      <p:ext uri="{BB962C8B-B14F-4D97-AF65-F5344CB8AC3E}">
        <p14:creationId xmlns:p14="http://schemas.microsoft.com/office/powerpoint/2010/main" val="400045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n>
                  <a:noFill/>
                </a:ln>
                <a:solidFill>
                  <a:srgbClr val="000000"/>
                </a:solidFill>
                <a:effectLst/>
                <a:latin typeface="Helvetica Neue"/>
                <a:ea typeface="Helvetica Neue"/>
                <a:cs typeface="Helvetica Neue"/>
              </a:rPr>
              <a:t>4) Solutions to factors </a:t>
            </a:r>
            <a:r>
              <a:rPr lang="pt-PT" sz="1800" dirty="0">
                <a:ln>
                  <a:noFill/>
                </a:ln>
                <a:solidFill>
                  <a:srgbClr val="000000"/>
                </a:solidFill>
                <a:effectLst/>
                <a:latin typeface="Helvetica Neue"/>
                <a:ea typeface="Helvetica Neue"/>
                <a:cs typeface="Helvetica Neue"/>
              </a:rPr>
              <a:t>impact</a:t>
            </a:r>
            <a:r>
              <a:rPr lang="en-US" sz="1800" dirty="0" err="1">
                <a:ln>
                  <a:noFill/>
                </a:ln>
                <a:solidFill>
                  <a:srgbClr val="000000"/>
                </a:solidFill>
                <a:effectLst/>
                <a:latin typeface="Helvetica Neue"/>
                <a:ea typeface="Helvetica Neue"/>
                <a:cs typeface="Helvetica Neue"/>
              </a:rPr>
              <a:t>ing</a:t>
            </a:r>
            <a:r>
              <a:rPr lang="en-US" sz="1800" dirty="0">
                <a:ln>
                  <a:noFill/>
                </a:ln>
                <a:solidFill>
                  <a:srgbClr val="000000"/>
                </a:solidFill>
                <a:effectLst/>
                <a:latin typeface="Helvetica Neue"/>
                <a:ea typeface="Helvetica Neue"/>
                <a:cs typeface="Helvetica Neue"/>
              </a:rPr>
              <a:t> the learning experiences and study performance of students</a:t>
            </a:r>
            <a:endParaRPr lang="en-GB" sz="1800" dirty="0">
              <a:ln>
                <a:noFill/>
              </a:ln>
              <a:solidFill>
                <a:srgbClr val="000000"/>
              </a:solidFill>
              <a:effectLst/>
              <a:latin typeface="Helvetica Neue"/>
              <a:ea typeface="Helvetica Neue"/>
              <a:cs typeface="Helvetica Neue"/>
            </a:endParaRPr>
          </a:p>
          <a:p>
            <a:endParaRPr lang="en-US" sz="1800" dirty="0">
              <a:ln>
                <a:noFill/>
              </a:ln>
              <a:solidFill>
                <a:srgbClr val="000000"/>
              </a:solidFill>
              <a:effectLst/>
              <a:latin typeface="Helvetica Neue"/>
              <a:ea typeface="Helvetica Neue"/>
              <a:cs typeface="Helvetica Neue"/>
            </a:endParaRPr>
          </a:p>
          <a:p>
            <a:r>
              <a:rPr lang="en-US" sz="1800" dirty="0">
                <a:ln>
                  <a:noFill/>
                </a:ln>
                <a:solidFill>
                  <a:srgbClr val="000000"/>
                </a:solidFill>
                <a:effectLst/>
                <a:latin typeface="Helvetica Neue"/>
                <a:ea typeface="Helvetica Neue"/>
                <a:cs typeface="Helvetica Neue"/>
              </a:rPr>
              <a:t>Tutors had a number of suggestions for ways to better support the </a:t>
            </a:r>
            <a:r>
              <a:rPr lang="en-US" sz="1800" dirty="0" err="1">
                <a:ln>
                  <a:noFill/>
                </a:ln>
                <a:solidFill>
                  <a:srgbClr val="000000"/>
                </a:solidFill>
                <a:effectLst/>
                <a:latin typeface="Helvetica Neue"/>
                <a:ea typeface="Helvetica Neue"/>
                <a:cs typeface="Helvetica Neue"/>
              </a:rPr>
              <a:t>the</a:t>
            </a:r>
            <a:r>
              <a:rPr lang="en-US" sz="1800" dirty="0">
                <a:ln>
                  <a:noFill/>
                </a:ln>
                <a:solidFill>
                  <a:srgbClr val="000000"/>
                </a:solidFill>
                <a:effectLst/>
                <a:latin typeface="Helvetica Neue"/>
                <a:ea typeface="Helvetica Neue"/>
                <a:cs typeface="Helvetica Neue"/>
              </a:rPr>
              <a:t> learning experiences and study performance of students. </a:t>
            </a:r>
            <a:endParaRPr lang="en-GB" sz="180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r>
              <a:rPr lang="en-US" sz="1800" dirty="0">
                <a:ln>
                  <a:noFill/>
                </a:ln>
                <a:solidFill>
                  <a:srgbClr val="000000"/>
                </a:solidFill>
                <a:effectLst/>
                <a:latin typeface="Helvetica Neue"/>
                <a:ea typeface="Helvetica Neue"/>
                <a:cs typeface="Helvetica Neue"/>
              </a:rPr>
              <a:t>In response to the issues identified by tutors a number of solutions were suggested:</a:t>
            </a:r>
            <a:endParaRPr lang="en-GB" sz="180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Neue"/>
                <a:ea typeface="Helvetica Neue"/>
                <a:cs typeface="Helvetica Neue"/>
              </a:rPr>
              <a:t>Lack of collaborative approach to supporting students and variation in level of pastoral tutor support </a:t>
            </a:r>
            <a:endParaRPr lang="en-GB" sz="1800" u="none" strike="noStrike" kern="0" spc="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r>
              <a:rPr lang="en-US" sz="1800" dirty="0">
                <a:ln>
                  <a:noFill/>
                </a:ln>
                <a:solidFill>
                  <a:srgbClr val="000000"/>
                </a:solidFill>
                <a:effectLst/>
                <a:latin typeface="Helvetica Neue"/>
                <a:ea typeface="Helvetica Neue"/>
                <a:cs typeface="Helvetica Neue"/>
              </a:rPr>
              <a:t>Tutors thought that introducing a pastoral role similar to the old tutor-counsellor role, but distinct from the academic tutor role, could provide continuity and a collaborative approach throughout a student’s learning experience.</a:t>
            </a:r>
            <a:endParaRPr lang="en-GB" sz="180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Neue"/>
                <a:ea typeface="Helvetica Neue"/>
                <a:cs typeface="Helvetica Neue"/>
              </a:rPr>
              <a:t>Poverty and the digital divide </a:t>
            </a:r>
            <a:endParaRPr lang="en-GB" sz="1800" u="none" strike="noStrike" kern="0" spc="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r>
              <a:rPr lang="en-US" sz="1800" dirty="0">
                <a:ln>
                  <a:noFill/>
                </a:ln>
                <a:solidFill>
                  <a:srgbClr val="000000"/>
                </a:solidFill>
                <a:effectLst/>
                <a:latin typeface="Helvetica Neue"/>
                <a:ea typeface="Helvetica Neue"/>
                <a:cs typeface="Helvetica Neue"/>
              </a:rPr>
              <a:t>Funding of laptops and repair of equipment</a:t>
            </a:r>
            <a:endParaRPr lang="en-GB" sz="180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Neue"/>
                <a:ea typeface="Helvetica Neue"/>
                <a:cs typeface="Helvetica Neue"/>
              </a:rPr>
              <a:t>Housing and family circumstances</a:t>
            </a:r>
            <a:endParaRPr lang="en-GB" sz="1800" u="none" strike="noStrike" kern="0" spc="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r>
              <a:rPr lang="en-US" sz="1800" dirty="0">
                <a:ln>
                  <a:noFill/>
                </a:ln>
                <a:solidFill>
                  <a:srgbClr val="000000"/>
                </a:solidFill>
                <a:effectLst/>
                <a:latin typeface="Helvetica Neue"/>
                <a:ea typeface="Helvetica Neue"/>
                <a:cs typeface="Helvetica Neue"/>
              </a:rPr>
              <a:t>Recognition that online exams may disadvantage students without space in their home, or with family responsibilities, or without family support where this is needed</a:t>
            </a:r>
            <a:endParaRPr lang="en-GB" sz="1800" dirty="0">
              <a:ln>
                <a:noFill/>
              </a:ln>
              <a:solidFill>
                <a:srgbClr val="000000"/>
              </a:solidFill>
              <a:effectLst/>
              <a:latin typeface="Helvetica Neue"/>
              <a:ea typeface="Helvetica Neue"/>
              <a:cs typeface="Helvetica Neue"/>
            </a:endParaRPr>
          </a:p>
          <a:p>
            <a:endParaRPr lang="en-GB" dirty="0"/>
          </a:p>
        </p:txBody>
      </p:sp>
      <p:sp>
        <p:nvSpPr>
          <p:cNvPr id="4" name="Slide Number Placeholder 3"/>
          <p:cNvSpPr>
            <a:spLocks noGrp="1"/>
          </p:cNvSpPr>
          <p:nvPr>
            <p:ph type="sldNum" sz="quarter" idx="5"/>
          </p:nvPr>
        </p:nvSpPr>
        <p:spPr/>
        <p:txBody>
          <a:bodyPr/>
          <a:lstStyle/>
          <a:p>
            <a:fld id="{E5661D4A-2E35-4319-8718-5C8E8D65201B}" type="slidenum">
              <a:rPr lang="en-GB" smtClean="0"/>
              <a:t>16</a:t>
            </a:fld>
            <a:endParaRPr lang="en-GB"/>
          </a:p>
        </p:txBody>
      </p:sp>
    </p:spTree>
    <p:extLst>
      <p:ext uri="{BB962C8B-B14F-4D97-AF65-F5344CB8AC3E}">
        <p14:creationId xmlns:p14="http://schemas.microsoft.com/office/powerpoint/2010/main" val="1639154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800"/>
              </a:spcBef>
              <a:spcAft>
                <a:spcPts val="0"/>
              </a:spcAft>
              <a:buClrTx/>
              <a:buSzTx/>
              <a:buFontTx/>
              <a:buNone/>
              <a:tabLst/>
              <a:defRPr/>
            </a:pPr>
            <a:r>
              <a:rPr lang="en-GB" sz="1200" dirty="0">
                <a:hlinkClick r:id="rId3" tooltip="https://foto.wuestenigel.com/human-hand-writing-organspende-on-whiteboard/"/>
              </a:rPr>
              <a:t>This Photo</a:t>
            </a:r>
            <a:r>
              <a:rPr lang="en-GB" sz="1200" dirty="0"/>
              <a:t> by Unknown Author is licensed under </a:t>
            </a:r>
            <a:r>
              <a:rPr lang="en-GB" sz="1200" dirty="0">
                <a:hlinkClick r:id="rId4" tooltip="https://creativecommons.org/licenses/by/3.0/"/>
              </a:rPr>
              <a:t>CC BY</a:t>
            </a:r>
            <a:endParaRPr lang="en-GB" sz="1200" dirty="0"/>
          </a:p>
          <a:p>
            <a:pPr>
              <a:lnSpc>
                <a:spcPct val="120000"/>
              </a:lnSpc>
              <a:spcBef>
                <a:spcPts val="800"/>
              </a:spcBef>
            </a:pPr>
            <a:endParaRPr lang="en-US" sz="1200" dirty="0">
              <a:ln>
                <a:noFill/>
              </a:ln>
              <a:solidFill>
                <a:srgbClr val="000000"/>
              </a:solidFill>
              <a:effectLst/>
              <a:latin typeface="Helvetica" panose="020B0604020202020204" pitchFamily="34" charset="0"/>
              <a:ea typeface="Arial Unicode MS"/>
              <a:cs typeface="Arial Unicode MS"/>
            </a:endParaRPr>
          </a:p>
          <a:p>
            <a:pPr>
              <a:lnSpc>
                <a:spcPct val="120000"/>
              </a:lnSpc>
              <a:spcBef>
                <a:spcPts val="800"/>
              </a:spcBef>
            </a:pPr>
            <a:r>
              <a:rPr lang="en-US" sz="1200" dirty="0">
                <a:ln>
                  <a:noFill/>
                </a:ln>
                <a:solidFill>
                  <a:srgbClr val="000000"/>
                </a:solidFill>
                <a:effectLst/>
                <a:latin typeface="Helvetica" panose="020B0604020202020204" pitchFamily="34" charset="0"/>
                <a:ea typeface="Arial Unicode MS"/>
                <a:cs typeface="Arial Unicode MS"/>
              </a:rPr>
              <a:t>4) Solutions to factors </a:t>
            </a:r>
            <a:r>
              <a:rPr lang="pt-PT" sz="1200" dirty="0">
                <a:ln>
                  <a:noFill/>
                </a:ln>
                <a:solidFill>
                  <a:srgbClr val="000000"/>
                </a:solidFill>
                <a:effectLst/>
                <a:latin typeface="Helvetica" panose="020B0604020202020204" pitchFamily="34" charset="0"/>
                <a:ea typeface="Arial Unicode MS"/>
                <a:cs typeface="Arial Unicode MS"/>
              </a:rPr>
              <a:t>impact</a:t>
            </a:r>
            <a:r>
              <a:rPr lang="en-US" sz="1200" dirty="0" err="1">
                <a:ln>
                  <a:noFill/>
                </a:ln>
                <a:solidFill>
                  <a:srgbClr val="000000"/>
                </a:solidFill>
                <a:effectLst/>
                <a:latin typeface="Helvetica" panose="020B0604020202020204" pitchFamily="34" charset="0"/>
                <a:ea typeface="Arial Unicode MS"/>
                <a:cs typeface="Arial Unicode MS"/>
              </a:rPr>
              <a:t>ing</a:t>
            </a:r>
            <a:r>
              <a:rPr lang="en-US" sz="1200" dirty="0">
                <a:ln>
                  <a:noFill/>
                </a:ln>
                <a:solidFill>
                  <a:srgbClr val="000000"/>
                </a:solidFill>
                <a:effectLst/>
                <a:latin typeface="Helvetica" panose="020B0604020202020204" pitchFamily="34" charset="0"/>
                <a:ea typeface="Arial Unicode MS"/>
                <a:cs typeface="Arial Unicode MS"/>
              </a:rPr>
              <a:t> the learning experiences and study performance of students</a:t>
            </a:r>
            <a:endParaRPr lang="en-GB" sz="1200" dirty="0">
              <a:ln>
                <a:noFill/>
              </a:ln>
              <a:solidFill>
                <a:srgbClr val="000000"/>
              </a:solidFill>
              <a:effectLst/>
              <a:latin typeface="Helvetica Neue"/>
              <a:ea typeface="Arial Unicode MS"/>
              <a:cs typeface="Arial Unicode MS"/>
            </a:endParaRPr>
          </a:p>
          <a:p>
            <a:pPr>
              <a:lnSpc>
                <a:spcPct val="120000"/>
              </a:lnSpc>
              <a:spcBef>
                <a:spcPts val="800"/>
              </a:spcBef>
            </a:pPr>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a:lnSpc>
                <a:spcPct val="120000"/>
              </a:lnSpc>
              <a:spcBef>
                <a:spcPts val="800"/>
              </a:spcBef>
            </a:pPr>
            <a:r>
              <a:rPr lang="en-US" sz="1200" dirty="0">
                <a:ln>
                  <a:noFill/>
                </a:ln>
                <a:solidFill>
                  <a:srgbClr val="000000"/>
                </a:solidFill>
                <a:effectLst/>
                <a:latin typeface="Helvetica" panose="020B0604020202020204" pitchFamily="34" charset="0"/>
                <a:ea typeface="Arial Unicode MS"/>
                <a:cs typeface="Arial Unicode MS"/>
              </a:rPr>
              <a:t>The FG2 participants made a number of recommendations in relation to the following themes and issues:</a:t>
            </a:r>
            <a:endParaRPr lang="en-GB" sz="1200" dirty="0">
              <a:ln>
                <a:noFill/>
              </a:ln>
              <a:solidFill>
                <a:srgbClr val="000000"/>
              </a:solidFill>
              <a:effectLst/>
              <a:latin typeface="Helvetica Neue"/>
              <a:ea typeface="Arial Unicode MS"/>
              <a:cs typeface="Arial Unicode MS"/>
            </a:endParaRPr>
          </a:p>
          <a:p>
            <a:pPr>
              <a:lnSpc>
                <a:spcPct val="120000"/>
              </a:lnSpc>
              <a:spcBef>
                <a:spcPts val="800"/>
              </a:spcBef>
            </a:pPr>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Targeted interventions </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More targeted interventions in relation to ethnic minorities are needed. It was indicated that the institution needs to take more action to overcome barriers to social justice, in particular in relation to awarding gaps. </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a:lnSpc>
                <a:spcPct val="120000"/>
              </a:lnSpc>
              <a:spcBef>
                <a:spcPts val="800"/>
              </a:spcBef>
            </a:pPr>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Evidence barriers</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Requirements need to be reconsidered. Current requirements create significant challenges for students. More consideration for exemptions and special circumstances needs to be given.</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Building community and belonging </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Give students an opportunity to get to know one another and have support of people from the same culture and background. Students have strongly identified this need in feedback. This might include reviving the access and participation plan with its original focus.</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Arial Unicode MS"/>
                <a:cs typeface="Arial Unicode MS"/>
              </a:rPr>
              <a:t>Students should have a single point of contact person who stays with them throughout their studies. This would develop a relationship and create a sense of belonging.</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Arial Unicode MS"/>
                <a:cs typeface="Arial Unicode MS"/>
              </a:rPr>
              <a:t>More work needs to be done on creating a joined up community of support and joined up systems. For instance, special circumstances and discretionary postponement forms are sent in online but how they are dealt with is often dependent on who is triaging and how the system is managed at that time. Highly sensitive information can go amiss, or there is no follow up or referral made to the support team. This can also create a feeling of isolation. The OU needs to change this. </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Lack of diversity</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The OU needs to recruit more people from ethnic backgrounds, including more ALs  who have a better understanding of BAME students’ experiences and needs. Beyond that there also needs to be more diversity amongst module authors and central academics to address the work of </a:t>
            </a:r>
            <a:r>
              <a:rPr lang="en-US" sz="1200" dirty="0" err="1">
                <a:ln>
                  <a:noFill/>
                </a:ln>
                <a:solidFill>
                  <a:srgbClr val="000000"/>
                </a:solidFill>
                <a:effectLst/>
                <a:latin typeface="Helvetica" panose="020B0604020202020204" pitchFamily="34" charset="0"/>
                <a:ea typeface="Arial Unicode MS"/>
                <a:cs typeface="Arial Unicode MS"/>
              </a:rPr>
              <a:t>decolonising</a:t>
            </a:r>
            <a:r>
              <a:rPr lang="en-US" sz="1200" dirty="0">
                <a:ln>
                  <a:noFill/>
                </a:ln>
                <a:solidFill>
                  <a:srgbClr val="000000"/>
                </a:solidFill>
                <a:effectLst/>
                <a:latin typeface="Helvetica" panose="020B0604020202020204" pitchFamily="34" charset="0"/>
                <a:ea typeface="Arial Unicode MS"/>
                <a:cs typeface="Arial Unicode MS"/>
              </a:rPr>
              <a:t> the curriculum.</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OUSA – Student Association</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The main OUSA page should make BAME related content and resources more visible.</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Data analysis</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There needs to be more analysis of hard data in relation to BAME students needs and experiences.</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Individual learning plan</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While retaining commitment to Open Access, there needs to be space for a conversation with each student about realistic study plans, taking into account the student’s situation and discussing the most relevant support. For example, students should not be allowed to take on too much of a study commitment, or at too high a level. This conversation should lead to an individual learning plan which goes with them throughout their study journey with the OU.</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Revisit tuition strategy</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It is not working at the moment. Students should be asked what they want, and what will work for them. The strategy needs to encourage BAME students to feel they belong, and to build those personal relationships. </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Proactive focus on retention by module teams/tutors </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Module teams need to work more closely with tutors to be proactive in reaching out to students who have not contributed to a forum or not submitted TMA01, rather than leaving it to the student support team to send an automated e-mail.  While the latter is a fall back, students need to be offered a direct contact and a second chance to submit to help them over the first hurdle.</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Tutors’ access to Voice</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ALs need access to Voice so that they can see all that is going on for the students in their group, and again be proactive. Otherwise, by the time the tutor is aware that there are problems the student has suddenly withdrawn, and the tutor can no longer make contact.</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Improved HCI</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The OU website is very good in terms of having so much information on there. However,  it needs to be more user friendly, particularly for stage one students who are having to get used to academic study and university level study. The website can sometimes be a barrier in and of itself.</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Unconscious bias training</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The existing unconscious bias training on the My Learning Centre is not good enough. First of all, unconscious bias needs to given much greater importance. In terms of content, there needs to be an effective person-to-person module completed by everyone who joins the Open University, with the aim of enabling all student facing staff to develop awareness and sensitivity regarding the experiences and needs of BAME students. </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lnSpc>
                <a:spcPct val="120000"/>
              </a:lnSpc>
              <a:spcBef>
                <a:spcPts val="800"/>
              </a:spcBef>
              <a:spcAft>
                <a:spcPts val="0"/>
              </a:spcAft>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Cuts</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It is vital that the OU financial and jobs cuts </a:t>
            </a:r>
            <a:r>
              <a:rPr lang="en-US" sz="1200" dirty="0" err="1">
                <a:ln>
                  <a:noFill/>
                </a:ln>
                <a:solidFill>
                  <a:srgbClr val="000000"/>
                </a:solidFill>
                <a:effectLst/>
                <a:latin typeface="Helvetica" panose="020B0604020202020204" pitchFamily="34" charset="0"/>
                <a:ea typeface="Arial Unicode MS"/>
                <a:cs typeface="Arial Unicode MS"/>
              </a:rPr>
              <a:t>programme</a:t>
            </a:r>
            <a:r>
              <a:rPr lang="en-US" sz="1200" dirty="0">
                <a:ln>
                  <a:noFill/>
                </a:ln>
                <a:solidFill>
                  <a:srgbClr val="000000"/>
                </a:solidFill>
                <a:effectLst/>
                <a:latin typeface="Helvetica" panose="020B0604020202020204" pitchFamily="34" charset="0"/>
                <a:ea typeface="Arial Unicode MS"/>
                <a:cs typeface="Arial Unicode MS"/>
              </a:rPr>
              <a:t> does not disadvantage EDI work and the focus on the needs of minority ethnic students.</a:t>
            </a:r>
            <a:endParaRPr lang="en-GB" sz="1200" dirty="0">
              <a:ln>
                <a:noFill/>
              </a:ln>
              <a:solidFill>
                <a:srgbClr val="000000"/>
              </a:solidFill>
              <a:effectLst/>
              <a:latin typeface="Helvetica Neue"/>
              <a:ea typeface="Arial Unicode MS"/>
              <a:cs typeface="Arial Unicode MS"/>
            </a:endParaRPr>
          </a:p>
          <a:p>
            <a:endParaRPr lang="en-GB"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200"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17</a:t>
            </a:fld>
            <a:endParaRPr lang="en-US"/>
          </a:p>
        </p:txBody>
      </p:sp>
    </p:spTree>
    <p:extLst>
      <p:ext uri="{BB962C8B-B14F-4D97-AF65-F5344CB8AC3E}">
        <p14:creationId xmlns:p14="http://schemas.microsoft.com/office/powerpoint/2010/main" val="3650252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Quantitative data analysis of the awarding gaps for different ethnic groups at level 1 at the OU confirmed the pattern of disparity in outcomes identified in the literature. The literature review and focus group discussions revealed that BAME students faced a range of inequalities and disadvantages in relation to economic disadvantage, digital divide, housing, employment, racism, discrimination, unconscious bias, and mental health. While tutors and stakeholders may not always have direct knowledge of students' ethnicity, they acknowledged the significance of these structural factors in impacting students' learning experiences and study performance, made visible during the pandemic. </a:t>
            </a:r>
            <a:endParaRPr lang="en-GB" sz="18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algn="just">
              <a:lnSpc>
                <a:spcPct val="107000"/>
              </a:lnSpc>
              <a:spcAft>
                <a:spcPts val="800"/>
              </a:spcAft>
            </a:pP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Institutional factors, including systemic racism, unconscious bias, institutional policies, lack of diversity, and inconsistent support, were also identified as influencing students' experiences. The Open University needs to take proactive measures to address these factors and ensure equitable support for BAME students.</a:t>
            </a:r>
            <a:endParaRPr lang="en-GB" sz="18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18</a:t>
            </a:fld>
            <a:endParaRPr lang="en-US"/>
          </a:p>
        </p:txBody>
      </p:sp>
    </p:spTree>
    <p:extLst>
      <p:ext uri="{BB962C8B-B14F-4D97-AF65-F5344CB8AC3E}">
        <p14:creationId xmlns:p14="http://schemas.microsoft.com/office/powerpoint/2010/main" val="1055547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effectLst/>
                <a:latin typeface="Calibri" panose="020F0502020204030204" pitchFamily="34" charset="0"/>
                <a:ea typeface="Calibri" panose="020F0502020204030204" pitchFamily="34" charset="0"/>
                <a:cs typeface="Calibri" panose="020F0502020204030204" pitchFamily="34" charset="0"/>
              </a:rPr>
              <a:t>Opportunities to mitigate inequalities   </a:t>
            </a:r>
            <a:endParaRPr lang="en-GB"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While universities, including the OU, cannot implement alone the structural and societal changes needed to eradicate these inequalities, </a:t>
            </a:r>
            <a:r>
              <a:rPr lang="nl-NL"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universities </a:t>
            </a: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must inevitably be part of the necessary transformation. </a:t>
            </a:r>
            <a:endParaRPr lang="en-GB" sz="18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algn="just">
              <a:lnSpc>
                <a:spcPct val="107000"/>
              </a:lnSpc>
              <a:spcAft>
                <a:spcPts val="800"/>
              </a:spcAft>
            </a:pP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In addressing the digital divide and digital poverty, the OU can develop better understanding of the different needs of individual learners from different BAME backgrounds. Data can support early intervention, and provision of the suitable infrastructure and resources to meet those needs (Hutchings and Sheppard, 2021). </a:t>
            </a:r>
            <a:endParaRPr lang="en-GB" sz="18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algn="just">
              <a:lnSpc>
                <a:spcPct val="107000"/>
              </a:lnSpc>
              <a:spcAft>
                <a:spcPts val="800"/>
              </a:spcAft>
            </a:pP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To address unconscious bias, </a:t>
            </a:r>
            <a:r>
              <a:rPr lang="ar-SA" sz="1800" i="1"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a:t>
            </a:r>
            <a:r>
              <a:rPr lang="en-US" sz="1800" i="1"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We need to assume we not only have the capacity to be biased, but despite our intellectual capabilities, we do practice unconscious bias”</a:t>
            </a: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 (Singh, 2020). Online learning spaces provide unique opportunities to develop, design, implement, and evaluate strategies for promoting equitable learning environments. As Singh notes, </a:t>
            </a:r>
            <a:r>
              <a:rPr lang="ar-SA" sz="1800" i="1"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a:t>
            </a:r>
            <a:r>
              <a:rPr lang="en-US" sz="1800" i="1"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Unconscious bias results from exposure to negative stereotypes. One way of counteracting this is to ensure that the selection of the range of digitally delivered content does not end up erasing BAME subjects, denying them agency or </a:t>
            </a:r>
            <a:r>
              <a:rPr lang="en-US" sz="1800" i="1" dirty="0" err="1">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pathologising</a:t>
            </a:r>
            <a:r>
              <a:rPr lang="en-US" sz="1800" i="1"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 them”</a:t>
            </a: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 (Singh, 2020). The OU is particularly well placed to create equitable learning environments. Singh notes that when done well, online environments can reduce anxiety, disrupt stereotypes, and promote the student sense of belonging that bears directly on student attainment and success (Singh, 2020).</a:t>
            </a:r>
            <a:endParaRPr lang="en-GB" sz="18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19</a:t>
            </a:fld>
            <a:endParaRPr lang="en-US"/>
          </a:p>
        </p:txBody>
      </p:sp>
    </p:spTree>
    <p:extLst>
      <p:ext uri="{BB962C8B-B14F-4D97-AF65-F5344CB8AC3E}">
        <p14:creationId xmlns:p14="http://schemas.microsoft.com/office/powerpoint/2010/main" val="1457009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effectLst/>
                <a:latin typeface="Calibri" panose="020F0502020204030204" pitchFamily="34" charset="0"/>
                <a:ea typeface="Calibri" panose="020F0502020204030204" pitchFamily="34" charset="0"/>
                <a:cs typeface="Calibri" panose="020F0502020204030204" pitchFamily="34" charset="0"/>
              </a:rPr>
              <a:t>Future recommendations</a:t>
            </a:r>
            <a:endParaRPr lang="en-GB"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Based on the findings, several recommendations can be made for future interventions and improvements. These include implementing targeted interventions to address specific barriers faced by BAME students, revisiting evidence requirements to reduce barriers to support, fostering a sense of community and belonging through access and participation plans, increasing diversity among staff members, conducting thorough data analysis to inform evidence-based decision-making, developing </a:t>
            </a:r>
            <a:r>
              <a:rPr lang="en-US" sz="1800" dirty="0" err="1">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individualised</a:t>
            </a: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 support plans for students, revisiting tuition strategies to create an inclusive and supportive learning environment, providing proactive support and monitoring, enhancing the user-friendliness of resources, improving unconscious bias training, and preserving a focus on equity, diversity, and inclusion in the face of financial challenges.</a:t>
            </a:r>
            <a:endParaRPr lang="en-GB" sz="18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algn="just">
              <a:lnSpc>
                <a:spcPct val="107000"/>
              </a:lnSpc>
              <a:spcAft>
                <a:spcPts val="800"/>
              </a:spcAft>
            </a:pP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By implementing these recommendations, the Open University can strive towards creating a more inclusive and supportive learning environment for BAME students, ensuring that they have equal opportunities to succeed and thrive in their studies. It is crucial to </a:t>
            </a:r>
            <a:r>
              <a:rPr lang="en-US" sz="1800" dirty="0" err="1">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prioritise</a:t>
            </a: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 these efforts not only during times of crisis but also as part of long-term commitments to social justice and educational equity.</a:t>
            </a:r>
            <a:endParaRPr lang="en-GB" sz="18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20</a:t>
            </a:fld>
            <a:endParaRPr lang="en-US"/>
          </a:p>
        </p:txBody>
      </p:sp>
    </p:spTree>
    <p:extLst>
      <p:ext uri="{BB962C8B-B14F-4D97-AF65-F5344CB8AC3E}">
        <p14:creationId xmlns:p14="http://schemas.microsoft.com/office/powerpoint/2010/main" val="184086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tooltip="https://pursuit.unimelb.edu.au/articles/without-sustainable-cities-global-development-goals-will-fail"/>
              </a:rPr>
              <a:t>This Photo</a:t>
            </a:r>
            <a:r>
              <a:rPr lang="en-GB" sz="1200" dirty="0"/>
              <a:t> by Unknown Author is licensed under </a:t>
            </a:r>
            <a:r>
              <a:rPr lang="en-GB" sz="1200" dirty="0">
                <a:hlinkClick r:id="rId4" tooltip="https://creativecommons.org/licenses/by-nd/3.0/"/>
              </a:rPr>
              <a:t>CC BY-ND</a:t>
            </a:r>
            <a:endParaRPr lang="en-GB" sz="1200" dirty="0"/>
          </a:p>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22</a:t>
            </a:fld>
            <a:endParaRPr lang="en-US"/>
          </a:p>
        </p:txBody>
      </p:sp>
    </p:spTree>
    <p:extLst>
      <p:ext uri="{BB962C8B-B14F-4D97-AF65-F5344CB8AC3E}">
        <p14:creationId xmlns:p14="http://schemas.microsoft.com/office/powerpoint/2010/main" val="3051773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tooltip="https://asiapacificreport.nz/2016/03/06/african-youth-gather-to-discuss-race-profiling-allegations-over-nz-police/"/>
              </a:rPr>
              <a:t>This Photo</a:t>
            </a:r>
            <a:r>
              <a:rPr lang="en-GB" sz="1200" dirty="0"/>
              <a:t> by Unknown Author is licensed under </a:t>
            </a:r>
            <a:r>
              <a:rPr lang="en-GB" sz="1200" dirty="0">
                <a:hlinkClick r:id="rId4" tooltip="https://creativecommons.org/licenses/by-nc-sa/3.0/"/>
              </a:rPr>
              <a:t>CC BY-SA-NC</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5" tooltip="https://www.aliem.com/paucis-verbis-approach-to-increased-osmolal-gap/mindthegap/"/>
              </a:rPr>
              <a:t>This Photo</a:t>
            </a:r>
            <a:r>
              <a:rPr lang="en-GB" sz="1200" dirty="0"/>
              <a:t> by Unknown Author is licensed under </a:t>
            </a:r>
            <a:r>
              <a:rPr lang="en-GB" sz="1200" dirty="0">
                <a:hlinkClick r:id="rId6" tooltip="https://creativecommons.org/licenses/by-nc-nd/3.0/"/>
              </a:rPr>
              <a:t>CC BY-NC-ND</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7" tooltip="https://www.studentdoctor.net/2016/04/06/guide-successful-gap-year/"/>
              </a:rPr>
              <a:t>This Photo</a:t>
            </a:r>
            <a:r>
              <a:rPr lang="en-GB" sz="1200" dirty="0"/>
              <a:t> by Unknown Author is licensed under </a:t>
            </a:r>
            <a:r>
              <a:rPr lang="en-GB" sz="1200" dirty="0">
                <a:hlinkClick r:id="rId4" tooltip="https://creativecommons.org/licenses/by-nc-sa/3.0/"/>
              </a:rPr>
              <a:t>CC BY-SA-NC</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31202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23</a:t>
            </a:fld>
            <a:endParaRPr lang="en-US"/>
          </a:p>
        </p:txBody>
      </p:sp>
    </p:spTree>
    <p:extLst>
      <p:ext uri="{BB962C8B-B14F-4D97-AF65-F5344CB8AC3E}">
        <p14:creationId xmlns:p14="http://schemas.microsoft.com/office/powerpoint/2010/main" val="1481856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tooltip="https://scherlund.blogspot.com/2017/03/highest-paying-jobs-for-developers-go.html"/>
              </a:rPr>
              <a:t>This Photo</a:t>
            </a:r>
            <a:r>
              <a:rPr lang="en-GB" sz="1200" dirty="0"/>
              <a:t> by Unknown Author is licensed under </a:t>
            </a:r>
            <a:r>
              <a:rPr lang="en-GB" sz="1200" dirty="0">
                <a:hlinkClick r:id="rId4" tooltip="https://creativecommons.org/licenses/by/3.0/"/>
              </a:rPr>
              <a:t>CC BY</a:t>
            </a:r>
            <a:endParaRPr lang="en-GB" sz="1200"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3498019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hlinkClick r:id="rId3" tooltip="https://researchoutreach.org/articles/classism-education-exists-heres-what-about/"/>
              </a:rPr>
              <a:t>This Photo</a:t>
            </a:r>
            <a:r>
              <a:rPr lang="en-GB" sz="1200" dirty="0"/>
              <a:t> by Unknown Author is licensed under </a:t>
            </a:r>
            <a:r>
              <a:rPr lang="en-GB" sz="1200" dirty="0">
                <a:hlinkClick r:id="rId4" tooltip="https://creativecommons.org/licenses/by-nc-nd/3.0/"/>
              </a:rPr>
              <a:t>CC BY-NC-ND</a:t>
            </a:r>
            <a:endParaRPr lang="en-GB" sz="1200" dirty="0"/>
          </a:p>
          <a:p>
            <a:r>
              <a:rPr lang="en-GB" sz="1200" dirty="0">
                <a:hlinkClick r:id="rId5" tooltip="https://management-datascience.org/articles/14345/"/>
              </a:rPr>
              <a:t>This Photo</a:t>
            </a:r>
            <a:r>
              <a:rPr lang="en-GB" sz="1200" dirty="0"/>
              <a:t> by Unknown Author is licensed under </a:t>
            </a:r>
            <a:r>
              <a:rPr lang="en-GB" sz="1200" dirty="0">
                <a:hlinkClick r:id="rId6" tooltip="https://creativecommons.org/licenses/by-nd/3.0/"/>
              </a:rPr>
              <a:t>CC BY-N</a:t>
            </a:r>
            <a:endParaRPr lang="en-GB" sz="1200" dirty="0"/>
          </a:p>
          <a:p>
            <a:endParaRPr lang="en-GB" sz="1200"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4119403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tooltip="https://s4be.cochrane.org/blog/2015/07/24/nominal-ordinal-numerical-variables/"/>
              </a:rPr>
              <a:t>This Photo</a:t>
            </a:r>
            <a:r>
              <a:rPr lang="en-GB" sz="1200" dirty="0"/>
              <a:t> by Unknown Author is licensed under </a:t>
            </a:r>
            <a:r>
              <a:rPr lang="en-GB" sz="1200" dirty="0">
                <a:hlinkClick r:id="rId4" tooltip="https://creativecommons.org/licenses/by-nd/3.0/"/>
              </a:rPr>
              <a:t>CC BY-ND</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5" tooltip="https://academy.hsoub.com/design/user-experience/%D8%A3%D9%81%D8%B6%D9%84-%D8%AE%D9%85%D8%B3-%D8%B7%D8%B1%D9%82-%D8%A7%D8%AE%D8%AA%D8%A8%D8%A7%D8%B1-%D9%84%D9%84%D9%85%D8%B3%D8%AA%D8%AE%D8%AF%D9%85-r385/"/>
              </a:rPr>
              <a:t>This Photo</a:t>
            </a:r>
            <a:r>
              <a:rPr lang="en-GB" sz="1200" dirty="0"/>
              <a:t> by Unknown Author is licensed under </a:t>
            </a:r>
            <a:r>
              <a:rPr lang="en-GB" sz="1200" dirty="0">
                <a:hlinkClick r:id="rId6" tooltip="https://creativecommons.org/licenses/by-nc-sa/3.0/"/>
              </a:rPr>
              <a:t>CC BY-SA-NC</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873451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tooltip="https://www.z3xmi.it/pagina.phtml?_id_articolo=9802-I-focus-group.-Una-scheda-formativa-prima-parte.html"/>
              </a:rPr>
              <a:t>This Photo</a:t>
            </a:r>
            <a:r>
              <a:rPr lang="en-GB" sz="1200" dirty="0"/>
              <a:t> by Unknown Author is licensed under </a:t>
            </a:r>
            <a:r>
              <a:rPr lang="en-GB" sz="1200" dirty="0">
                <a:hlinkClick r:id="rId4" tooltip="https://creativecommons.org/licenses/by/3.0/"/>
              </a:rPr>
              <a:t>CC BY</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5" tooltip="https://technofaq.org/posts/2019/07/qualitative-research-or-quantitative-research/"/>
              </a:rPr>
              <a:t>This Photo</a:t>
            </a:r>
            <a:r>
              <a:rPr lang="en-GB" sz="1200" dirty="0"/>
              <a:t> by Unknown Author is licensed under </a:t>
            </a:r>
            <a:r>
              <a:rPr lang="en-GB" sz="1200" dirty="0">
                <a:hlinkClick r:id="rId6" tooltip="https://creativecommons.org/licenses/by-nc-sa/3.0/"/>
              </a:rPr>
              <a:t>CC BY-SA-NC</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7" tooltip="https://uxmastery.com/choosing-right-ux-research-method/"/>
              </a:rPr>
              <a:t>This Photo</a:t>
            </a:r>
            <a:r>
              <a:rPr lang="en-GB" sz="1200" dirty="0"/>
              <a:t> by Unknown Author is licensed under </a:t>
            </a:r>
            <a:r>
              <a:rPr lang="en-GB" sz="1200" dirty="0">
                <a:hlinkClick r:id="rId8" tooltip="https://creativecommons.org/licenses/by-nd/3.0/"/>
              </a:rPr>
              <a:t>CC BY-ND</a:t>
            </a:r>
            <a:endParaRPr lang="en-GB" sz="1200"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4140217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hlinkClick r:id="rId3" tooltip="https://policyoptions.irpp.org/magazines/november-2018/policy-innovation-entrepreneurship/facebook-what-about-a-policy-for-innovation-and-entrepreneurship/"/>
              </a:rPr>
              <a:t>This Photo</a:t>
            </a:r>
            <a:r>
              <a:rPr lang="en-GB" sz="1200" dirty="0"/>
              <a:t> by Unknown Author is licensed under </a:t>
            </a:r>
            <a:r>
              <a:rPr lang="en-GB" sz="1200" dirty="0">
                <a:hlinkClick r:id="rId4" tooltip="https://creativecommons.org/licenses/by-nd/3.0/"/>
              </a:rPr>
              <a:t>CC BY-ND</a:t>
            </a:r>
            <a:endParaRPr lang="en-GB" sz="1200"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267438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tooltip="https://www.youthvoices.live/unconscious-bias-making-millions-from-theory/"/>
              </a:rPr>
              <a:t>This Photo</a:t>
            </a:r>
            <a:r>
              <a:rPr lang="en-GB" sz="1200" dirty="0"/>
              <a:t> by Unknown Author is licensed under </a:t>
            </a:r>
            <a:r>
              <a:rPr lang="en-GB" sz="1200" dirty="0">
                <a:hlinkClick r:id="rId4" tooltip="https://creativecommons.org/licenses/by-sa/3.0/"/>
              </a:rPr>
              <a:t>CC BY-SA</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n>
                  <a:noFill/>
                </a:ln>
                <a:solidFill>
                  <a:srgbClr val="000000"/>
                </a:solidFill>
                <a:effectLst/>
                <a:latin typeface="Helvetica" panose="020B0604020202020204" pitchFamily="34" charset="0"/>
                <a:ea typeface="Arial Unicode MS"/>
                <a:cs typeface="Arial Unicode MS"/>
              </a:rPr>
              <a:t>An initial literature search revealed pre-existing structural explanations for higher risks of COVID-19 for BAME individuals and communities which fall under a range of frequently overlapping factors, and that BAME students experienced inequalities in relation to the following categories:</a:t>
            </a:r>
            <a:endParaRPr lang="en-GB" sz="1200" dirty="0">
              <a:ln>
                <a:noFill/>
              </a:ln>
              <a:solidFill>
                <a:srgbClr val="000000"/>
              </a:solidFill>
              <a:effectLst/>
              <a:latin typeface="Helvetica Neue"/>
              <a:ea typeface="Arial Unicode MS"/>
              <a:cs typeface="Arial Unicode MS"/>
            </a:endParaRP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990559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3401618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ark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12F49E8-E50C-CBEE-71F1-A756EDD3765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FB90308-6D7D-FB0C-34E4-71A28225BC0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4" name="Text Placeholder 11">
            <a:extLst>
              <a:ext uri="{FF2B5EF4-FFF2-40B4-BE49-F238E27FC236}">
                <a16:creationId xmlns:a16="http://schemas.microsoft.com/office/drawing/2014/main" id="{65DA48E4-6642-FB6C-4E06-89985A0AC12D}"/>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9B5A0D41-5B75-559D-E791-97ABA6572E4C}"/>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6" name="Text Placeholder 11">
            <a:extLst>
              <a:ext uri="{FF2B5EF4-FFF2-40B4-BE49-F238E27FC236}">
                <a16:creationId xmlns:a16="http://schemas.microsoft.com/office/drawing/2014/main" id="{3E5561B0-8994-5518-CD39-CB50B0DFDD9D}"/>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2"/>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2" name="Picture 1" descr="The Open University Logo">
            <a:extLst>
              <a:ext uri="{FF2B5EF4-FFF2-40B4-BE49-F238E27FC236}">
                <a16:creationId xmlns:a16="http://schemas.microsoft.com/office/drawing/2014/main" id="{06AC1C0C-3341-0694-EF72-A067099A106D}"/>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414688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2" y="1150620"/>
            <a:ext cx="11017991"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a:t>Body text</a:t>
            </a:r>
            <a:endParaRPr lang="en-US" dirty="0"/>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18402" y="3566179"/>
            <a:ext cx="11017991"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2288835832"/>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4.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1/25/2024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 id="214748392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936"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management-datascience.org/articles/14345/"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pexels.com/photo/healthy-mind-mental-health-mental-wellness-mindfulness-2377075/" TargetMode="External"/><Relationship Id="rId13" Type="http://schemas.openxmlformats.org/officeDocument/2006/relationships/hyperlink" Target="https://creativecommons.org/licenses/by-nc/3.0/" TargetMode="External"/><Relationship Id="rId3" Type="http://schemas.openxmlformats.org/officeDocument/2006/relationships/image" Target="../media/image47.png"/><Relationship Id="rId7" Type="http://schemas.openxmlformats.org/officeDocument/2006/relationships/image" Target="../media/image49.jpeg"/><Relationship Id="rId12" Type="http://schemas.openxmlformats.org/officeDocument/2006/relationships/hyperlink" Target="https://www.pngall.com/employment-png/download/53876"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hyperlink" Target="https://www.pexels.com/photo/white-and-brown-concrete-building-144632/" TargetMode="External"/><Relationship Id="rId11" Type="http://schemas.openxmlformats.org/officeDocument/2006/relationships/image" Target="../media/image51.png"/><Relationship Id="rId5" Type="http://schemas.openxmlformats.org/officeDocument/2006/relationships/image" Target="../media/image48.jpeg"/><Relationship Id="rId15" Type="http://schemas.openxmlformats.org/officeDocument/2006/relationships/hyperlink" Target="https://www.maxpixel.net/Trade-Business-Global-Economy-Investment-1676138" TargetMode="External"/><Relationship Id="rId10" Type="http://schemas.openxmlformats.org/officeDocument/2006/relationships/hyperlink" Target="https://www.youthvoices.live/unconscious-bias-making-millions-from-theory/" TargetMode="External"/><Relationship Id="rId4" Type="http://schemas.openxmlformats.org/officeDocument/2006/relationships/hyperlink" Target="https://shaunmwilliams.com/thedigitalchemist/index.php/2018/11/12/understanding-the-digital-divide/" TargetMode="External"/><Relationship Id="rId9" Type="http://schemas.openxmlformats.org/officeDocument/2006/relationships/image" Target="../media/image50.jpg"/><Relationship Id="rId14" Type="http://schemas.openxmlformats.org/officeDocument/2006/relationships/image" Target="../media/image5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hyperlink" Target="https://www.z3xmi.it/pagina.phtml?_id_articolo=9802-I-focus-group.-Una-scheda-formativa-prima-parte.html" TargetMode="Externa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4.jpe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0.pn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0.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5.png"/><Relationship Id="rId7" Type="http://schemas.openxmlformats.org/officeDocument/2006/relationships/diagramQuickStyle" Target="../diagrams/quickStyle3.xm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diagramLayout" Target="../diagrams/layout3.xml"/><Relationship Id="rId11" Type="http://schemas.openxmlformats.org/officeDocument/2006/relationships/hyperlink" Target="https://foto.wuestenigel.com/human-hand-writing-organspende-on-whiteboard/" TargetMode="External"/><Relationship Id="rId5" Type="http://schemas.openxmlformats.org/officeDocument/2006/relationships/diagramData" Target="../diagrams/data3.xml"/><Relationship Id="rId10" Type="http://schemas.openxmlformats.org/officeDocument/2006/relationships/image" Target="../media/image56.jpeg"/><Relationship Id="rId4" Type="http://schemas.openxmlformats.org/officeDocument/2006/relationships/hyperlink" Target="https://pixabay.com/cs/ok-a-ur%C4%8Deno-okejka-vybran%C3%A9-2282499/" TargetMode="External"/><Relationship Id="rId9" Type="http://schemas.microsoft.com/office/2007/relationships/diagramDrawing" Target="../diagrams/drawing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hyperlink" Target="https://www.learningpersonalized.com/define-student-success/" TargetMode="External"/><Relationship Id="rId5" Type="http://schemas.openxmlformats.org/officeDocument/2006/relationships/image" Target="../media/image58.jpg"/><Relationship Id="rId4" Type="http://schemas.openxmlformats.org/officeDocument/2006/relationships/hyperlink" Target="https://traceybryantstuckey.mykajabi.com/blog/creating-a-safe-fair-and-equitable-learning-environ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hyperlink" Target="https://www.aliem.com/paucis-verbis-approach-to-increased-osmolal-gap/mindthegap/"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33.jpg"/><Relationship Id="rId5" Type="http://schemas.openxmlformats.org/officeDocument/2006/relationships/hyperlink" Target="https://asiapacificreport.nz/2016/03/06/african-youth-gather-to-discuss-race-profiling-allegations-over-nz-police/" TargetMode="External"/><Relationship Id="rId4" Type="http://schemas.openxmlformats.org/officeDocument/2006/relationships/image" Target="../media/image32.jpg"/></Relationships>
</file>

<file path=ppt/slides/_rels/slide2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hyperlink" Target="https://www.pxfuel.com/en/free-photo-qlngi"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openuniv.sharepoint.com/sites/oulife/pages/The%20Open%20Universitys%20Dhouha%20Kbaier%20and%20Zoe%20Tompkins%20Radiate%20Excellence%20at%20HETL%20Conference%202023.aspx" TargetMode="External"/><Relationship Id="rId2" Type="http://schemas.openxmlformats.org/officeDocument/2006/relationships/hyperlink" Target="https://www5.open.ac.uk/scholarship-and-innovation/esteem/news/dhouha-kbaier-spotlights-covid-19s-impact-ethnic-minority-students-ictle-2023?nocache=65830d5c7ebc5" TargetMode="External"/><Relationship Id="rId1" Type="http://schemas.openxmlformats.org/officeDocument/2006/relationships/slideLayout" Target="../slideLayouts/slideLayout20.xml"/><Relationship Id="rId4" Type="http://schemas.openxmlformats.org/officeDocument/2006/relationships/hyperlink" Target="https://www5.open.ac.uk/scholarship-and-innovation/esteem/news/dhouha-kbaier-and-zoe-tompkins-shine-open-university-represents-hetl-conference-2023?nocache=651f32b67b89c"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pidp2019.wordpress.com/2019/07/09/top-elearning-trends-for-2019-part-1/" TargetMode="External"/><Relationship Id="rId3" Type="http://schemas.openxmlformats.org/officeDocument/2006/relationships/image" Target="../media/image60.jpg"/><Relationship Id="rId7"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62.jpg"/><Relationship Id="rId5" Type="http://schemas.openxmlformats.org/officeDocument/2006/relationships/image" Target="../media/image61.png"/><Relationship Id="rId4" Type="http://schemas.openxmlformats.org/officeDocument/2006/relationships/hyperlink" Target="https://pursuit.unimelb.edu.au/articles/without-sustainable-cities-global-development-goals-will-fail" TargetMode="External"/><Relationship Id="rId9" Type="http://schemas.openxmlformats.org/officeDocument/2006/relationships/hyperlink" Target="https://creativecommons.org/licenses/by-nc-nd/3.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s://management-datascience.org/articles/14345/" TargetMode="External"/><Relationship Id="rId5" Type="http://schemas.openxmlformats.org/officeDocument/2006/relationships/image" Target="../media/image29.jpg"/><Relationship Id="rId4" Type="http://schemas.openxmlformats.org/officeDocument/2006/relationships/hyperlink" Target="https://researchoutreach.org/articles/classism-education-exists-heres-what-abou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hyperlink" Target="https://academy.hsoub.com/design/user-experience/%D8%A3%D9%81%D8%B6%D9%84-%D8%AE%D9%85%D8%B3-%D8%B7%D8%B1%D9%82-%D8%A7%D8%AE%D8%AA%D8%A8%D8%A7%D8%B1-%D9%84%D9%84%D9%85%D8%B3%D8%AA%D8%AE%D8%AF%D9%85-r385/" TargetMode="External"/><Relationship Id="rId5" Type="http://schemas.openxmlformats.org/officeDocument/2006/relationships/image" Target="../media/image38.png"/><Relationship Id="rId4" Type="http://schemas.openxmlformats.org/officeDocument/2006/relationships/hyperlink" Target="https://s4be.cochrane.org/blog/2015/07/24/nominal-ordinal-numerical-variabl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hyperlink" Target="https://technofaq.org/posts/2019/07/qualitative-research-or-quantitative-research/"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41.jpg"/><Relationship Id="rId5" Type="http://schemas.openxmlformats.org/officeDocument/2006/relationships/hyperlink" Target="https://uxmastery.com/choosing-right-ux-research-method/" TargetMode="External"/><Relationship Id="rId4" Type="http://schemas.openxmlformats.org/officeDocument/2006/relationships/image" Target="../media/image40.jp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2.xml"/><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olicyoptions.irpp.org/magazines/november-2018/policy-innovation-entrepreneurship/facebook-what-about-a-policy-for-innovation-and-entrepreneursh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a:xfrm>
            <a:off x="408207" y="276133"/>
            <a:ext cx="5687791" cy="1800200"/>
          </a:xfrm>
        </p:spPr>
        <p:txBody>
          <a:bodyPr/>
          <a:lstStyle/>
          <a:p>
            <a:r>
              <a:rPr lang="en-GB" sz="3000" dirty="0"/>
              <a:t>Understanding the impact of COVID-19 on ethnic minority students’ study experience and awarding gap</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a:xfrm>
            <a:off x="408207" y="3425739"/>
            <a:ext cx="5557584" cy="595102"/>
          </a:xfrm>
        </p:spPr>
        <p:txBody>
          <a:bodyPr/>
          <a:lstStyle/>
          <a:p>
            <a:r>
              <a:rPr lang="en-GB" sz="1400" u="sng" dirty="0"/>
              <a:t>Dhouha Kbaier (Project Lead), </a:t>
            </a:r>
            <a:r>
              <a:rPr lang="en-GB" sz="1400" dirty="0"/>
              <a:t>Soraya </a:t>
            </a:r>
            <a:r>
              <a:rPr lang="en-GB" sz="1400" dirty="0" err="1"/>
              <a:t>Kouadri</a:t>
            </a:r>
            <a:r>
              <a:rPr lang="en-GB" sz="1400" dirty="0"/>
              <a:t>  </a:t>
            </a:r>
            <a:r>
              <a:rPr lang="en-GB" sz="1400" dirty="0" err="1"/>
              <a:t>Mostéfaoui</a:t>
            </a:r>
            <a:r>
              <a:rPr lang="en-GB" sz="1400" dirty="0"/>
              <a:t> &amp; Annemarie Kane</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a:xfrm>
            <a:off x="408207" y="4020841"/>
            <a:ext cx="5557584" cy="347039"/>
          </a:xfrm>
        </p:spPr>
        <p:txBody>
          <a:bodyPr/>
          <a:lstStyle/>
          <a:p>
            <a:r>
              <a:rPr lang="en-GB" dirty="0"/>
              <a:t>Two-year project (Nov 2021 to Nov. 2023)</a:t>
            </a:r>
          </a:p>
          <a:p>
            <a:r>
              <a:rPr lang="en-GB" dirty="0"/>
              <a:t>Funded by the </a:t>
            </a:r>
            <a:r>
              <a:rPr lang="en-GB" dirty="0" err="1"/>
              <a:t>eSTEeM</a:t>
            </a:r>
            <a:r>
              <a:rPr lang="en-GB" dirty="0"/>
              <a:t>, The Open University, UK</a:t>
            </a:r>
          </a:p>
          <a:p>
            <a:endParaRPr lang="en-GB" dirty="0"/>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a:xfrm>
            <a:off x="408207" y="4775145"/>
            <a:ext cx="5557584" cy="347039"/>
          </a:xfrm>
        </p:spPr>
        <p:txBody>
          <a:bodyPr/>
          <a:lstStyle/>
          <a:p>
            <a:r>
              <a:rPr lang="en-GB" dirty="0" err="1"/>
              <a:t>STEMinar</a:t>
            </a:r>
            <a:r>
              <a:rPr lang="en-GB" dirty="0"/>
              <a:t> Series </a:t>
            </a:r>
            <a:r>
              <a:rPr lang="en-GB" dirty="0" err="1"/>
              <a:t>eSTEeM</a:t>
            </a:r>
            <a:r>
              <a:rPr lang="en-GB" dirty="0"/>
              <a:t> , The Open University</a:t>
            </a:r>
          </a:p>
          <a:p>
            <a:r>
              <a:rPr lang="en-GB" dirty="0"/>
              <a:t>25/01/2024</a:t>
            </a:r>
          </a:p>
        </p:txBody>
      </p:sp>
      <p:sp>
        <p:nvSpPr>
          <p:cNvPr id="5" name="Text Placeholder 4">
            <a:extLst>
              <a:ext uri="{FF2B5EF4-FFF2-40B4-BE49-F238E27FC236}">
                <a16:creationId xmlns:a16="http://schemas.microsoft.com/office/drawing/2014/main" id="{19A1487A-A4CE-910A-ED3A-63C0F9B1551D}"/>
              </a:ext>
            </a:extLst>
          </p:cNvPr>
          <p:cNvSpPr>
            <a:spLocks noGrp="1"/>
          </p:cNvSpPr>
          <p:nvPr>
            <p:ph type="body" sz="quarter" idx="12"/>
          </p:nvPr>
        </p:nvSpPr>
        <p:spPr>
          <a:xfrm>
            <a:off x="408207" y="2487291"/>
            <a:ext cx="5557584" cy="913867"/>
          </a:xfrm>
        </p:spPr>
        <p:txBody>
          <a:bodyPr/>
          <a:lstStyle/>
          <a:p>
            <a:r>
              <a:rPr lang="en-GB" sz="2400" dirty="0"/>
              <a:t>A case study of Level 1 C&amp;C Open University Modules</a:t>
            </a:r>
          </a:p>
        </p:txBody>
      </p:sp>
      <p:pic>
        <p:nvPicPr>
          <p:cNvPr id="11" name="Picture Placeholder 10" descr="A globe with a virus around it&#10;&#10;Description automatically generated with medium confidence">
            <a:extLst>
              <a:ext uri="{FF2B5EF4-FFF2-40B4-BE49-F238E27FC236}">
                <a16:creationId xmlns:a16="http://schemas.microsoft.com/office/drawing/2014/main" id="{BF77FB37-EB17-8178-41A8-CD053A08476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149" b="3149"/>
          <a:stretch>
            <a:fillRect/>
          </a:stretch>
        </p:blipFill>
        <p:spPr/>
      </p:pic>
      <p:pic>
        <p:nvPicPr>
          <p:cNvPr id="20" name="Picture 19">
            <a:extLst>
              <a:ext uri="{FF2B5EF4-FFF2-40B4-BE49-F238E27FC236}">
                <a16:creationId xmlns:a16="http://schemas.microsoft.com/office/drawing/2014/main" id="{28C5EE38-EE2E-FDA8-BC6B-1F9A57D5F48F}"/>
              </a:ext>
            </a:extLst>
          </p:cNvPr>
          <p:cNvPicPr>
            <a:picLocks noChangeAspect="1"/>
          </p:cNvPicPr>
          <p:nvPr/>
        </p:nvPicPr>
        <p:blipFill>
          <a:blip r:embed="rId5"/>
          <a:stretch>
            <a:fillRect/>
          </a:stretch>
        </p:blipFill>
        <p:spPr>
          <a:xfrm>
            <a:off x="3026783" y="5741867"/>
            <a:ext cx="2520000" cy="840000"/>
          </a:xfrm>
          <a:prstGeom prst="rect">
            <a:avLst/>
          </a:prstGeom>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B3A3F5-68EE-ED5A-E8B8-DCF1DDD41009}"/>
              </a:ext>
            </a:extLst>
          </p:cNvPr>
          <p:cNvSpPr>
            <a:spLocks noGrp="1"/>
          </p:cNvSpPr>
          <p:nvPr>
            <p:ph type="body" sz="quarter" idx="14"/>
          </p:nvPr>
        </p:nvSpPr>
        <p:spPr>
          <a:xfrm>
            <a:off x="1001105" y="1095780"/>
            <a:ext cx="10179513" cy="3857220"/>
          </a:xfrm>
        </p:spPr>
        <p:txBody>
          <a:bodyPr/>
          <a:lstStyle/>
          <a:p>
            <a:r>
              <a:rPr lang="en-GB" sz="2400" dirty="0"/>
              <a:t>BAME students experienced inequalities in relation to the following categories:</a:t>
            </a:r>
          </a:p>
          <a:p>
            <a:pPr marL="342900" indent="-342900">
              <a:buFont typeface="Arial" panose="020B0604020202020204" pitchFamily="34" charset="0"/>
              <a:buChar char="•"/>
            </a:pPr>
            <a:r>
              <a:rPr lang="en-GB" sz="2400" dirty="0"/>
              <a:t>Economic disadvantage</a:t>
            </a:r>
          </a:p>
          <a:p>
            <a:pPr marL="342900" indent="-342900">
              <a:buFont typeface="Arial" panose="020B0604020202020204" pitchFamily="34" charset="0"/>
              <a:buChar char="•"/>
            </a:pPr>
            <a:r>
              <a:rPr lang="en-GB" sz="2400" dirty="0"/>
              <a:t>Digital divide</a:t>
            </a:r>
          </a:p>
          <a:p>
            <a:pPr marL="342900" indent="-342900">
              <a:buFont typeface="Arial" panose="020B0604020202020204" pitchFamily="34" charset="0"/>
              <a:buChar char="•"/>
            </a:pPr>
            <a:r>
              <a:rPr lang="en-GB" sz="2400" dirty="0"/>
              <a:t>Housing </a:t>
            </a:r>
          </a:p>
          <a:p>
            <a:pPr marL="342900" indent="-342900">
              <a:buFont typeface="Arial" panose="020B0604020202020204" pitchFamily="34" charset="0"/>
              <a:buChar char="•"/>
            </a:pPr>
            <a:r>
              <a:rPr lang="en-GB" sz="2400" dirty="0"/>
              <a:t>Employment</a:t>
            </a:r>
          </a:p>
          <a:p>
            <a:pPr marL="342900" indent="-342900">
              <a:buFont typeface="Arial" panose="020B0604020202020204" pitchFamily="34" charset="0"/>
              <a:buChar char="•"/>
            </a:pPr>
            <a:r>
              <a:rPr lang="en-GB" sz="2400" dirty="0"/>
              <a:t>Racism, discrimination, hate and mental health</a:t>
            </a:r>
          </a:p>
          <a:p>
            <a:pPr marL="342900" indent="-342900">
              <a:buFont typeface="Arial" panose="020B0604020202020204" pitchFamily="34" charset="0"/>
              <a:buChar char="•"/>
            </a:pPr>
            <a:r>
              <a:rPr lang="en-GB" sz="2400" dirty="0"/>
              <a:t>Unconscious bias</a:t>
            </a:r>
          </a:p>
        </p:txBody>
      </p:sp>
      <p:sp>
        <p:nvSpPr>
          <p:cNvPr id="3" name="Text Placeholder 2">
            <a:extLst>
              <a:ext uri="{FF2B5EF4-FFF2-40B4-BE49-F238E27FC236}">
                <a16:creationId xmlns:a16="http://schemas.microsoft.com/office/drawing/2014/main" id="{2186385C-DA8A-BC06-BEF3-96E981547180}"/>
              </a:ext>
            </a:extLst>
          </p:cNvPr>
          <p:cNvSpPr>
            <a:spLocks noGrp="1"/>
          </p:cNvSpPr>
          <p:nvPr>
            <p:ph type="body" sz="quarter" idx="21"/>
          </p:nvPr>
        </p:nvSpPr>
        <p:spPr/>
        <p:txBody>
          <a:bodyPr/>
          <a:lstStyle/>
          <a:p>
            <a:r>
              <a:rPr lang="en-GB" dirty="0"/>
              <a:t>What does the literature search reveal?</a:t>
            </a:r>
          </a:p>
        </p:txBody>
      </p:sp>
      <p:pic>
        <p:nvPicPr>
          <p:cNvPr id="4" name="Picture 3" descr="A picture containing screenshot, graphic design, graphics, logo&#10;&#10;Description automatically generated">
            <a:extLst>
              <a:ext uri="{FF2B5EF4-FFF2-40B4-BE49-F238E27FC236}">
                <a16:creationId xmlns:a16="http://schemas.microsoft.com/office/drawing/2014/main" id="{39AA463D-AA77-AE68-5603-E9DD3085120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80618" y="1587883"/>
            <a:ext cx="1800000" cy="957909"/>
          </a:xfrm>
          <a:prstGeom prst="rect">
            <a:avLst/>
          </a:prstGeom>
        </p:spPr>
      </p:pic>
      <p:pic>
        <p:nvPicPr>
          <p:cNvPr id="5" name="Picture 4" descr="A picture containing building, sky, outdoor, window&#10;&#10;Description automatically generated">
            <a:extLst>
              <a:ext uri="{FF2B5EF4-FFF2-40B4-BE49-F238E27FC236}">
                <a16:creationId xmlns:a16="http://schemas.microsoft.com/office/drawing/2014/main" id="{B6B6B920-2D74-4186-BC64-B39937E1615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631961" y="3481830"/>
            <a:ext cx="1800000" cy="1012857"/>
          </a:xfrm>
          <a:prstGeom prst="rect">
            <a:avLst/>
          </a:prstGeom>
        </p:spPr>
      </p:pic>
      <p:pic>
        <p:nvPicPr>
          <p:cNvPr id="6" name="Picture 5" descr="A picture containing text, plant&#10;&#10;Description automatically generated">
            <a:extLst>
              <a:ext uri="{FF2B5EF4-FFF2-40B4-BE49-F238E27FC236}">
                <a16:creationId xmlns:a16="http://schemas.microsoft.com/office/drawing/2014/main" id="{CEA7B151-9054-4C52-F4A1-6A8234E2E59F}"/>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2580" r="3473" b="22521"/>
          <a:stretch/>
        </p:blipFill>
        <p:spPr>
          <a:xfrm>
            <a:off x="7261173" y="5138594"/>
            <a:ext cx="2160000" cy="1168714"/>
          </a:xfrm>
          <a:prstGeom prst="rect">
            <a:avLst/>
          </a:prstGeom>
        </p:spPr>
      </p:pic>
      <p:pic>
        <p:nvPicPr>
          <p:cNvPr id="7" name="Picture 6" descr="A picture containing text, poster, graphic design, illustration&#10;&#10;Description automatically generated">
            <a:extLst>
              <a:ext uri="{FF2B5EF4-FFF2-40B4-BE49-F238E27FC236}">
                <a16:creationId xmlns:a16="http://schemas.microsoft.com/office/drawing/2014/main" id="{F68DEE35-9A26-259B-35ED-B06DD13573BF}"/>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401516" y="4513427"/>
            <a:ext cx="1800000" cy="1749375"/>
          </a:xfrm>
          <a:prstGeom prst="rect">
            <a:avLst/>
          </a:prstGeom>
        </p:spPr>
      </p:pic>
      <p:pic>
        <p:nvPicPr>
          <p:cNvPr id="9" name="Picture 8" descr="A blue icon of a person holding a briefcase&#10;&#10;Description automatically generated with medium confidence">
            <a:extLst>
              <a:ext uri="{FF2B5EF4-FFF2-40B4-BE49-F238E27FC236}">
                <a16:creationId xmlns:a16="http://schemas.microsoft.com/office/drawing/2014/main" id="{77218E57-949F-141A-47A8-A80BBA421367}"/>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4311451" y="2545792"/>
            <a:ext cx="1440000" cy="1440000"/>
          </a:xfrm>
          <a:prstGeom prst="rect">
            <a:avLst/>
          </a:prstGeom>
        </p:spPr>
      </p:pic>
      <p:sp>
        <p:nvSpPr>
          <p:cNvPr id="10" name="TextBox 9">
            <a:extLst>
              <a:ext uri="{FF2B5EF4-FFF2-40B4-BE49-F238E27FC236}">
                <a16:creationId xmlns:a16="http://schemas.microsoft.com/office/drawing/2014/main" id="{94F233BA-B2D2-78B2-AD99-3F61604CD4DF}"/>
              </a:ext>
            </a:extLst>
          </p:cNvPr>
          <p:cNvSpPr txBox="1"/>
          <p:nvPr/>
        </p:nvSpPr>
        <p:spPr>
          <a:xfrm>
            <a:off x="4323018" y="9682146"/>
            <a:ext cx="1440000" cy="230832"/>
          </a:xfrm>
          <a:prstGeom prst="rect">
            <a:avLst/>
          </a:prstGeom>
          <a:noFill/>
        </p:spPr>
        <p:txBody>
          <a:bodyPr wrap="square" rtlCol="0">
            <a:spAutoFit/>
          </a:bodyPr>
          <a:lstStyle/>
          <a:p>
            <a:r>
              <a:rPr lang="en-GB" sz="900">
                <a:hlinkClick r:id="rId12" tooltip="https://www.pngall.com/employment-png/download/53876"/>
              </a:rPr>
              <a:t>This Photo</a:t>
            </a:r>
            <a:r>
              <a:rPr lang="en-GB" sz="900"/>
              <a:t> by Unknown Author is licensed under </a:t>
            </a:r>
            <a:r>
              <a:rPr lang="en-GB" sz="900">
                <a:hlinkClick r:id="rId13" tooltip="https://creativecommons.org/licenses/by-nc/3.0/"/>
              </a:rPr>
              <a:t>CC BY-NC</a:t>
            </a:r>
            <a:endParaRPr lang="en-GB" sz="900" dirty="0"/>
          </a:p>
        </p:txBody>
      </p:sp>
      <p:pic>
        <p:nvPicPr>
          <p:cNvPr id="11" name="Picture 10" descr="A picture containing gear, metalware, wheel&#10;&#10;Description automatically generated">
            <a:extLst>
              <a:ext uri="{FF2B5EF4-FFF2-40B4-BE49-F238E27FC236}">
                <a16:creationId xmlns:a16="http://schemas.microsoft.com/office/drawing/2014/main" id="{83F1B7D2-90B3-E578-1620-309473D6BA8B}"/>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6361173" y="1936950"/>
            <a:ext cx="1800000" cy="1050000"/>
          </a:xfrm>
          <a:prstGeom prst="rect">
            <a:avLst/>
          </a:prstGeom>
        </p:spPr>
      </p:pic>
    </p:spTree>
    <p:extLst>
      <p:ext uri="{BB962C8B-B14F-4D97-AF65-F5344CB8AC3E}">
        <p14:creationId xmlns:p14="http://schemas.microsoft.com/office/powerpoint/2010/main" val="1958238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0D8F03-4549-AB5E-9704-1211337B493C}"/>
              </a:ext>
            </a:extLst>
          </p:cNvPr>
          <p:cNvSpPr>
            <a:spLocks noGrp="1"/>
          </p:cNvSpPr>
          <p:nvPr>
            <p:ph type="body" sz="quarter" idx="14"/>
          </p:nvPr>
        </p:nvSpPr>
        <p:spPr>
          <a:xfrm>
            <a:off x="1001105" y="1095780"/>
            <a:ext cx="10179513" cy="5305020"/>
          </a:xfrm>
        </p:spPr>
        <p:txBody>
          <a:bodyPr/>
          <a:lstStyle/>
          <a:p>
            <a:pPr marL="342900" indent="-342900">
              <a:buFont typeface="Arial" panose="020B0604020202020204" pitchFamily="34" charset="0"/>
              <a:buChar char="•"/>
            </a:pPr>
            <a:r>
              <a:rPr lang="en-GB" sz="2000" dirty="0">
                <a:latin typeface="+mn-lt"/>
              </a:rPr>
              <a:t>Two FGs conducted to compare OU educators’ perspectives with emerging themes in the literature</a:t>
            </a:r>
          </a:p>
          <a:p>
            <a:pPr marL="342900" indent="-342900">
              <a:buFont typeface="Arial" panose="020B0604020202020204" pitchFamily="34" charset="0"/>
              <a:buChar char="•"/>
            </a:pPr>
            <a:r>
              <a:rPr lang="en-GB" sz="2000" dirty="0">
                <a:latin typeface="+mn-lt"/>
              </a:rPr>
              <a:t>FGs discussion was therefore centred around key topics prompted by the themes in the literature</a:t>
            </a:r>
          </a:p>
          <a:p>
            <a:r>
              <a:rPr lang="en-GB" sz="2000" dirty="0">
                <a:latin typeface="+mn-lt"/>
              </a:rPr>
              <a:t> </a:t>
            </a:r>
          </a:p>
          <a:p>
            <a:pPr marL="1028700" lvl="1" indent="-342900"/>
            <a:r>
              <a:rPr lang="en-GB" sz="2000" dirty="0">
                <a:solidFill>
                  <a:schemeClr val="tx2"/>
                </a:solidFill>
              </a:rPr>
              <a:t>Whether and in what ways COVID-19 impacted ethnic minority students’ learning experiences and study performance in the modules taught by participants</a:t>
            </a:r>
          </a:p>
          <a:p>
            <a:pPr marL="1028700" lvl="1" indent="-342900"/>
            <a:endParaRPr lang="en-GB" sz="2000" dirty="0">
              <a:solidFill>
                <a:schemeClr val="tx2"/>
              </a:solidFill>
            </a:endParaRPr>
          </a:p>
          <a:p>
            <a:pPr marL="1028700" lvl="1" indent="-342900"/>
            <a:r>
              <a:rPr lang="en-GB" sz="2000" dirty="0">
                <a:solidFill>
                  <a:schemeClr val="tx2"/>
                </a:solidFill>
              </a:rPr>
              <a:t>The sources and types of support available for students, and the degree to which they were useful in meeting students’ needs</a:t>
            </a:r>
          </a:p>
          <a:p>
            <a:pPr marL="1028700" lvl="1" indent="-342900"/>
            <a:endParaRPr lang="en-GB" sz="2000" dirty="0">
              <a:solidFill>
                <a:schemeClr val="tx2"/>
              </a:solidFill>
            </a:endParaRPr>
          </a:p>
          <a:p>
            <a:pPr marL="1028700" lvl="1" indent="-342900"/>
            <a:r>
              <a:rPr lang="en-GB" sz="2000" dirty="0">
                <a:solidFill>
                  <a:schemeClr val="tx2"/>
                </a:solidFill>
              </a:rPr>
              <a:t>How the University as an institution could provide a better learning experience and help students from ethnic minority backgrounds perform better in times like COVD-19</a:t>
            </a:r>
          </a:p>
          <a:p>
            <a:r>
              <a:rPr lang="en-GB" sz="2000" dirty="0">
                <a:latin typeface="+mn-lt"/>
              </a:rPr>
              <a:t> </a:t>
            </a:r>
          </a:p>
          <a:p>
            <a:endParaRPr lang="en-GB" sz="2000" dirty="0">
              <a:latin typeface="+mn-lt"/>
            </a:endParaRPr>
          </a:p>
        </p:txBody>
      </p:sp>
      <p:sp>
        <p:nvSpPr>
          <p:cNvPr id="3" name="Text Placeholder 2">
            <a:extLst>
              <a:ext uri="{FF2B5EF4-FFF2-40B4-BE49-F238E27FC236}">
                <a16:creationId xmlns:a16="http://schemas.microsoft.com/office/drawing/2014/main" id="{2D9B8AC8-BE0E-AB1B-6FAA-764BB31F66D8}"/>
              </a:ext>
            </a:extLst>
          </p:cNvPr>
          <p:cNvSpPr>
            <a:spLocks noGrp="1"/>
          </p:cNvSpPr>
          <p:nvPr>
            <p:ph type="body" sz="quarter" idx="21"/>
          </p:nvPr>
        </p:nvSpPr>
        <p:spPr/>
        <p:txBody>
          <a:bodyPr/>
          <a:lstStyle/>
          <a:p>
            <a:r>
              <a:rPr lang="en-GB" dirty="0"/>
              <a:t>Focus groups</a:t>
            </a:r>
          </a:p>
        </p:txBody>
      </p:sp>
      <p:sp>
        <p:nvSpPr>
          <p:cNvPr id="7" name="TextBox 6">
            <a:extLst>
              <a:ext uri="{FF2B5EF4-FFF2-40B4-BE49-F238E27FC236}">
                <a16:creationId xmlns:a16="http://schemas.microsoft.com/office/drawing/2014/main" id="{CA51C795-9AC5-34DC-E5D8-F97E03F19CAB}"/>
              </a:ext>
            </a:extLst>
          </p:cNvPr>
          <p:cNvSpPr txBox="1"/>
          <p:nvPr/>
        </p:nvSpPr>
        <p:spPr>
          <a:xfrm>
            <a:off x="3124200" y="5100637"/>
            <a:ext cx="5943600" cy="230832"/>
          </a:xfrm>
          <a:prstGeom prst="rect">
            <a:avLst/>
          </a:prstGeom>
          <a:noFill/>
        </p:spPr>
        <p:txBody>
          <a:bodyPr wrap="square" rtlCol="0">
            <a:spAutoFit/>
          </a:bodyPr>
          <a:lstStyle/>
          <a:p>
            <a:endParaRPr lang="en-GB" sz="900" dirty="0"/>
          </a:p>
        </p:txBody>
      </p:sp>
    </p:spTree>
    <p:extLst>
      <p:ext uri="{BB962C8B-B14F-4D97-AF65-F5344CB8AC3E}">
        <p14:creationId xmlns:p14="http://schemas.microsoft.com/office/powerpoint/2010/main" val="96906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FBE333-5446-E9F5-5976-4D37E6698460}"/>
              </a:ext>
            </a:extLst>
          </p:cNvPr>
          <p:cNvSpPr>
            <a:spLocks noGrp="1"/>
          </p:cNvSpPr>
          <p:nvPr>
            <p:ph type="body" sz="quarter" idx="24"/>
          </p:nvPr>
        </p:nvSpPr>
        <p:spPr/>
        <p:txBody>
          <a:bodyPr/>
          <a:lstStyle/>
          <a:p>
            <a:r>
              <a:rPr lang="en-GB" dirty="0"/>
              <a:t>Focus groups participants</a:t>
            </a:r>
          </a:p>
        </p:txBody>
      </p:sp>
      <p:sp>
        <p:nvSpPr>
          <p:cNvPr id="4" name="Text Placeholder 3">
            <a:extLst>
              <a:ext uri="{FF2B5EF4-FFF2-40B4-BE49-F238E27FC236}">
                <a16:creationId xmlns:a16="http://schemas.microsoft.com/office/drawing/2014/main" id="{1FE25EDF-B7CA-E65D-CB2A-0F2D5842B855}"/>
              </a:ext>
            </a:extLst>
          </p:cNvPr>
          <p:cNvSpPr>
            <a:spLocks noGrp="1"/>
          </p:cNvSpPr>
          <p:nvPr>
            <p:ph type="body" sz="quarter" idx="27"/>
          </p:nvPr>
        </p:nvSpPr>
        <p:spPr>
          <a:xfrm>
            <a:off x="3164826" y="1197149"/>
            <a:ext cx="8783334" cy="2033731"/>
          </a:xfrm>
        </p:spPr>
        <p:txBody>
          <a:bodyPr/>
          <a:lstStyle/>
          <a:p>
            <a:pPr marL="285750" indent="-285750">
              <a:buFont typeface="Arial" panose="020B0604020202020204" pitchFamily="34" charset="0"/>
              <a:buChar char="•"/>
            </a:pPr>
            <a:r>
              <a:rPr lang="en-GB" sz="1600" dirty="0"/>
              <a:t>Formed of educators who teach on Open University Level 1 computing modules</a:t>
            </a:r>
          </a:p>
          <a:p>
            <a:pPr marL="285750" indent="-285750">
              <a:buFont typeface="Arial" panose="020B0604020202020204" pitchFamily="34" charset="0"/>
              <a:buChar char="•"/>
            </a:pPr>
            <a:r>
              <a:rPr lang="en-GB" sz="1600" b="1" dirty="0"/>
              <a:t>Criteria: </a:t>
            </a:r>
            <a:r>
              <a:rPr lang="en-GB" sz="1600" dirty="0"/>
              <a:t>tutors were teaching on OU level 1 computing modules between 2019 and 2021 covering the period of the pandemic</a:t>
            </a:r>
          </a:p>
          <a:p>
            <a:pPr marL="285750" indent="-285750">
              <a:buFont typeface="Arial" panose="020B0604020202020204" pitchFamily="34" charset="0"/>
              <a:buChar char="•"/>
            </a:pPr>
            <a:r>
              <a:rPr lang="en-GB" sz="1600" dirty="0"/>
              <a:t>5 tutors: 2 women and 3 men, each of white British/Northern Irish ethnicity</a:t>
            </a:r>
          </a:p>
          <a:p>
            <a:pPr marL="285750" indent="-285750">
              <a:buFont typeface="Arial" panose="020B0604020202020204" pitchFamily="34" charset="0"/>
              <a:buChar char="•"/>
            </a:pPr>
            <a:r>
              <a:rPr lang="en-GB" sz="1600" dirty="0"/>
              <a:t>All had considerable experience as Open University tutors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
        <p:nvSpPr>
          <p:cNvPr id="5" name="Text Placeholder 4">
            <a:extLst>
              <a:ext uri="{FF2B5EF4-FFF2-40B4-BE49-F238E27FC236}">
                <a16:creationId xmlns:a16="http://schemas.microsoft.com/office/drawing/2014/main" id="{5F006169-95C4-AB0A-4D41-CEC0928BC59D}"/>
              </a:ext>
            </a:extLst>
          </p:cNvPr>
          <p:cNvSpPr>
            <a:spLocks noGrp="1"/>
          </p:cNvSpPr>
          <p:nvPr>
            <p:ph type="body" sz="quarter" idx="12"/>
          </p:nvPr>
        </p:nvSpPr>
        <p:spPr>
          <a:xfrm>
            <a:off x="642515" y="1197149"/>
            <a:ext cx="2313071" cy="746515"/>
          </a:xfrm>
        </p:spPr>
        <p:txBody>
          <a:bodyPr/>
          <a:lstStyle/>
          <a:p>
            <a:r>
              <a:rPr lang="en-GB" dirty="0"/>
              <a:t>FG1</a:t>
            </a:r>
          </a:p>
        </p:txBody>
      </p:sp>
      <p:sp>
        <p:nvSpPr>
          <p:cNvPr id="8" name="Text Placeholder 7">
            <a:extLst>
              <a:ext uri="{FF2B5EF4-FFF2-40B4-BE49-F238E27FC236}">
                <a16:creationId xmlns:a16="http://schemas.microsoft.com/office/drawing/2014/main" id="{D5AC0829-4DD8-D6C5-DE10-0657E012AB39}"/>
              </a:ext>
            </a:extLst>
          </p:cNvPr>
          <p:cNvSpPr>
            <a:spLocks noGrp="1"/>
          </p:cNvSpPr>
          <p:nvPr>
            <p:ph type="body" sz="quarter" idx="30"/>
          </p:nvPr>
        </p:nvSpPr>
        <p:spPr>
          <a:xfrm>
            <a:off x="3164826" y="3356225"/>
            <a:ext cx="8783334" cy="2572136"/>
          </a:xfrm>
        </p:spPr>
        <p:txBody>
          <a:bodyPr/>
          <a:lstStyle/>
          <a:p>
            <a:pPr marL="285750" indent="-285750">
              <a:buFont typeface="Arial" panose="020B0604020202020204" pitchFamily="34" charset="0"/>
              <a:buChar char="•"/>
            </a:pPr>
            <a:r>
              <a:rPr lang="en-GB" sz="1800" dirty="0">
                <a:latin typeface="+mn-lt"/>
              </a:rPr>
              <a:t>Formed of EDI (Equality, Diversity and Inclusion) and SST (Student Support Team) stakeholders at the OU</a:t>
            </a:r>
          </a:p>
          <a:p>
            <a:pPr marL="285750" indent="-285750">
              <a:buFont typeface="Arial" panose="020B0604020202020204" pitchFamily="34" charset="0"/>
              <a:buChar char="•"/>
            </a:pPr>
            <a:r>
              <a:rPr lang="en-GB" sz="1800" b="1" dirty="0">
                <a:latin typeface="+mn-lt"/>
              </a:rPr>
              <a:t> Criteria: </a:t>
            </a:r>
            <a:r>
              <a:rPr lang="en-GB" sz="1800" dirty="0">
                <a:latin typeface="+mn-lt"/>
              </a:rPr>
              <a:t>participants engaged in an OU STEM educational advisory role or a student supporting role between 2019 and 2021</a:t>
            </a:r>
          </a:p>
          <a:p>
            <a:pPr marL="285750" indent="-285750">
              <a:buFont typeface="Arial" panose="020B0604020202020204" pitchFamily="34" charset="0"/>
              <a:buChar char="•"/>
            </a:pPr>
            <a:r>
              <a:rPr lang="en-GB" sz="1800" dirty="0">
                <a:latin typeface="+mn-lt"/>
              </a:rPr>
              <a:t>6 stakeholders participated in FG2: four women and two men. Two were of British BAME background, while four were of white British background</a:t>
            </a:r>
          </a:p>
        </p:txBody>
      </p:sp>
      <p:sp>
        <p:nvSpPr>
          <p:cNvPr id="9" name="Text Placeholder 8">
            <a:extLst>
              <a:ext uri="{FF2B5EF4-FFF2-40B4-BE49-F238E27FC236}">
                <a16:creationId xmlns:a16="http://schemas.microsoft.com/office/drawing/2014/main" id="{12C7D555-8CC2-D8CB-B30B-4C062E4BB1D3}"/>
              </a:ext>
            </a:extLst>
          </p:cNvPr>
          <p:cNvSpPr>
            <a:spLocks noGrp="1"/>
          </p:cNvSpPr>
          <p:nvPr>
            <p:ph type="body" sz="quarter" idx="31"/>
          </p:nvPr>
        </p:nvSpPr>
        <p:spPr>
          <a:xfrm>
            <a:off x="642515" y="3356225"/>
            <a:ext cx="2313071" cy="746515"/>
          </a:xfrm>
        </p:spPr>
        <p:txBody>
          <a:bodyPr/>
          <a:lstStyle/>
          <a:p>
            <a:r>
              <a:rPr lang="en-GB" dirty="0"/>
              <a:t>FG2</a:t>
            </a:r>
          </a:p>
        </p:txBody>
      </p:sp>
      <p:pic>
        <p:nvPicPr>
          <p:cNvPr id="23" name="Picture 22" descr="A group of people in a speech bubble shape&#10;&#10;Description automatically generated">
            <a:extLst>
              <a:ext uri="{FF2B5EF4-FFF2-40B4-BE49-F238E27FC236}">
                <a16:creationId xmlns:a16="http://schemas.microsoft.com/office/drawing/2014/main" id="{2280892B-1FB7-005E-C6C0-5B8F5CB5E6E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6178"/>
          <a:stretch/>
        </p:blipFill>
        <p:spPr>
          <a:xfrm>
            <a:off x="1079050" y="4214879"/>
            <a:ext cx="1440000" cy="1300422"/>
          </a:xfrm>
          <a:prstGeom prst="rect">
            <a:avLst/>
          </a:prstGeom>
        </p:spPr>
      </p:pic>
    </p:spTree>
    <p:extLst>
      <p:ext uri="{BB962C8B-B14F-4D97-AF65-F5344CB8AC3E}">
        <p14:creationId xmlns:p14="http://schemas.microsoft.com/office/powerpoint/2010/main" val="260503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9"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6AB9A6-9ABA-36FC-699B-C4A95F1CDB43}"/>
              </a:ext>
            </a:extLst>
          </p:cNvPr>
          <p:cNvSpPr>
            <a:spLocks noGrp="1"/>
          </p:cNvSpPr>
          <p:nvPr>
            <p:ph type="body" sz="quarter" idx="21"/>
          </p:nvPr>
        </p:nvSpPr>
        <p:spPr/>
        <p:txBody>
          <a:bodyPr/>
          <a:lstStyle/>
          <a:p>
            <a:r>
              <a:rPr lang="en-GB" dirty="0"/>
              <a:t>Research findings</a:t>
            </a:r>
          </a:p>
        </p:txBody>
      </p:sp>
      <p:pic>
        <p:nvPicPr>
          <p:cNvPr id="4100" name="Picture 4" descr="Psychiatry UK (@Psychiatry_UK) | Twitter">
            <a:extLst>
              <a:ext uri="{FF2B5EF4-FFF2-40B4-BE49-F238E27FC236}">
                <a16:creationId xmlns:a16="http://schemas.microsoft.com/office/drawing/2014/main" id="{0704602A-8C0C-40A3-ABE7-A13E48A34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736" y="275163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close-up of a logo&#10;&#10;Description automatically generated with low confidence">
            <a:extLst>
              <a:ext uri="{FF2B5EF4-FFF2-40B4-BE49-F238E27FC236}">
                <a16:creationId xmlns:a16="http://schemas.microsoft.com/office/drawing/2014/main" id="{51BA61B8-748E-8655-9EED-574F4CEA0B39}"/>
              </a:ext>
            </a:extLst>
          </p:cNvPr>
          <p:cNvPicPr>
            <a:picLocks noChangeAspect="1"/>
          </p:cNvPicPr>
          <p:nvPr/>
        </p:nvPicPr>
        <p:blipFill>
          <a:blip r:embed="rId4"/>
          <a:stretch>
            <a:fillRect/>
          </a:stretch>
        </p:blipFill>
        <p:spPr>
          <a:xfrm>
            <a:off x="2039861" y="5784641"/>
            <a:ext cx="2520000" cy="840000"/>
          </a:xfrm>
          <a:prstGeom prst="rect">
            <a:avLst/>
          </a:prstGeom>
        </p:spPr>
      </p:pic>
      <p:sp>
        <p:nvSpPr>
          <p:cNvPr id="5" name="TextBox 4">
            <a:extLst>
              <a:ext uri="{FF2B5EF4-FFF2-40B4-BE49-F238E27FC236}">
                <a16:creationId xmlns:a16="http://schemas.microsoft.com/office/drawing/2014/main" id="{CF983C70-5123-BABA-C06E-4B9A9900B7BE}"/>
              </a:ext>
            </a:extLst>
          </p:cNvPr>
          <p:cNvSpPr txBox="1"/>
          <p:nvPr/>
        </p:nvSpPr>
        <p:spPr>
          <a:xfrm>
            <a:off x="413915" y="994647"/>
            <a:ext cx="6070885" cy="1015663"/>
          </a:xfrm>
          <a:prstGeom prst="rect">
            <a:avLst/>
          </a:prstGeom>
          <a:noFill/>
        </p:spPr>
        <p:txBody>
          <a:bodyPr wrap="square">
            <a:spAutoFit/>
          </a:bodyPr>
          <a:lstStyle/>
          <a:p>
            <a:r>
              <a:rPr lang="en-US" sz="2000" dirty="0">
                <a:solidFill>
                  <a:schemeClr val="tx2"/>
                </a:solidFill>
                <a:ea typeface="Helvetica Neue"/>
                <a:cs typeface="Helvetica Neue"/>
              </a:rPr>
              <a:t>Ethnicity was not in itself a significant factor </a:t>
            </a:r>
            <a:r>
              <a:rPr lang="pt-PT" sz="2000" dirty="0">
                <a:solidFill>
                  <a:schemeClr val="tx2"/>
                </a:solidFill>
                <a:ea typeface="Helvetica Neue"/>
                <a:cs typeface="Helvetica Neue"/>
              </a:rPr>
              <a:t>impact</a:t>
            </a:r>
            <a:r>
              <a:rPr lang="en-US" sz="2000" dirty="0" err="1">
                <a:solidFill>
                  <a:schemeClr val="tx2"/>
                </a:solidFill>
                <a:ea typeface="Helvetica Neue"/>
                <a:cs typeface="Helvetica Neue"/>
              </a:rPr>
              <a:t>ing</a:t>
            </a:r>
            <a:r>
              <a:rPr lang="en-US" sz="2000" dirty="0">
                <a:solidFill>
                  <a:schemeClr val="tx2"/>
                </a:solidFill>
                <a:ea typeface="Helvetica Neue"/>
                <a:cs typeface="Helvetica Neue"/>
              </a:rPr>
              <a:t> the learning experiences and study performance of ethnic minority students</a:t>
            </a:r>
            <a:endParaRPr lang="en-GB" sz="2000" dirty="0">
              <a:solidFill>
                <a:schemeClr val="tx2"/>
              </a:solidFill>
              <a:ea typeface="Helvetica Neue"/>
              <a:cs typeface="Helvetica Neue"/>
            </a:endParaRPr>
          </a:p>
        </p:txBody>
      </p:sp>
      <p:graphicFrame>
        <p:nvGraphicFramePr>
          <p:cNvPr id="4102" name="TextBox 6">
            <a:extLst>
              <a:ext uri="{FF2B5EF4-FFF2-40B4-BE49-F238E27FC236}">
                <a16:creationId xmlns:a16="http://schemas.microsoft.com/office/drawing/2014/main" id="{637E4DF2-6275-5881-55BA-C14179DF0358}"/>
              </a:ext>
            </a:extLst>
          </p:cNvPr>
          <p:cNvGraphicFramePr/>
          <p:nvPr>
            <p:extLst>
              <p:ext uri="{D42A27DB-BD31-4B8C-83A1-F6EECF244321}">
                <p14:modId xmlns:p14="http://schemas.microsoft.com/office/powerpoint/2010/main" val="815872628"/>
              </p:ext>
            </p:extLst>
          </p:nvPr>
        </p:nvGraphicFramePr>
        <p:xfrm>
          <a:off x="3779521" y="670560"/>
          <a:ext cx="7401098" cy="53564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a:extLst>
              <a:ext uri="{FF2B5EF4-FFF2-40B4-BE49-F238E27FC236}">
                <a16:creationId xmlns:a16="http://schemas.microsoft.com/office/drawing/2014/main" id="{C741E952-FF9E-0B76-E4BD-B42E5CB8CA57}"/>
              </a:ext>
            </a:extLst>
          </p:cNvPr>
          <p:cNvSpPr txBox="1"/>
          <p:nvPr/>
        </p:nvSpPr>
        <p:spPr>
          <a:xfrm>
            <a:off x="5972533" y="6029215"/>
            <a:ext cx="4572000" cy="646331"/>
          </a:xfrm>
          <a:prstGeom prst="rect">
            <a:avLst/>
          </a:prstGeom>
          <a:noFill/>
        </p:spPr>
        <p:txBody>
          <a:bodyPr wrap="square">
            <a:spAutoFit/>
          </a:bodyPr>
          <a:lstStyle/>
          <a:p>
            <a:r>
              <a:rPr lang="en-US" dirty="0">
                <a:ea typeface="Arial Unicode MS"/>
              </a:rPr>
              <a:t>These impacts were heightened during the pandemic</a:t>
            </a:r>
            <a:endParaRPr lang="en-GB" dirty="0"/>
          </a:p>
        </p:txBody>
      </p:sp>
    </p:spTree>
    <p:extLst>
      <p:ext uri="{BB962C8B-B14F-4D97-AF65-F5344CB8AC3E}">
        <p14:creationId xmlns:p14="http://schemas.microsoft.com/office/powerpoint/2010/main" val="157480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02" grpId="0">
        <p:bldAsOne/>
      </p:bldGraphic>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229F996-34AE-F42E-676C-6BE5B260C697}"/>
              </a:ext>
            </a:extLst>
          </p:cNvPr>
          <p:cNvSpPr>
            <a:spLocks noGrp="1"/>
          </p:cNvSpPr>
          <p:nvPr>
            <p:ph type="body" sz="quarter" idx="21"/>
          </p:nvPr>
        </p:nvSpPr>
        <p:spPr/>
        <p:txBody>
          <a:bodyPr/>
          <a:lstStyle/>
          <a:p>
            <a:r>
              <a:rPr lang="en-GB" dirty="0"/>
              <a:t>Research findings</a:t>
            </a:r>
          </a:p>
        </p:txBody>
      </p:sp>
      <p:pic>
        <p:nvPicPr>
          <p:cNvPr id="2" name="Picture 1" descr="A close-up of a logo&#10;&#10;Description automatically generated with low confidence">
            <a:extLst>
              <a:ext uri="{FF2B5EF4-FFF2-40B4-BE49-F238E27FC236}">
                <a16:creationId xmlns:a16="http://schemas.microsoft.com/office/drawing/2014/main" id="{51BA61B8-748E-8655-9EED-574F4CEA0B39}"/>
              </a:ext>
            </a:extLst>
          </p:cNvPr>
          <p:cNvPicPr>
            <a:picLocks noChangeAspect="1"/>
          </p:cNvPicPr>
          <p:nvPr/>
        </p:nvPicPr>
        <p:blipFill>
          <a:blip r:embed="rId3"/>
          <a:stretch>
            <a:fillRect/>
          </a:stretch>
        </p:blipFill>
        <p:spPr>
          <a:xfrm>
            <a:off x="2039861" y="5784641"/>
            <a:ext cx="2520000" cy="840000"/>
          </a:xfrm>
          <a:prstGeom prst="rect">
            <a:avLst/>
          </a:prstGeom>
        </p:spPr>
      </p:pic>
      <p:graphicFrame>
        <p:nvGraphicFramePr>
          <p:cNvPr id="4102" name="TextBox 6">
            <a:extLst>
              <a:ext uri="{FF2B5EF4-FFF2-40B4-BE49-F238E27FC236}">
                <a16:creationId xmlns:a16="http://schemas.microsoft.com/office/drawing/2014/main" id="{637E4DF2-6275-5881-55BA-C14179DF0358}"/>
              </a:ext>
            </a:extLst>
          </p:cNvPr>
          <p:cNvGraphicFramePr/>
          <p:nvPr>
            <p:extLst>
              <p:ext uri="{D42A27DB-BD31-4B8C-83A1-F6EECF244321}">
                <p14:modId xmlns:p14="http://schemas.microsoft.com/office/powerpoint/2010/main" val="4263208801"/>
              </p:ext>
            </p:extLst>
          </p:nvPr>
        </p:nvGraphicFramePr>
        <p:xfrm>
          <a:off x="5684520" y="1212790"/>
          <a:ext cx="5684520" cy="4991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AB3EC2C5-0A17-649C-5523-DF721FAB6011}"/>
              </a:ext>
            </a:extLst>
          </p:cNvPr>
          <p:cNvSpPr txBox="1"/>
          <p:nvPr/>
        </p:nvSpPr>
        <p:spPr>
          <a:xfrm>
            <a:off x="576820" y="924543"/>
            <a:ext cx="5519179" cy="4184735"/>
          </a:xfrm>
          <a:prstGeom prst="rect">
            <a:avLst/>
          </a:prstGeom>
          <a:noFill/>
        </p:spPr>
        <p:txBody>
          <a:bodyPr wrap="square">
            <a:spAutoFit/>
          </a:bodyPr>
          <a:lstStyle/>
          <a:p>
            <a:pPr>
              <a:lnSpc>
                <a:spcPct val="120000"/>
              </a:lnSpc>
              <a:spcBef>
                <a:spcPts val="800"/>
              </a:spcBef>
            </a:pPr>
            <a:r>
              <a:rPr lang="en-US" sz="2300" dirty="0">
                <a:solidFill>
                  <a:schemeClr val="tx2"/>
                </a:solidFill>
                <a:ea typeface="Arial Unicode MS"/>
                <a:cs typeface="Arial Unicode MS"/>
              </a:rPr>
              <a:t>Structural factors identified by FG2:</a:t>
            </a:r>
            <a:endParaRPr lang="en-GB" sz="2300" dirty="0">
              <a:solidFill>
                <a:schemeClr val="tx2"/>
              </a:solidFill>
              <a:ea typeface="Arial Unicode MS"/>
              <a:cs typeface="Arial Unicode MS"/>
            </a:endParaRPr>
          </a:p>
          <a:p>
            <a:pPr>
              <a:lnSpc>
                <a:spcPct val="120000"/>
              </a:lnSpc>
              <a:spcBef>
                <a:spcPts val="800"/>
              </a:spcBef>
            </a:pPr>
            <a:endParaRPr lang="en-GB" sz="2300" dirty="0">
              <a:solidFill>
                <a:schemeClr val="tx2"/>
              </a:solidFill>
              <a:ea typeface="Arial Unicode MS"/>
              <a:cs typeface="Arial Unicode MS"/>
            </a:endParaRPr>
          </a:p>
          <a:p>
            <a:pPr marL="342900" indent="-342900" fontAlgn="base">
              <a:lnSpc>
                <a:spcPct val="120000"/>
              </a:lnSpc>
              <a:spcBef>
                <a:spcPts val="800"/>
              </a:spcBef>
              <a:buFont typeface="Arial" panose="020B0604020202020204" pitchFamily="34" charset="0"/>
              <a:buChar char="•"/>
            </a:pPr>
            <a:r>
              <a:rPr lang="en-US" sz="2300" kern="0" dirty="0">
                <a:solidFill>
                  <a:schemeClr val="tx2"/>
                </a:solidFill>
                <a:ea typeface="Helvetica Neue"/>
                <a:cs typeface="Arial Unicode MS"/>
              </a:rPr>
              <a:t>Poverty</a:t>
            </a:r>
            <a:endParaRPr lang="en-GB" sz="2300" kern="0" dirty="0">
              <a:solidFill>
                <a:schemeClr val="tx2"/>
              </a:solidFill>
              <a:ea typeface="Helvetica Neue"/>
              <a:cs typeface="Helvetica Neue"/>
            </a:endParaRPr>
          </a:p>
          <a:p>
            <a:pPr marL="342900" indent="-342900" fontAlgn="base">
              <a:lnSpc>
                <a:spcPct val="120000"/>
              </a:lnSpc>
              <a:spcBef>
                <a:spcPts val="800"/>
              </a:spcBef>
              <a:buFont typeface="Arial" panose="020B0604020202020204" pitchFamily="34" charset="0"/>
              <a:buChar char="•"/>
            </a:pPr>
            <a:r>
              <a:rPr lang="en-US" sz="2300" kern="0" dirty="0">
                <a:solidFill>
                  <a:schemeClr val="tx2"/>
                </a:solidFill>
                <a:ea typeface="Helvetica Neue"/>
                <a:cs typeface="Arial Unicode MS"/>
              </a:rPr>
              <a:t>Housing </a:t>
            </a:r>
            <a:endParaRPr lang="en-GB" sz="2300" kern="0" dirty="0">
              <a:solidFill>
                <a:schemeClr val="tx2"/>
              </a:solidFill>
              <a:ea typeface="Helvetica Neue"/>
              <a:cs typeface="Helvetica Neue"/>
            </a:endParaRPr>
          </a:p>
          <a:p>
            <a:pPr marL="342900" indent="-342900" fontAlgn="base">
              <a:lnSpc>
                <a:spcPct val="120000"/>
              </a:lnSpc>
              <a:spcBef>
                <a:spcPts val="800"/>
              </a:spcBef>
              <a:buFont typeface="Arial" panose="020B0604020202020204" pitchFamily="34" charset="0"/>
              <a:buChar char="•"/>
            </a:pPr>
            <a:r>
              <a:rPr lang="en-US" sz="2300" kern="0" dirty="0">
                <a:solidFill>
                  <a:schemeClr val="tx2"/>
                </a:solidFill>
                <a:ea typeface="Helvetica Neue"/>
                <a:cs typeface="Arial Unicode MS"/>
              </a:rPr>
              <a:t>Family responsibilities</a:t>
            </a:r>
            <a:endParaRPr lang="en-GB" sz="2300" kern="0" dirty="0">
              <a:solidFill>
                <a:schemeClr val="tx2"/>
              </a:solidFill>
              <a:ea typeface="Helvetica Neue"/>
              <a:cs typeface="Helvetica Neue"/>
            </a:endParaRPr>
          </a:p>
          <a:p>
            <a:pPr marL="342900" indent="-342900" fontAlgn="base">
              <a:lnSpc>
                <a:spcPct val="120000"/>
              </a:lnSpc>
              <a:spcBef>
                <a:spcPts val="800"/>
              </a:spcBef>
              <a:buFont typeface="Arial" panose="020B0604020202020204" pitchFamily="34" charset="0"/>
              <a:buChar char="•"/>
            </a:pPr>
            <a:r>
              <a:rPr lang="en-US" sz="2300" kern="0" dirty="0">
                <a:solidFill>
                  <a:schemeClr val="tx2"/>
                </a:solidFill>
                <a:ea typeface="Helvetica Neue"/>
                <a:cs typeface="Arial Unicode MS"/>
              </a:rPr>
              <a:t>Mental health issues</a:t>
            </a:r>
            <a:endParaRPr lang="en-GB" sz="2300" kern="0" dirty="0">
              <a:solidFill>
                <a:schemeClr val="tx2"/>
              </a:solidFill>
              <a:ea typeface="Helvetica Neue"/>
              <a:cs typeface="Helvetica Neue"/>
            </a:endParaRPr>
          </a:p>
          <a:p>
            <a:pPr marL="342900" indent="-342900" fontAlgn="base">
              <a:lnSpc>
                <a:spcPct val="120000"/>
              </a:lnSpc>
              <a:spcBef>
                <a:spcPts val="800"/>
              </a:spcBef>
              <a:buFont typeface="Arial" panose="020B0604020202020204" pitchFamily="34" charset="0"/>
              <a:buChar char="•"/>
            </a:pPr>
            <a:r>
              <a:rPr lang="en-US" sz="2300" kern="0" dirty="0">
                <a:solidFill>
                  <a:schemeClr val="accent5">
                    <a:lumMod val="50000"/>
                  </a:schemeClr>
                </a:solidFill>
                <a:ea typeface="Helvetica Neue"/>
                <a:cs typeface="Arial Unicode MS"/>
              </a:rPr>
              <a:t>Safeguarding issues</a:t>
            </a:r>
          </a:p>
          <a:p>
            <a:pPr marL="342900" indent="-342900" fontAlgn="base">
              <a:lnSpc>
                <a:spcPct val="120000"/>
              </a:lnSpc>
              <a:spcBef>
                <a:spcPts val="800"/>
              </a:spcBef>
              <a:buFont typeface="Arial" panose="020B0604020202020204" pitchFamily="34" charset="0"/>
              <a:buChar char="•"/>
            </a:pPr>
            <a:r>
              <a:rPr lang="en-US" sz="2300" kern="0" dirty="0">
                <a:solidFill>
                  <a:schemeClr val="accent5">
                    <a:lumMod val="50000"/>
                  </a:schemeClr>
                </a:solidFill>
                <a:ea typeface="Helvetica Neue"/>
                <a:cs typeface="Arial Unicode MS"/>
              </a:rPr>
              <a:t>Vaccine hesitancy</a:t>
            </a:r>
            <a:endParaRPr lang="en-GB" sz="2300" kern="0" dirty="0">
              <a:solidFill>
                <a:schemeClr val="accent5">
                  <a:lumMod val="50000"/>
                </a:schemeClr>
              </a:solidFill>
              <a:ea typeface="Helvetica Neue"/>
              <a:cs typeface="Helvetica Neue"/>
            </a:endParaRPr>
          </a:p>
        </p:txBody>
      </p:sp>
    </p:spTree>
    <p:extLst>
      <p:ext uri="{BB962C8B-B14F-4D97-AF65-F5344CB8AC3E}">
        <p14:creationId xmlns:p14="http://schemas.microsoft.com/office/powerpoint/2010/main" val="180134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348982-DA5D-ABCE-44C1-53552BF8F2E8}"/>
              </a:ext>
            </a:extLst>
          </p:cNvPr>
          <p:cNvSpPr>
            <a:spLocks noGrp="1"/>
          </p:cNvSpPr>
          <p:nvPr>
            <p:ph type="body" sz="quarter" idx="14"/>
          </p:nvPr>
        </p:nvSpPr>
        <p:spPr>
          <a:xfrm>
            <a:off x="413915" y="1756180"/>
            <a:ext cx="11579965" cy="4775792"/>
          </a:xfrm>
        </p:spPr>
        <p:txBody>
          <a:bodyPr/>
          <a:lstStyle/>
          <a:p>
            <a:pPr marL="285750" indent="-285750">
              <a:buFont typeface="Arial" panose="020B0604020202020204" pitchFamily="34" charset="0"/>
              <a:buChar char="•"/>
            </a:pPr>
            <a:r>
              <a:rPr lang="en-US" sz="2000" dirty="0">
                <a:solidFill>
                  <a:schemeClr val="tx1"/>
                </a:solidFill>
                <a:latin typeface="+mn-lt"/>
                <a:ea typeface="Arial Unicode MS"/>
                <a:cs typeface="Arial Unicode MS"/>
              </a:rPr>
              <a:t>Support from ALs and SSTs during COVID had often enabled students to progress with their studies successfully</a:t>
            </a:r>
          </a:p>
          <a:p>
            <a:pPr marL="285750" indent="-285750">
              <a:buFont typeface="Arial" panose="020B0604020202020204" pitchFamily="34" charset="0"/>
              <a:buChar char="•"/>
            </a:pPr>
            <a:r>
              <a:rPr lang="en-US" sz="2000" dirty="0">
                <a:solidFill>
                  <a:schemeClr val="tx1"/>
                </a:solidFill>
                <a:latin typeface="+mn-lt"/>
                <a:ea typeface="Arial Unicode MS"/>
                <a:cs typeface="Arial Unicode MS"/>
              </a:rPr>
              <a:t>Some tutors went ‘above and beyond’ in providing pastoral support to students</a:t>
            </a:r>
          </a:p>
          <a:p>
            <a:pPr marL="285750" indent="-285750">
              <a:buFont typeface="Arial" panose="020B0604020202020204" pitchFamily="34" charset="0"/>
              <a:buChar char="•"/>
            </a:pPr>
            <a:r>
              <a:rPr lang="en-US" sz="2000" dirty="0">
                <a:solidFill>
                  <a:schemeClr val="tx1"/>
                </a:solidFill>
                <a:latin typeface="+mn-lt"/>
                <a:ea typeface="Arial Unicode MS"/>
                <a:cs typeface="Arial Unicode MS"/>
              </a:rPr>
              <a:t>During the years of the pandemic there was significant institutional flexibility in allowing for special circumstances and discretionary postponements</a:t>
            </a:r>
            <a:endParaRPr lang="en-GB" sz="2000" dirty="0">
              <a:solidFill>
                <a:schemeClr val="tx1"/>
              </a:solidFill>
              <a:latin typeface="+mn-lt"/>
              <a:ea typeface="Arial Unicode MS"/>
              <a:cs typeface="Arial Unicode MS"/>
            </a:endParaRPr>
          </a:p>
          <a:p>
            <a:r>
              <a:rPr lang="en-US" sz="2000" dirty="0">
                <a:solidFill>
                  <a:schemeClr val="accent5">
                    <a:lumMod val="50000"/>
                  </a:schemeClr>
                </a:solidFill>
                <a:latin typeface="+mn-lt"/>
                <a:ea typeface="Arial Unicode MS"/>
                <a:cs typeface="Arial Unicode MS"/>
              </a:rPr>
              <a:t>However, institutional factors were also identified as exacerbating negative study experience for BAME students</a:t>
            </a:r>
          </a:p>
          <a:p>
            <a:endParaRPr lang="en-US" sz="2000" dirty="0">
              <a:solidFill>
                <a:schemeClr val="tx1"/>
              </a:solidFill>
              <a:latin typeface="+mn-lt"/>
              <a:ea typeface="Arial Unicode MS"/>
              <a:cs typeface="Arial Unicode MS"/>
            </a:endParaRPr>
          </a:p>
          <a:p>
            <a:r>
              <a:rPr lang="en-US" sz="2000" dirty="0">
                <a:solidFill>
                  <a:schemeClr val="tx1"/>
                </a:solidFill>
                <a:latin typeface="+mn-lt"/>
                <a:ea typeface="Arial Unicode MS"/>
                <a:cs typeface="Arial Unicode MS"/>
              </a:rPr>
              <a:t>While the OU espouses social justice values, whether the University takes enough action to fulfil those values is open to question in relation to the following categories:</a:t>
            </a:r>
            <a:endParaRPr lang="en-GB" sz="2000" dirty="0">
              <a:solidFill>
                <a:schemeClr val="tx1"/>
              </a:solidFill>
              <a:latin typeface="+mn-lt"/>
              <a:ea typeface="Arial Unicode MS"/>
              <a:cs typeface="Arial Unicode MS"/>
            </a:endParaRPr>
          </a:p>
          <a:p>
            <a:pPr marL="342900" lvl="0" indent="-342900" fontAlgn="base">
              <a:lnSpc>
                <a:spcPct val="120000"/>
              </a:lnSpc>
              <a:spcBef>
                <a:spcPts val="800"/>
              </a:spcBef>
              <a:spcAft>
                <a:spcPts val="0"/>
              </a:spcAft>
              <a:buFont typeface="Arial" panose="020B0604020202020204" pitchFamily="34" charset="0"/>
              <a:buChar char="•"/>
            </a:pPr>
            <a:r>
              <a:rPr lang="en-US" sz="2000" kern="0" dirty="0">
                <a:solidFill>
                  <a:schemeClr val="tx1"/>
                </a:solidFill>
                <a:latin typeface="+mn-lt"/>
                <a:ea typeface="Helvetica Neue"/>
                <a:cs typeface="Arial Unicode MS"/>
              </a:rPr>
              <a:t>Systemic racism and unconscious bias</a:t>
            </a:r>
            <a:endParaRPr lang="en-GB" sz="2000" kern="0" dirty="0">
              <a:solidFill>
                <a:schemeClr val="tx1"/>
              </a:solidFill>
              <a:latin typeface="+mn-lt"/>
              <a:ea typeface="Helvetica Neue"/>
              <a:cs typeface="Helvetica Neue"/>
            </a:endParaRPr>
          </a:p>
          <a:p>
            <a:pPr marL="342900" lvl="0" indent="-342900" fontAlgn="base">
              <a:buFont typeface="Arial" panose="020B0604020202020204" pitchFamily="34" charset="0"/>
              <a:buChar char="•"/>
            </a:pPr>
            <a:r>
              <a:rPr lang="en-US" sz="2000" kern="0" dirty="0">
                <a:solidFill>
                  <a:schemeClr val="tx1"/>
                </a:solidFill>
                <a:latin typeface="+mn-lt"/>
                <a:ea typeface="Helvetica Neue"/>
                <a:cs typeface="Arial Unicode MS"/>
              </a:rPr>
              <a:t>OU institutional policies</a:t>
            </a:r>
            <a:endParaRPr lang="en-GB" sz="2000" kern="0" dirty="0">
              <a:solidFill>
                <a:schemeClr val="tx1"/>
              </a:solidFill>
              <a:latin typeface="+mn-lt"/>
              <a:ea typeface="Helvetica Neue"/>
              <a:cs typeface="Helvetica Neue"/>
            </a:endParaRPr>
          </a:p>
          <a:p>
            <a:pPr marL="285750" indent="-285750">
              <a:buFont typeface="Arial" panose="020B0604020202020204" pitchFamily="34" charset="0"/>
              <a:buChar char="•"/>
            </a:pPr>
            <a:endParaRPr lang="en-GB" sz="2000" dirty="0">
              <a:solidFill>
                <a:schemeClr val="tx1"/>
              </a:solidFill>
              <a:latin typeface="+mn-lt"/>
            </a:endParaRPr>
          </a:p>
        </p:txBody>
      </p:sp>
      <p:sp>
        <p:nvSpPr>
          <p:cNvPr id="3" name="Text Placeholder 2">
            <a:extLst>
              <a:ext uri="{FF2B5EF4-FFF2-40B4-BE49-F238E27FC236}">
                <a16:creationId xmlns:a16="http://schemas.microsoft.com/office/drawing/2014/main" id="{F637BB4D-1CC9-793D-5A3F-FEE0C2761324}"/>
              </a:ext>
            </a:extLst>
          </p:cNvPr>
          <p:cNvSpPr>
            <a:spLocks noGrp="1"/>
          </p:cNvSpPr>
          <p:nvPr>
            <p:ph type="body" sz="quarter" idx="21"/>
          </p:nvPr>
        </p:nvSpPr>
        <p:spPr/>
        <p:txBody>
          <a:bodyPr/>
          <a:lstStyle/>
          <a:p>
            <a:r>
              <a:rPr lang="en-GB" dirty="0"/>
              <a:t>Emerging themes – FG2</a:t>
            </a:r>
          </a:p>
        </p:txBody>
      </p:sp>
      <p:sp>
        <p:nvSpPr>
          <p:cNvPr id="4" name="Text Placeholder 3">
            <a:extLst>
              <a:ext uri="{FF2B5EF4-FFF2-40B4-BE49-F238E27FC236}">
                <a16:creationId xmlns:a16="http://schemas.microsoft.com/office/drawing/2014/main" id="{D9C4D1CD-B75D-9A3A-AACF-62681E80A99D}"/>
              </a:ext>
            </a:extLst>
          </p:cNvPr>
          <p:cNvSpPr>
            <a:spLocks noGrp="1"/>
          </p:cNvSpPr>
          <p:nvPr>
            <p:ph type="body" sz="quarter" idx="22"/>
          </p:nvPr>
        </p:nvSpPr>
        <p:spPr/>
        <p:txBody>
          <a:bodyPr/>
          <a:lstStyle/>
          <a:p>
            <a:endParaRPr lang="en-GB"/>
          </a:p>
        </p:txBody>
      </p:sp>
    </p:spTree>
    <p:extLst>
      <p:ext uri="{BB962C8B-B14F-4D97-AF65-F5344CB8AC3E}">
        <p14:creationId xmlns:p14="http://schemas.microsoft.com/office/powerpoint/2010/main" val="280568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CAA756-716D-2E18-069C-CE1C85D49C3E}"/>
              </a:ext>
            </a:extLst>
          </p:cNvPr>
          <p:cNvSpPr>
            <a:spLocks noGrp="1"/>
          </p:cNvSpPr>
          <p:nvPr>
            <p:ph type="body" sz="quarter" idx="21"/>
          </p:nvPr>
        </p:nvSpPr>
        <p:spPr/>
        <p:txBody>
          <a:bodyPr/>
          <a:lstStyle/>
          <a:p>
            <a:r>
              <a:rPr lang="en-GB" sz="2800" dirty="0"/>
              <a:t>Tutors’ suggestions for ways to better support the learning experiences and study performance of students</a:t>
            </a:r>
          </a:p>
        </p:txBody>
      </p:sp>
      <p:sp>
        <p:nvSpPr>
          <p:cNvPr id="3" name="TextBox 2">
            <a:extLst>
              <a:ext uri="{FF2B5EF4-FFF2-40B4-BE49-F238E27FC236}">
                <a16:creationId xmlns:a16="http://schemas.microsoft.com/office/drawing/2014/main" id="{BFB6A949-A85C-BF19-0852-6042B473E521}"/>
              </a:ext>
            </a:extLst>
          </p:cNvPr>
          <p:cNvSpPr txBox="1"/>
          <p:nvPr/>
        </p:nvSpPr>
        <p:spPr>
          <a:xfrm>
            <a:off x="2152651" y="2164140"/>
            <a:ext cx="5796213" cy="400110"/>
          </a:xfrm>
          <a:prstGeom prst="rect">
            <a:avLst/>
          </a:prstGeom>
          <a:noFill/>
        </p:spPr>
        <p:txBody>
          <a:bodyPr wrap="square">
            <a:spAutoFit/>
          </a:bodyPr>
          <a:lstStyle/>
          <a:p>
            <a:endParaRPr lang="en-GB" sz="2000" kern="0" dirty="0">
              <a:solidFill>
                <a:srgbClr val="000000"/>
              </a:solidFill>
              <a:latin typeface="+mj-lt"/>
              <a:ea typeface="Helvetica Neue"/>
              <a:cs typeface="Helvetica Neue"/>
            </a:endParaRPr>
          </a:p>
        </p:txBody>
      </p:sp>
      <p:graphicFrame>
        <p:nvGraphicFramePr>
          <p:cNvPr id="14" name="Table 14">
            <a:extLst>
              <a:ext uri="{FF2B5EF4-FFF2-40B4-BE49-F238E27FC236}">
                <a16:creationId xmlns:a16="http://schemas.microsoft.com/office/drawing/2014/main" id="{35C0A9BF-D9F9-1D95-B487-7B5D41470BC1}"/>
              </a:ext>
            </a:extLst>
          </p:cNvPr>
          <p:cNvGraphicFramePr>
            <a:graphicFrameLocks noGrp="1"/>
          </p:cNvGraphicFramePr>
          <p:nvPr>
            <p:extLst>
              <p:ext uri="{D42A27DB-BD31-4B8C-83A1-F6EECF244321}">
                <p14:modId xmlns:p14="http://schemas.microsoft.com/office/powerpoint/2010/main" val="289521128"/>
              </p:ext>
            </p:extLst>
          </p:nvPr>
        </p:nvGraphicFramePr>
        <p:xfrm>
          <a:off x="672994" y="1844040"/>
          <a:ext cx="9888326" cy="4512740"/>
        </p:xfrm>
        <a:graphic>
          <a:graphicData uri="http://schemas.openxmlformats.org/drawingml/2006/table">
            <a:tbl>
              <a:tblPr firstRow="1" bandRow="1">
                <a:tableStyleId>{5C22544A-7EE6-4342-B048-85BDC9FD1C3A}</a:tableStyleId>
              </a:tblPr>
              <a:tblGrid>
                <a:gridCol w="4944163">
                  <a:extLst>
                    <a:ext uri="{9D8B030D-6E8A-4147-A177-3AD203B41FA5}">
                      <a16:colId xmlns:a16="http://schemas.microsoft.com/office/drawing/2014/main" val="3679779121"/>
                    </a:ext>
                  </a:extLst>
                </a:gridCol>
                <a:gridCol w="4944163">
                  <a:extLst>
                    <a:ext uri="{9D8B030D-6E8A-4147-A177-3AD203B41FA5}">
                      <a16:colId xmlns:a16="http://schemas.microsoft.com/office/drawing/2014/main" val="168430462"/>
                    </a:ext>
                  </a:extLst>
                </a:gridCol>
              </a:tblGrid>
              <a:tr h="411839">
                <a:tc>
                  <a:txBody>
                    <a:bodyPr/>
                    <a:lstStyle/>
                    <a:p>
                      <a:r>
                        <a:rPr lang="en-GB" sz="2000" dirty="0">
                          <a:latin typeface="+mn-lt"/>
                        </a:rPr>
                        <a:t>Issue</a:t>
                      </a:r>
                    </a:p>
                  </a:txBody>
                  <a:tcPr/>
                </a:tc>
                <a:tc>
                  <a:txBody>
                    <a:bodyPr/>
                    <a:lstStyle/>
                    <a:p>
                      <a:r>
                        <a:rPr lang="en-GB" sz="2000" dirty="0">
                          <a:latin typeface="+mn-lt"/>
                        </a:rPr>
                        <a:t>Response</a:t>
                      </a:r>
                    </a:p>
                  </a:txBody>
                  <a:tcPr/>
                </a:tc>
                <a:extLst>
                  <a:ext uri="{0D108BD9-81ED-4DB2-BD59-A6C34878D82A}">
                    <a16:rowId xmlns:a16="http://schemas.microsoft.com/office/drawing/2014/main" val="275082883"/>
                  </a:ext>
                </a:extLst>
              </a:tr>
              <a:tr h="13190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none" strike="noStrike" kern="0" spc="0" dirty="0">
                          <a:ln>
                            <a:noFill/>
                          </a:ln>
                          <a:solidFill>
                            <a:schemeClr val="tx1"/>
                          </a:solidFill>
                          <a:effectLst/>
                          <a:latin typeface="+mn-lt"/>
                          <a:ea typeface="Helvetica Neue"/>
                          <a:cs typeface="Helvetica Neue"/>
                        </a:rPr>
                        <a:t>Lack of collaborative approach to supporting students and variation in level of pastoral tutor support </a:t>
                      </a:r>
                      <a:endParaRPr lang="en-GB" sz="2000" u="none" strike="noStrike" kern="0" spc="0" dirty="0">
                        <a:ln>
                          <a:noFill/>
                        </a:ln>
                        <a:solidFill>
                          <a:schemeClr val="tx1"/>
                        </a:solidFill>
                        <a:effectLst/>
                        <a:latin typeface="+mn-lt"/>
                        <a:ea typeface="Helvetica Neue"/>
                        <a:cs typeface="Helvetica Neu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n>
                            <a:noFill/>
                          </a:ln>
                          <a:solidFill>
                            <a:schemeClr val="tx1"/>
                          </a:solidFill>
                          <a:effectLst/>
                          <a:latin typeface="+mn-lt"/>
                          <a:ea typeface="Helvetica Neue"/>
                          <a:cs typeface="Helvetica Neue"/>
                        </a:rPr>
                        <a:t>Introducing a pastoral role similar to the old tutor-counsellor role, but distinct from the academic tutor role</a:t>
                      </a:r>
                      <a:endParaRPr lang="en-GB" sz="2000" dirty="0">
                        <a:solidFill>
                          <a:schemeClr val="tx1"/>
                        </a:solidFill>
                        <a:latin typeface="+mn-lt"/>
                      </a:endParaRPr>
                    </a:p>
                  </a:txBody>
                  <a:tcPr/>
                </a:tc>
                <a:extLst>
                  <a:ext uri="{0D108BD9-81ED-4DB2-BD59-A6C34878D82A}">
                    <a16:rowId xmlns:a16="http://schemas.microsoft.com/office/drawing/2014/main" val="3147349811"/>
                  </a:ext>
                </a:extLst>
              </a:tr>
              <a:tr h="720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none" strike="noStrike" kern="0" spc="0" dirty="0">
                          <a:ln>
                            <a:noFill/>
                          </a:ln>
                          <a:solidFill>
                            <a:schemeClr val="tx1"/>
                          </a:solidFill>
                          <a:effectLst/>
                          <a:latin typeface="+mn-lt"/>
                          <a:ea typeface="Helvetica Neue"/>
                          <a:cs typeface="Helvetica Neue"/>
                        </a:rPr>
                        <a:t>Poverty and the digital divide </a:t>
                      </a:r>
                      <a:endParaRPr lang="en-GB" sz="2000" u="none" strike="noStrike" kern="0" spc="0" dirty="0">
                        <a:ln>
                          <a:noFill/>
                        </a:ln>
                        <a:solidFill>
                          <a:schemeClr val="tx1"/>
                        </a:solidFill>
                        <a:effectLst/>
                        <a:latin typeface="+mn-lt"/>
                        <a:ea typeface="Helvetica Neue"/>
                        <a:cs typeface="Helvetica Neu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n>
                            <a:noFill/>
                          </a:ln>
                          <a:solidFill>
                            <a:schemeClr val="tx1"/>
                          </a:solidFill>
                          <a:effectLst/>
                          <a:latin typeface="+mn-lt"/>
                          <a:ea typeface="Helvetica Neue"/>
                          <a:cs typeface="Helvetica Neue"/>
                        </a:rPr>
                        <a:t>Funding of laptops and repair of equipment</a:t>
                      </a:r>
                    </a:p>
                  </a:txBody>
                  <a:tcPr/>
                </a:tc>
                <a:extLst>
                  <a:ext uri="{0D108BD9-81ED-4DB2-BD59-A6C34878D82A}">
                    <a16:rowId xmlns:a16="http://schemas.microsoft.com/office/drawing/2014/main" val="264726826"/>
                  </a:ext>
                </a:extLst>
              </a:tr>
              <a:tr h="2061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none" strike="noStrike" kern="0" spc="0" dirty="0">
                          <a:ln>
                            <a:noFill/>
                          </a:ln>
                          <a:solidFill>
                            <a:schemeClr val="tx1"/>
                          </a:solidFill>
                          <a:effectLst/>
                          <a:latin typeface="+mn-lt"/>
                          <a:ea typeface="Helvetica Neue"/>
                          <a:cs typeface="Helvetica Neue"/>
                        </a:rPr>
                        <a:t>Housing and family circumstances</a:t>
                      </a:r>
                      <a:endParaRPr lang="en-GB" sz="2000" u="none" strike="noStrike" kern="0" spc="0" dirty="0">
                        <a:ln>
                          <a:noFill/>
                        </a:ln>
                        <a:solidFill>
                          <a:schemeClr val="tx1"/>
                        </a:solidFill>
                        <a:effectLst/>
                        <a:latin typeface="+mn-lt"/>
                        <a:ea typeface="Helvetica Neue"/>
                        <a:cs typeface="Helvetica Neu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n>
                            <a:noFill/>
                          </a:ln>
                          <a:solidFill>
                            <a:schemeClr val="tx1"/>
                          </a:solidFill>
                          <a:effectLst/>
                          <a:latin typeface="+mn-lt"/>
                          <a:ea typeface="Helvetica Neue"/>
                          <a:cs typeface="Helvetica Neue"/>
                        </a:rPr>
                        <a:t>Recognition that online exams may disadvantage students without space in their home, or with family responsibilities, or without family support where this is needed</a:t>
                      </a:r>
                      <a:endParaRPr lang="en-GB" sz="2000" dirty="0">
                        <a:ln>
                          <a:noFill/>
                        </a:ln>
                        <a:solidFill>
                          <a:schemeClr val="tx1"/>
                        </a:solidFill>
                        <a:effectLst/>
                        <a:latin typeface="+mn-lt"/>
                        <a:ea typeface="Helvetica Neue"/>
                        <a:cs typeface="Helvetica Neue"/>
                      </a:endParaRPr>
                    </a:p>
                  </a:txBody>
                  <a:tcPr/>
                </a:tc>
                <a:extLst>
                  <a:ext uri="{0D108BD9-81ED-4DB2-BD59-A6C34878D82A}">
                    <a16:rowId xmlns:a16="http://schemas.microsoft.com/office/drawing/2014/main" val="2195933141"/>
                  </a:ext>
                </a:extLst>
              </a:tr>
            </a:tbl>
          </a:graphicData>
        </a:graphic>
      </p:graphicFrame>
    </p:spTree>
    <p:extLst>
      <p:ext uri="{BB962C8B-B14F-4D97-AF65-F5344CB8AC3E}">
        <p14:creationId xmlns:p14="http://schemas.microsoft.com/office/powerpoint/2010/main" val="418546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9DE5E27-5532-554C-8103-787014FBC05E}"/>
              </a:ext>
            </a:extLst>
          </p:cNvPr>
          <p:cNvSpPr>
            <a:spLocks noGrp="1"/>
          </p:cNvSpPr>
          <p:nvPr>
            <p:ph type="body" sz="quarter" idx="21"/>
          </p:nvPr>
        </p:nvSpPr>
        <p:spPr>
          <a:xfrm>
            <a:off x="413915" y="404664"/>
            <a:ext cx="5400002" cy="558121"/>
          </a:xfrm>
        </p:spPr>
        <p:txBody>
          <a:bodyPr/>
          <a:lstStyle/>
          <a:p>
            <a:r>
              <a:rPr lang="en-GB" dirty="0"/>
              <a:t>FG2 - Recommendations</a:t>
            </a:r>
          </a:p>
        </p:txBody>
      </p:sp>
      <p:sp>
        <p:nvSpPr>
          <p:cNvPr id="7" name="Text Placeholder 1">
            <a:extLst>
              <a:ext uri="{FF2B5EF4-FFF2-40B4-BE49-F238E27FC236}">
                <a16:creationId xmlns:a16="http://schemas.microsoft.com/office/drawing/2014/main" id="{0EE73F0C-1469-EB47-3A0F-18019EA2AF26}"/>
              </a:ext>
            </a:extLst>
          </p:cNvPr>
          <p:cNvSpPr txBox="1">
            <a:spLocks/>
          </p:cNvSpPr>
          <p:nvPr/>
        </p:nvSpPr>
        <p:spPr>
          <a:xfrm>
            <a:off x="1001101" y="3576625"/>
            <a:ext cx="4325807" cy="289311"/>
          </a:xfrm>
          <a:prstGeom prst="rect">
            <a:avLst/>
          </a:prstGeom>
        </p:spPr>
        <p:txBody>
          <a:bodyPr>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11" name="Picture 10" descr="A green check mark in a circle&#10;&#10;Description automatically generated">
            <a:extLst>
              <a:ext uri="{FF2B5EF4-FFF2-40B4-BE49-F238E27FC236}">
                <a16:creationId xmlns:a16="http://schemas.microsoft.com/office/drawing/2014/main" id="{6D66F769-2693-46F9-1E2E-6FE2C85D64E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166" r="17166"/>
          <a:stretch/>
        </p:blipFill>
        <p:spPr>
          <a:xfrm>
            <a:off x="8397240" y="4152900"/>
            <a:ext cx="1800000" cy="1687500"/>
          </a:xfrm>
          <a:prstGeom prst="rect">
            <a:avLst/>
          </a:prstGeom>
        </p:spPr>
      </p:pic>
      <p:graphicFrame>
        <p:nvGraphicFramePr>
          <p:cNvPr id="13" name="Text Placeholder 5">
            <a:extLst>
              <a:ext uri="{FF2B5EF4-FFF2-40B4-BE49-F238E27FC236}">
                <a16:creationId xmlns:a16="http://schemas.microsoft.com/office/drawing/2014/main" id="{3B271D71-BCC7-926A-C43A-A50EAD79EC3F}"/>
              </a:ext>
            </a:extLst>
          </p:cNvPr>
          <p:cNvGraphicFramePr/>
          <p:nvPr>
            <p:extLst>
              <p:ext uri="{D42A27DB-BD31-4B8C-83A1-F6EECF244321}">
                <p14:modId xmlns:p14="http://schemas.microsoft.com/office/powerpoint/2010/main" val="2965369393"/>
              </p:ext>
            </p:extLst>
          </p:nvPr>
        </p:nvGraphicFramePr>
        <p:xfrm>
          <a:off x="413915" y="962786"/>
          <a:ext cx="5560165" cy="47737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 name="Picture 13" descr="A hand writing on a white board&#10;&#10;Description automatically generated with low confidence">
            <a:extLst>
              <a:ext uri="{FF2B5EF4-FFF2-40B4-BE49-F238E27FC236}">
                <a16:creationId xmlns:a16="http://schemas.microsoft.com/office/drawing/2014/main" id="{2B0CBA6F-376C-DB48-C138-C6A3C820736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794605" y="492018"/>
            <a:ext cx="4983480" cy="3312577"/>
          </a:xfrm>
          <a:prstGeom prst="rect">
            <a:avLst/>
          </a:prstGeom>
        </p:spPr>
      </p:pic>
    </p:spTree>
    <p:extLst>
      <p:ext uri="{BB962C8B-B14F-4D97-AF65-F5344CB8AC3E}">
        <p14:creationId xmlns:p14="http://schemas.microsoft.com/office/powerpoint/2010/main" val="3915003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723ED8-D984-28FB-64F5-389ECE190BBB}"/>
              </a:ext>
            </a:extLst>
          </p:cNvPr>
          <p:cNvSpPr>
            <a:spLocks noGrp="1"/>
          </p:cNvSpPr>
          <p:nvPr>
            <p:ph type="body" sz="quarter" idx="14"/>
          </p:nvPr>
        </p:nvSpPr>
        <p:spPr/>
        <p:txBody>
          <a:bodyPr/>
          <a:lstStyle/>
          <a:p>
            <a:pPr marL="285750" indent="-285750">
              <a:buFont typeface="Arial" panose="020B0604020202020204" pitchFamily="34" charset="0"/>
              <a:buChar char="•"/>
            </a:pPr>
            <a:r>
              <a:rPr lang="en-GB" sz="2400" dirty="0"/>
              <a:t>Quantitative data analysis confirms awarding gaps for different ethnic groups at level 1</a:t>
            </a:r>
          </a:p>
          <a:p>
            <a:pPr marL="285750" indent="-285750">
              <a:buFont typeface="Arial" panose="020B0604020202020204" pitchFamily="34" charset="0"/>
              <a:buChar char="•"/>
            </a:pPr>
            <a:r>
              <a:rPr lang="en-GB" sz="2400" dirty="0"/>
              <a:t>BAME students face inequalities in economic, digital access, housing, employment, racism, discrimination, unconscious bias, and mental health</a:t>
            </a:r>
          </a:p>
          <a:p>
            <a:pPr marL="285750" indent="-285750">
              <a:buFont typeface="Arial" panose="020B0604020202020204" pitchFamily="34" charset="0"/>
              <a:buChar char="•"/>
            </a:pPr>
            <a:r>
              <a:rPr lang="en-GB" sz="2400" dirty="0"/>
              <a:t>Tutors and stakeholders recognise the impact of structural factors on student experiences and performance.</a:t>
            </a:r>
          </a:p>
          <a:p>
            <a:pPr marL="285750" indent="-285750">
              <a:buFont typeface="Arial" panose="020B0604020202020204" pitchFamily="34" charset="0"/>
              <a:buChar char="•"/>
            </a:pPr>
            <a:r>
              <a:rPr lang="en-GB" sz="2400" dirty="0"/>
              <a:t>Institutional factors like systemic racism, unconscious bias, policies, lack of diversity, and support influence student experiences</a:t>
            </a:r>
          </a:p>
          <a:p>
            <a:pPr marL="285750" indent="-285750">
              <a:buFont typeface="Arial" panose="020B0604020202020204" pitchFamily="34" charset="0"/>
              <a:buChar char="•"/>
            </a:pPr>
            <a:r>
              <a:rPr lang="en-GB" sz="2400" dirty="0"/>
              <a:t>Open University should continue to proactively address these issues for equitable support to BAME students</a:t>
            </a:r>
          </a:p>
        </p:txBody>
      </p:sp>
      <p:sp>
        <p:nvSpPr>
          <p:cNvPr id="3" name="Text Placeholder 2">
            <a:extLst>
              <a:ext uri="{FF2B5EF4-FFF2-40B4-BE49-F238E27FC236}">
                <a16:creationId xmlns:a16="http://schemas.microsoft.com/office/drawing/2014/main" id="{FB1B8416-2765-6342-B891-49EF41F32DE8}"/>
              </a:ext>
            </a:extLst>
          </p:cNvPr>
          <p:cNvSpPr>
            <a:spLocks noGrp="1"/>
          </p:cNvSpPr>
          <p:nvPr>
            <p:ph type="body" sz="quarter" idx="21"/>
          </p:nvPr>
        </p:nvSpPr>
        <p:spPr/>
        <p:txBody>
          <a:bodyPr/>
          <a:lstStyle/>
          <a:p>
            <a:r>
              <a:rPr lang="en-GB" dirty="0"/>
              <a:t>Key Takeaways</a:t>
            </a:r>
          </a:p>
          <a:p>
            <a:endParaRPr lang="en-GB" dirty="0"/>
          </a:p>
        </p:txBody>
      </p:sp>
    </p:spTree>
    <p:extLst>
      <p:ext uri="{BB962C8B-B14F-4D97-AF65-F5344CB8AC3E}">
        <p14:creationId xmlns:p14="http://schemas.microsoft.com/office/powerpoint/2010/main" val="405904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B8708A-CEDC-B31C-87D4-3DE697AC59CA}"/>
              </a:ext>
            </a:extLst>
          </p:cNvPr>
          <p:cNvSpPr>
            <a:spLocks noGrp="1"/>
          </p:cNvSpPr>
          <p:nvPr>
            <p:ph type="body" sz="quarter" idx="14"/>
          </p:nvPr>
        </p:nvSpPr>
        <p:spPr>
          <a:xfrm>
            <a:off x="1001105" y="1756180"/>
            <a:ext cx="8051455" cy="712700"/>
          </a:xfrm>
        </p:spPr>
        <p:txBody>
          <a:bodyPr/>
          <a:lstStyle/>
          <a:p>
            <a:pPr marL="285750" indent="-285750">
              <a:buFont typeface="Arial" panose="020B0604020202020204" pitchFamily="34" charset="0"/>
              <a:buChar char="•"/>
            </a:pPr>
            <a:r>
              <a:rPr lang="en-GB" sz="2000" dirty="0"/>
              <a:t>Universities, including the OU, are vital in addressing societal inequalities</a:t>
            </a:r>
          </a:p>
          <a:p>
            <a:pPr marL="285750" indent="-285750">
              <a:buFont typeface="Arial" panose="020B0604020202020204" pitchFamily="34" charset="0"/>
              <a:buChar char="•"/>
            </a:pPr>
            <a:r>
              <a:rPr lang="en-GB" sz="2000" dirty="0"/>
              <a:t>The OU can tackle the digital divide by understanding BAME learners' specific needs and providing appropriate infrastructure </a:t>
            </a:r>
          </a:p>
          <a:p>
            <a:pPr marL="285750" indent="-285750">
              <a:buFont typeface="Arial" panose="020B0604020202020204" pitchFamily="34" charset="0"/>
              <a:buChar char="•"/>
            </a:pPr>
            <a:r>
              <a:rPr lang="en-GB" sz="2000" dirty="0"/>
              <a:t>To combat unconscious bias, recognise our capacity for bias and employ strategies in online learning to promote equity</a:t>
            </a:r>
          </a:p>
          <a:p>
            <a:pPr marL="285750" indent="-285750">
              <a:buFont typeface="Arial" panose="020B0604020202020204" pitchFamily="34" charset="0"/>
              <a:buChar char="•"/>
            </a:pPr>
            <a:r>
              <a:rPr lang="en-GB" sz="2000" dirty="0"/>
              <a:t>Ensure digitally delivered content doesn't marginalise BAME subjects and can create equitable learning environments</a:t>
            </a:r>
          </a:p>
          <a:p>
            <a:pPr marL="285750" indent="-285750">
              <a:buFont typeface="Arial" panose="020B0604020202020204" pitchFamily="34" charset="0"/>
              <a:buChar char="•"/>
            </a:pPr>
            <a:r>
              <a:rPr lang="en-GB" sz="2000" dirty="0"/>
              <a:t>Online environments, when well-designed, reduce anxiety, disrupt stereotypes, and enhance student belonging, leading to improved student success</a:t>
            </a:r>
          </a:p>
        </p:txBody>
      </p:sp>
      <p:sp>
        <p:nvSpPr>
          <p:cNvPr id="3" name="Text Placeholder 2">
            <a:extLst>
              <a:ext uri="{FF2B5EF4-FFF2-40B4-BE49-F238E27FC236}">
                <a16:creationId xmlns:a16="http://schemas.microsoft.com/office/drawing/2014/main" id="{DDE64F2A-C3BA-5147-988A-54B72C8A4BB2}"/>
              </a:ext>
            </a:extLst>
          </p:cNvPr>
          <p:cNvSpPr>
            <a:spLocks noGrp="1"/>
          </p:cNvSpPr>
          <p:nvPr>
            <p:ph type="body" sz="quarter" idx="21"/>
          </p:nvPr>
        </p:nvSpPr>
        <p:spPr/>
        <p:txBody>
          <a:bodyPr/>
          <a:lstStyle/>
          <a:p>
            <a:r>
              <a:rPr lang="en-GB" dirty="0"/>
              <a:t>Opportunities to mitigate inequalities</a:t>
            </a:r>
          </a:p>
        </p:txBody>
      </p:sp>
      <p:pic>
        <p:nvPicPr>
          <p:cNvPr id="6" name="Picture 5" descr="A group of people standing on a podium&#10;&#10;Description automatically generated">
            <a:extLst>
              <a:ext uri="{FF2B5EF4-FFF2-40B4-BE49-F238E27FC236}">
                <a16:creationId xmlns:a16="http://schemas.microsoft.com/office/drawing/2014/main" id="{FD690771-A267-929D-5C60-F1924857FC6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52560" y="2007578"/>
            <a:ext cx="2926080" cy="2457743"/>
          </a:xfrm>
          <a:prstGeom prst="rect">
            <a:avLst/>
          </a:prstGeom>
        </p:spPr>
      </p:pic>
      <p:pic>
        <p:nvPicPr>
          <p:cNvPr id="8" name="Picture 7" descr="A person wearing a red graduation cap and gown&#10;&#10;Description automatically generated">
            <a:extLst>
              <a:ext uri="{FF2B5EF4-FFF2-40B4-BE49-F238E27FC236}">
                <a16:creationId xmlns:a16="http://schemas.microsoft.com/office/drawing/2014/main" id="{38AB1F1D-D40B-A82D-3154-D414CBB6C85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052560" y="5044441"/>
            <a:ext cx="2743200" cy="1219200"/>
          </a:xfrm>
          <a:prstGeom prst="rect">
            <a:avLst/>
          </a:prstGeom>
        </p:spPr>
      </p:pic>
    </p:spTree>
    <p:extLst>
      <p:ext uri="{BB962C8B-B14F-4D97-AF65-F5344CB8AC3E}">
        <p14:creationId xmlns:p14="http://schemas.microsoft.com/office/powerpoint/2010/main" val="327983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80BA1B9A-5C1E-5B99-14E0-16402ED6D68D}"/>
              </a:ext>
            </a:extLst>
          </p:cNvPr>
          <p:cNvSpPr txBox="1">
            <a:spLocks/>
          </p:cNvSpPr>
          <p:nvPr/>
        </p:nvSpPr>
        <p:spPr>
          <a:xfrm>
            <a:off x="412822" y="334672"/>
            <a:ext cx="4800202" cy="5252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b="1" dirty="0">
                <a:latin typeface="Poppins" panose="00000500000000000000" pitchFamily="2" charset="0"/>
              </a:rPr>
              <a:t>Agenda																				</a:t>
            </a:r>
          </a:p>
          <a:p>
            <a:pPr marL="0" indent="0">
              <a:lnSpc>
                <a:spcPct val="100000"/>
              </a:lnSpc>
              <a:buFont typeface="Arial" panose="020B0604020202020204" pitchFamily="34" charset="0"/>
              <a:buNone/>
            </a:pPr>
            <a:endParaRPr lang="en-GB" dirty="0">
              <a:latin typeface="Poppins" panose="00000500000000000000" pitchFamily="2" charset="0"/>
            </a:endParaRPr>
          </a:p>
        </p:txBody>
      </p:sp>
      <p:sp>
        <p:nvSpPr>
          <p:cNvPr id="23" name="Text Placeholder 22">
            <a:extLst>
              <a:ext uri="{FF2B5EF4-FFF2-40B4-BE49-F238E27FC236}">
                <a16:creationId xmlns:a16="http://schemas.microsoft.com/office/drawing/2014/main" id="{927E18DD-28BB-3C5F-CE2F-1B2DFAC38222}"/>
              </a:ext>
            </a:extLst>
          </p:cNvPr>
          <p:cNvSpPr>
            <a:spLocks noGrp="1"/>
          </p:cNvSpPr>
          <p:nvPr>
            <p:ph type="body" sz="quarter" idx="14"/>
          </p:nvPr>
        </p:nvSpPr>
        <p:spPr/>
        <p:txBody>
          <a:bodyPr/>
          <a:lstStyle/>
          <a:p>
            <a:pPr marL="342900" indent="-342900">
              <a:buFont typeface="Arial" panose="020B0604020202020204" pitchFamily="34" charset="0"/>
              <a:buChar char="•"/>
            </a:pPr>
            <a:r>
              <a:rPr lang="en-GB" sz="2400" dirty="0"/>
              <a:t>COVID-19 pandemic did not create, but rather exacerbated and exposed longstanding ethnic inequalities in health, employment and education in the UK (Solanke, 2020)</a:t>
            </a:r>
          </a:p>
          <a:p>
            <a:pPr marL="342900" indent="-342900">
              <a:buFont typeface="Arial" panose="020B0604020202020204" pitchFamily="34" charset="0"/>
              <a:buChar char="•"/>
            </a:pPr>
            <a:r>
              <a:rPr lang="en-GB" sz="2400" dirty="0"/>
              <a:t>Awarding gap</a:t>
            </a:r>
          </a:p>
          <a:p>
            <a:pPr marL="571500" indent="-571500">
              <a:buFont typeface="Arial" panose="020B0604020202020204" pitchFamily="34" charset="0"/>
              <a:buChar char="•"/>
            </a:pPr>
            <a:endParaRPr lang="en-GB" sz="4000" dirty="0"/>
          </a:p>
          <a:p>
            <a:pPr marL="342900" indent="-342900">
              <a:buFont typeface="Arial" panose="020B0604020202020204" pitchFamily="34" charset="0"/>
              <a:buChar char="•"/>
            </a:pPr>
            <a:endParaRPr lang="en-GB" sz="2400" dirty="0">
              <a:latin typeface="+mn-lt"/>
            </a:endParaRPr>
          </a:p>
        </p:txBody>
      </p:sp>
      <p:sp>
        <p:nvSpPr>
          <p:cNvPr id="24" name="Text Placeholder 23">
            <a:extLst>
              <a:ext uri="{FF2B5EF4-FFF2-40B4-BE49-F238E27FC236}">
                <a16:creationId xmlns:a16="http://schemas.microsoft.com/office/drawing/2014/main" id="{F363631E-50A9-C459-4FAB-F5A93C7F38BC}"/>
              </a:ext>
            </a:extLst>
          </p:cNvPr>
          <p:cNvSpPr>
            <a:spLocks noGrp="1"/>
          </p:cNvSpPr>
          <p:nvPr>
            <p:ph type="body" sz="quarter" idx="21"/>
          </p:nvPr>
        </p:nvSpPr>
        <p:spPr/>
        <p:txBody>
          <a:bodyPr/>
          <a:lstStyle/>
          <a:p>
            <a:r>
              <a:rPr lang="en-GB" dirty="0"/>
              <a:t>Background</a:t>
            </a:r>
          </a:p>
        </p:txBody>
      </p:sp>
      <p:pic>
        <p:nvPicPr>
          <p:cNvPr id="2" name="Picture 4" descr="COVID-19 in the Middle East and Asia: Impacts and Responses | Middle East  Institute">
            <a:extLst>
              <a:ext uri="{FF2B5EF4-FFF2-40B4-BE49-F238E27FC236}">
                <a16:creationId xmlns:a16="http://schemas.microsoft.com/office/drawing/2014/main" id="{FA71BD18-594A-C88F-2CB1-97D13CF2D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0167" y="2690964"/>
            <a:ext cx="2880000" cy="15143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ouple of women smiling in front of a mural&#10;&#10;Description automatically generated with low confidence">
            <a:extLst>
              <a:ext uri="{FF2B5EF4-FFF2-40B4-BE49-F238E27FC236}">
                <a16:creationId xmlns:a16="http://schemas.microsoft.com/office/drawing/2014/main" id="{4B4490B1-4880-2455-4E9B-9FBB21BE534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61833" y="3718620"/>
            <a:ext cx="2880000" cy="2160000"/>
          </a:xfrm>
          <a:prstGeom prst="rect">
            <a:avLst/>
          </a:prstGeom>
        </p:spPr>
      </p:pic>
      <p:pic>
        <p:nvPicPr>
          <p:cNvPr id="4" name="Picture 3" descr="A red circle with white text&#10;&#10;Description automatically generated with medium confidence">
            <a:extLst>
              <a:ext uri="{FF2B5EF4-FFF2-40B4-BE49-F238E27FC236}">
                <a16:creationId xmlns:a16="http://schemas.microsoft.com/office/drawing/2014/main" id="{A6EA2BA3-0849-7B14-8531-6677F0B6DEF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508209" y="2652713"/>
            <a:ext cx="1741960" cy="1552574"/>
          </a:xfrm>
          <a:prstGeom prst="rect">
            <a:avLst/>
          </a:prstGeom>
        </p:spPr>
      </p:pic>
    </p:spTree>
    <p:extLst>
      <p:ext uri="{BB962C8B-B14F-4D97-AF65-F5344CB8AC3E}">
        <p14:creationId xmlns:p14="http://schemas.microsoft.com/office/powerpoint/2010/main" val="1480842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52CDAC-13F1-AB15-5BA6-3CFC58087091}"/>
              </a:ext>
            </a:extLst>
          </p:cNvPr>
          <p:cNvSpPr>
            <a:spLocks noGrp="1"/>
          </p:cNvSpPr>
          <p:nvPr>
            <p:ph type="body" sz="quarter" idx="14"/>
          </p:nvPr>
        </p:nvSpPr>
        <p:spPr>
          <a:xfrm>
            <a:off x="1001105" y="1756179"/>
            <a:ext cx="11190895" cy="497161"/>
          </a:xfrm>
        </p:spPr>
        <p:txBody>
          <a:bodyPr/>
          <a:lstStyle/>
          <a:p>
            <a:pPr marL="285750" indent="-285750">
              <a:buFont typeface="Arial" panose="020B0604020202020204" pitchFamily="34" charset="0"/>
              <a:buChar char="•"/>
            </a:pPr>
            <a:r>
              <a:rPr lang="en-GB" sz="2000" dirty="0"/>
              <a:t>Implement targeted interventions for BAME student-specific barriers</a:t>
            </a:r>
          </a:p>
          <a:p>
            <a:pPr marL="285750" indent="-285750">
              <a:buFont typeface="Arial" panose="020B0604020202020204" pitchFamily="34" charset="0"/>
              <a:buChar char="•"/>
            </a:pPr>
            <a:r>
              <a:rPr lang="en-GB" sz="2000" dirty="0"/>
              <a:t>Revisit evidence requirements to reduce support barriers</a:t>
            </a:r>
          </a:p>
          <a:p>
            <a:pPr marL="285750" indent="-285750">
              <a:buFont typeface="Arial" panose="020B0604020202020204" pitchFamily="34" charset="0"/>
              <a:buChar char="•"/>
            </a:pPr>
            <a:r>
              <a:rPr lang="en-GB" sz="2000" dirty="0"/>
              <a:t>Foster community and belonging through access and participation plans</a:t>
            </a:r>
          </a:p>
          <a:p>
            <a:pPr marL="285750" indent="-285750">
              <a:buFont typeface="Arial" panose="020B0604020202020204" pitchFamily="34" charset="0"/>
              <a:buChar char="•"/>
            </a:pPr>
            <a:r>
              <a:rPr lang="en-GB" sz="2000" dirty="0"/>
              <a:t>Increase staff diversity</a:t>
            </a:r>
          </a:p>
          <a:p>
            <a:pPr marL="285750" indent="-285750">
              <a:buFont typeface="Arial" panose="020B0604020202020204" pitchFamily="34" charset="0"/>
              <a:buChar char="•"/>
            </a:pPr>
            <a:r>
              <a:rPr lang="en-GB" sz="2000" dirty="0"/>
              <a:t>Conduct thorough data analysis for evidence-based decision-making</a:t>
            </a:r>
          </a:p>
          <a:p>
            <a:pPr marL="285750" indent="-285750">
              <a:buFont typeface="Arial" panose="020B0604020202020204" pitchFamily="34" charset="0"/>
              <a:buChar char="•"/>
            </a:pPr>
            <a:r>
              <a:rPr lang="en-GB" sz="2000" dirty="0"/>
              <a:t>Develop individualised student support plans</a:t>
            </a:r>
          </a:p>
          <a:p>
            <a:pPr marL="285750" indent="-285750">
              <a:buFont typeface="Arial" panose="020B0604020202020204" pitchFamily="34" charset="0"/>
              <a:buChar char="•"/>
            </a:pPr>
            <a:r>
              <a:rPr lang="en-GB" sz="2000" dirty="0"/>
              <a:t>Revisit tuition strategies for inclusivity</a:t>
            </a:r>
          </a:p>
          <a:p>
            <a:pPr marL="285750" indent="-285750">
              <a:buFont typeface="Arial" panose="020B0604020202020204" pitchFamily="34" charset="0"/>
              <a:buChar char="•"/>
            </a:pPr>
            <a:r>
              <a:rPr lang="en-GB" sz="2000" dirty="0"/>
              <a:t>Provide proactive support and monitoring</a:t>
            </a:r>
          </a:p>
          <a:p>
            <a:pPr marL="285750" indent="-285750">
              <a:buFont typeface="Arial" panose="020B0604020202020204" pitchFamily="34" charset="0"/>
              <a:buChar char="•"/>
            </a:pPr>
            <a:r>
              <a:rPr lang="en-GB" sz="2000" dirty="0"/>
              <a:t>Improve unconscious bias training</a:t>
            </a:r>
          </a:p>
          <a:p>
            <a:pPr marL="285750" indent="-285750">
              <a:buFont typeface="Arial" panose="020B0604020202020204" pitchFamily="34" charset="0"/>
              <a:buChar char="•"/>
            </a:pPr>
            <a:r>
              <a:rPr lang="en-GB" sz="2000" dirty="0"/>
              <a:t>Preserve focus on equity, diversity, and inclusion in financial challenges</a:t>
            </a:r>
          </a:p>
          <a:p>
            <a:pPr marL="285750" indent="-285750">
              <a:buFont typeface="Arial" panose="020B0604020202020204" pitchFamily="34" charset="0"/>
              <a:buChar char="•"/>
            </a:pPr>
            <a:r>
              <a:rPr lang="en-GB" sz="2000" dirty="0"/>
              <a:t>Strive for an inclusive and supportive learning environment for BAME students</a:t>
            </a:r>
          </a:p>
          <a:p>
            <a:pPr marL="285750" indent="-285750">
              <a:buFont typeface="Arial" panose="020B0604020202020204" pitchFamily="34" charset="0"/>
              <a:buChar char="•"/>
            </a:pPr>
            <a:r>
              <a:rPr lang="en-GB" sz="2000" dirty="0"/>
              <a:t>Prioritise these efforts for long-term social justice and educational equity</a:t>
            </a:r>
          </a:p>
        </p:txBody>
      </p:sp>
      <p:sp>
        <p:nvSpPr>
          <p:cNvPr id="3" name="Text Placeholder 2">
            <a:extLst>
              <a:ext uri="{FF2B5EF4-FFF2-40B4-BE49-F238E27FC236}">
                <a16:creationId xmlns:a16="http://schemas.microsoft.com/office/drawing/2014/main" id="{DFA8AB0D-D65C-482F-BA36-F0BB52164D0C}"/>
              </a:ext>
            </a:extLst>
          </p:cNvPr>
          <p:cNvSpPr>
            <a:spLocks noGrp="1"/>
          </p:cNvSpPr>
          <p:nvPr>
            <p:ph type="body" sz="quarter" idx="21"/>
          </p:nvPr>
        </p:nvSpPr>
        <p:spPr/>
        <p:txBody>
          <a:bodyPr/>
          <a:lstStyle/>
          <a:p>
            <a:r>
              <a:rPr lang="en-GB" dirty="0"/>
              <a:t>Future recommendations</a:t>
            </a:r>
          </a:p>
        </p:txBody>
      </p:sp>
      <p:sp>
        <p:nvSpPr>
          <p:cNvPr id="4" name="Text Placeholder 3">
            <a:extLst>
              <a:ext uri="{FF2B5EF4-FFF2-40B4-BE49-F238E27FC236}">
                <a16:creationId xmlns:a16="http://schemas.microsoft.com/office/drawing/2014/main" id="{C136A261-CD4D-8A58-964D-BF7ECF6DA114}"/>
              </a:ext>
            </a:extLst>
          </p:cNvPr>
          <p:cNvSpPr>
            <a:spLocks noGrp="1"/>
          </p:cNvSpPr>
          <p:nvPr>
            <p:ph type="body" sz="quarter" idx="22"/>
          </p:nvPr>
        </p:nvSpPr>
        <p:spPr/>
        <p:txBody>
          <a:bodyPr/>
          <a:lstStyle/>
          <a:p>
            <a:endParaRPr lang="en-GB"/>
          </a:p>
        </p:txBody>
      </p:sp>
      <p:pic>
        <p:nvPicPr>
          <p:cNvPr id="6" name="Picture 5" descr="A red arrow pointing to a brick wall&#10;&#10;Description automatically generated">
            <a:extLst>
              <a:ext uri="{FF2B5EF4-FFF2-40B4-BE49-F238E27FC236}">
                <a16:creationId xmlns:a16="http://schemas.microsoft.com/office/drawing/2014/main" id="{449FBB25-1C97-F268-B519-46F03A2B14A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52685" y="3911364"/>
            <a:ext cx="1800000" cy="1386593"/>
          </a:xfrm>
          <a:prstGeom prst="rect">
            <a:avLst/>
          </a:prstGeom>
        </p:spPr>
      </p:pic>
    </p:spTree>
    <p:extLst>
      <p:ext uri="{BB962C8B-B14F-4D97-AF65-F5344CB8AC3E}">
        <p14:creationId xmlns:p14="http://schemas.microsoft.com/office/powerpoint/2010/main" val="10403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4E93AD-05FA-868F-F65E-1FD9AC22BF06}"/>
              </a:ext>
            </a:extLst>
          </p:cNvPr>
          <p:cNvSpPr>
            <a:spLocks noGrp="1"/>
          </p:cNvSpPr>
          <p:nvPr>
            <p:ph type="body" sz="quarter" idx="14"/>
          </p:nvPr>
        </p:nvSpPr>
        <p:spPr/>
        <p:txBody>
          <a:bodyPr/>
          <a:lstStyle/>
          <a:p>
            <a:pPr marL="342900" lvl="0" indent="-342900" algn="just">
              <a:spcAft>
                <a:spcPts val="1000"/>
              </a:spcAft>
              <a:buSzPts val="1100"/>
              <a:buFont typeface="+mj-lt"/>
              <a:buAutoNum type="arabicPeriod"/>
            </a:pPr>
            <a:r>
              <a:rPr lang="en-GB" dirty="0">
                <a:effectLst/>
                <a:latin typeface="+mn-lt"/>
                <a:ea typeface="Calibri" panose="020F0502020204030204" pitchFamily="34" charset="0"/>
                <a:cs typeface="Calibri" panose="020F0502020204030204" pitchFamily="34" charset="0"/>
              </a:rPr>
              <a:t>Kbaier, D., Kane A., </a:t>
            </a:r>
            <a:r>
              <a:rPr lang="en-GB" dirty="0" err="1">
                <a:effectLst/>
                <a:latin typeface="+mn-lt"/>
                <a:ea typeface="Calibri" panose="020F0502020204030204" pitchFamily="34" charset="0"/>
                <a:cs typeface="Calibri" panose="020F0502020204030204" pitchFamily="34" charset="0"/>
              </a:rPr>
              <a:t>Kouadri</a:t>
            </a:r>
            <a:r>
              <a:rPr lang="en-GB" dirty="0">
                <a:effectLst/>
                <a:latin typeface="+mn-lt"/>
                <a:ea typeface="Calibri" panose="020F0502020204030204" pitchFamily="34" charset="0"/>
                <a:cs typeface="Calibri" panose="020F0502020204030204" pitchFamily="34" charset="0"/>
              </a:rPr>
              <a:t> </a:t>
            </a:r>
            <a:r>
              <a:rPr lang="en-GB" dirty="0" err="1">
                <a:effectLst/>
                <a:latin typeface="+mn-lt"/>
                <a:ea typeface="Calibri" panose="020F0502020204030204" pitchFamily="34" charset="0"/>
                <a:cs typeface="Calibri" panose="020F0502020204030204" pitchFamily="34" charset="0"/>
              </a:rPr>
              <a:t>Mostefaoui</a:t>
            </a:r>
            <a:r>
              <a:rPr lang="en-GB" dirty="0">
                <a:effectLst/>
                <a:latin typeface="+mn-lt"/>
                <a:ea typeface="Calibri" panose="020F0502020204030204" pitchFamily="34" charset="0"/>
                <a:cs typeface="Calibri" panose="020F0502020204030204" pitchFamily="34" charset="0"/>
              </a:rPr>
              <a:t>, S., “Unmasking the Disparities: A Case Study Of Inequality And Disadvantage Experienced By Ethnic Minority Students Made Visible During The COVID-19 Pandemic”, Submitted to International Journal of Learning and Teaching (IJLT), Accepted. </a:t>
            </a:r>
            <a:endParaRPr lang="en-GB" dirty="0">
              <a:effectLst/>
              <a:latin typeface="+mn-lt"/>
              <a:ea typeface="Calibri" panose="020F0502020204030204" pitchFamily="34" charset="0"/>
            </a:endParaRPr>
          </a:p>
          <a:p>
            <a:pPr marL="342900" lvl="0" indent="-342900" algn="just">
              <a:spcAft>
                <a:spcPts val="1000"/>
              </a:spcAft>
              <a:buSzPts val="1100"/>
              <a:buFont typeface="+mj-lt"/>
              <a:buAutoNum type="arabicPeriod"/>
            </a:pPr>
            <a:r>
              <a:rPr lang="en-GB" dirty="0">
                <a:effectLst/>
                <a:latin typeface="+mn-lt"/>
                <a:ea typeface="Calibri" panose="020F0502020204030204" pitchFamily="34" charset="0"/>
                <a:cs typeface="Calibri" panose="020F0502020204030204" pitchFamily="34" charset="0"/>
              </a:rPr>
              <a:t>Kbaier, D., Kane A., </a:t>
            </a:r>
            <a:r>
              <a:rPr lang="en-GB" dirty="0" err="1">
                <a:effectLst/>
                <a:latin typeface="+mn-lt"/>
                <a:ea typeface="Calibri" panose="020F0502020204030204" pitchFamily="34" charset="0"/>
                <a:cs typeface="Calibri" panose="020F0502020204030204" pitchFamily="34" charset="0"/>
              </a:rPr>
              <a:t>Kouadri</a:t>
            </a:r>
            <a:r>
              <a:rPr lang="en-GB" dirty="0">
                <a:effectLst/>
                <a:latin typeface="+mn-lt"/>
                <a:ea typeface="Calibri" panose="020F0502020204030204" pitchFamily="34" charset="0"/>
                <a:cs typeface="Calibri" panose="020F0502020204030204" pitchFamily="34" charset="0"/>
              </a:rPr>
              <a:t> </a:t>
            </a:r>
            <a:r>
              <a:rPr lang="en-GB" dirty="0" err="1">
                <a:effectLst/>
                <a:latin typeface="+mn-lt"/>
                <a:ea typeface="Calibri" panose="020F0502020204030204" pitchFamily="34" charset="0"/>
                <a:cs typeface="Calibri" panose="020F0502020204030204" pitchFamily="34" charset="0"/>
              </a:rPr>
              <a:t>Mostefaoui</a:t>
            </a:r>
            <a:r>
              <a:rPr lang="en-GB" dirty="0">
                <a:effectLst/>
                <a:latin typeface="+mn-lt"/>
                <a:ea typeface="Calibri" panose="020F0502020204030204" pitchFamily="34" charset="0"/>
                <a:cs typeface="Calibri" panose="020F0502020204030204" pitchFamily="34" charset="0"/>
              </a:rPr>
              <a:t>, S., “Bridging the BAME Divide: Unveiling the Impacts of Covid-19 on Ethnic Minority Students and Empowering Change - A Case Study at the Open University”, Accep</a:t>
            </a:r>
            <a:r>
              <a:rPr lang="en-GB" dirty="0">
                <a:latin typeface="+mn-lt"/>
                <a:ea typeface="Calibri" panose="020F0502020204030204" pitchFamily="34" charset="0"/>
                <a:cs typeface="Calibri" panose="020F0502020204030204" pitchFamily="34" charset="0"/>
              </a:rPr>
              <a:t>ted, </a:t>
            </a:r>
            <a:r>
              <a:rPr lang="en-GB" dirty="0">
                <a:effectLst/>
                <a:latin typeface="+mn-lt"/>
                <a:ea typeface="Calibri" panose="020F0502020204030204" pitchFamily="34" charset="0"/>
                <a:cs typeface="Calibri" panose="020F0502020204030204" pitchFamily="34" charset="0"/>
              </a:rPr>
              <a:t>International Journal of Information and Education Technology (IJIET). </a:t>
            </a:r>
            <a:endParaRPr lang="en-GB" dirty="0">
              <a:effectLst/>
              <a:latin typeface="+mn-lt"/>
              <a:ea typeface="Calibri" panose="020F0502020204030204" pitchFamily="34" charset="0"/>
            </a:endParaRPr>
          </a:p>
          <a:p>
            <a:pPr marL="342900" indent="-342900" algn="just">
              <a:spcAft>
                <a:spcPts val="1000"/>
              </a:spcAft>
              <a:buSzPts val="1100"/>
              <a:buFont typeface="+mj-lt"/>
              <a:buAutoNum type="arabicPeriod"/>
            </a:pPr>
            <a:r>
              <a:rPr lang="en-GB" dirty="0">
                <a:effectLst/>
                <a:latin typeface="+mn-lt"/>
                <a:ea typeface="Calibri" panose="020F0502020204030204" pitchFamily="34" charset="0"/>
                <a:cs typeface="Calibri" panose="020F0502020204030204" pitchFamily="34" charset="0"/>
              </a:rPr>
              <a:t>Kbaier, D., Kane A., </a:t>
            </a:r>
            <a:r>
              <a:rPr lang="en-GB" dirty="0" err="1">
                <a:effectLst/>
                <a:latin typeface="+mn-lt"/>
                <a:ea typeface="Calibri" panose="020F0502020204030204" pitchFamily="34" charset="0"/>
                <a:cs typeface="Calibri" panose="020F0502020204030204" pitchFamily="34" charset="0"/>
              </a:rPr>
              <a:t>Kouadri</a:t>
            </a:r>
            <a:r>
              <a:rPr lang="en-GB" dirty="0">
                <a:effectLst/>
                <a:latin typeface="+mn-lt"/>
                <a:ea typeface="Calibri" panose="020F0502020204030204" pitchFamily="34" charset="0"/>
                <a:cs typeface="Calibri" panose="020F0502020204030204" pitchFamily="34" charset="0"/>
              </a:rPr>
              <a:t> </a:t>
            </a:r>
            <a:r>
              <a:rPr lang="en-GB" dirty="0" err="1">
                <a:effectLst/>
                <a:latin typeface="+mn-lt"/>
                <a:ea typeface="Calibri" panose="020F0502020204030204" pitchFamily="34" charset="0"/>
                <a:cs typeface="Calibri" panose="020F0502020204030204" pitchFamily="34" charset="0"/>
              </a:rPr>
              <a:t>Mostefaoui</a:t>
            </a:r>
            <a:r>
              <a:rPr lang="en-GB" dirty="0">
                <a:effectLst/>
                <a:latin typeface="+mn-lt"/>
                <a:ea typeface="Calibri" panose="020F0502020204030204" pitchFamily="34" charset="0"/>
                <a:cs typeface="Calibri" panose="020F0502020204030204" pitchFamily="34" charset="0"/>
              </a:rPr>
              <a:t>, S., “Unmasking the Disparities: Investigating the Profound Effects of Covid-19 on Ethnic Minority Students - A Case Study at the Open University”, 7</a:t>
            </a:r>
            <a:r>
              <a:rPr lang="en-GB" baseline="30000" dirty="0">
                <a:effectLst/>
                <a:latin typeface="+mn-lt"/>
                <a:ea typeface="Calibri" panose="020F0502020204030204" pitchFamily="34" charset="0"/>
                <a:cs typeface="Calibri" panose="020F0502020204030204" pitchFamily="34" charset="0"/>
              </a:rPr>
              <a:t>th</a:t>
            </a:r>
            <a:r>
              <a:rPr lang="en-GB" dirty="0">
                <a:effectLst/>
                <a:latin typeface="+mn-lt"/>
                <a:ea typeface="Calibri" panose="020F0502020204030204" pitchFamily="34" charset="0"/>
                <a:cs typeface="Calibri" panose="020F0502020204030204" pitchFamily="34" charset="0"/>
              </a:rPr>
              <a:t> International conference on Teaching, Learning and Education– ICTLE 2023, Copenhagen, Denmark, 03-05 November 2023. </a:t>
            </a:r>
            <a:r>
              <a:rPr lang="en-GB" b="0" i="0" u="sng">
                <a:solidFill>
                  <a:srgbClr val="0E56A7"/>
                </a:solidFill>
                <a:effectLst/>
                <a:latin typeface="Arial" panose="020B0604020202020204" pitchFamily="34" charset="0"/>
                <a:hlinkClick r:id="rId2"/>
              </a:rPr>
              <a:t>Dhouha Kbaier Spotlights COVID-19's Impact on Ethnic Minority Students at ICTLE 2023</a:t>
            </a:r>
            <a:endParaRPr lang="en-GB" dirty="0">
              <a:effectLst/>
              <a:latin typeface="+mn-lt"/>
              <a:ea typeface="Calibri" panose="020F0502020204030204" pitchFamily="34" charset="0"/>
            </a:endParaRPr>
          </a:p>
          <a:p>
            <a:pPr marL="342900" lvl="0" indent="-342900" algn="just">
              <a:spcAft>
                <a:spcPts val="1000"/>
              </a:spcAft>
              <a:buSzPts val="1100"/>
              <a:buFont typeface="+mj-lt"/>
              <a:buAutoNum type="arabicPeriod"/>
            </a:pPr>
            <a:r>
              <a:rPr lang="en-GB" dirty="0">
                <a:effectLst/>
                <a:latin typeface="+mn-lt"/>
                <a:ea typeface="Calibri" panose="020F0502020204030204" pitchFamily="34" charset="0"/>
                <a:cs typeface="Calibri" panose="020F0502020204030204" pitchFamily="34" charset="0"/>
              </a:rPr>
              <a:t>Kbaier, D., </a:t>
            </a:r>
            <a:r>
              <a:rPr lang="en-GB" dirty="0" err="1">
                <a:effectLst/>
                <a:latin typeface="+mn-lt"/>
                <a:ea typeface="Calibri" panose="020F0502020204030204" pitchFamily="34" charset="0"/>
                <a:cs typeface="Calibri" panose="020F0502020204030204" pitchFamily="34" charset="0"/>
              </a:rPr>
              <a:t>Kouadri</a:t>
            </a:r>
            <a:r>
              <a:rPr lang="en-GB" dirty="0">
                <a:effectLst/>
                <a:latin typeface="+mn-lt"/>
                <a:ea typeface="Calibri" panose="020F0502020204030204" pitchFamily="34" charset="0"/>
                <a:cs typeface="Calibri" panose="020F0502020204030204" pitchFamily="34" charset="0"/>
              </a:rPr>
              <a:t> </a:t>
            </a:r>
            <a:r>
              <a:rPr lang="en-GB" dirty="0" err="1">
                <a:effectLst/>
                <a:latin typeface="+mn-lt"/>
                <a:ea typeface="Calibri" panose="020F0502020204030204" pitchFamily="34" charset="0"/>
                <a:cs typeface="Calibri" panose="020F0502020204030204" pitchFamily="34" charset="0"/>
              </a:rPr>
              <a:t>Mostefaoui</a:t>
            </a:r>
            <a:r>
              <a:rPr lang="en-GB" dirty="0">
                <a:effectLst/>
                <a:latin typeface="+mn-lt"/>
                <a:ea typeface="Calibri" panose="020F0502020204030204" pitchFamily="34" charset="0"/>
                <a:cs typeface="Calibri" panose="020F0502020204030204" pitchFamily="34" charset="0"/>
              </a:rPr>
              <a:t>, S., Kane A., “Understanding the Impact of Covid-19 on Ethnic Minority Students: A Case Study of Open University Level 1 Computing Modules”, International Higher Education Teaching &amp; Learning Association (HETL) Conference 2023. Re-Imagining Education: Collaboration and Compassion. Aberdeen, 12-14 Jun. 2023. </a:t>
            </a:r>
            <a:r>
              <a:rPr lang="en-GB" u="sng" dirty="0">
                <a:solidFill>
                  <a:srgbClr val="0E56A7"/>
                </a:solidFill>
                <a:effectLst/>
                <a:latin typeface="+mn-lt"/>
                <a:ea typeface="Calibri" panose="020F0502020204030204" pitchFamily="34" charset="0"/>
                <a:cs typeface="Calibri" panose="020F0502020204030204" pitchFamily="34" charset="0"/>
                <a:hlinkClick r:id="rId3"/>
              </a:rPr>
              <a:t>Radiating excellence at the HETL Conference 2023</a:t>
            </a:r>
            <a:r>
              <a:rPr lang="en-GB" dirty="0">
                <a:solidFill>
                  <a:srgbClr val="4D4D4D"/>
                </a:solidFill>
                <a:effectLst/>
                <a:latin typeface="+mn-lt"/>
                <a:ea typeface="Calibri" panose="020F0502020204030204" pitchFamily="34" charset="0"/>
                <a:cs typeface="Calibri" panose="020F0502020204030204" pitchFamily="34" charset="0"/>
              </a:rPr>
              <a:t>.</a:t>
            </a:r>
            <a:r>
              <a:rPr lang="en-GB" u="sng" dirty="0">
                <a:solidFill>
                  <a:srgbClr val="0000FF"/>
                </a:solidFill>
                <a:effectLst/>
                <a:latin typeface="+mn-lt"/>
                <a:ea typeface="Calibri" panose="020F0502020204030204" pitchFamily="34" charset="0"/>
                <a:cs typeface="Calibri" panose="020F0502020204030204" pitchFamily="34" charset="0"/>
                <a:hlinkClick r:id="rId4"/>
              </a:rPr>
              <a:t> Dhouha Kbaier and Zoe Tompkins Shine as The Open University Represents at HETL Conference 2023 | </a:t>
            </a:r>
            <a:r>
              <a:rPr lang="en-GB" u="sng" dirty="0" err="1">
                <a:solidFill>
                  <a:srgbClr val="0000FF"/>
                </a:solidFill>
                <a:effectLst/>
                <a:latin typeface="+mn-lt"/>
                <a:ea typeface="Calibri" panose="020F0502020204030204" pitchFamily="34" charset="0"/>
                <a:cs typeface="Calibri" panose="020F0502020204030204" pitchFamily="34" charset="0"/>
                <a:hlinkClick r:id="rId4"/>
              </a:rPr>
              <a:t>eSTEeM</a:t>
            </a:r>
            <a:endParaRPr lang="en-GB" dirty="0">
              <a:effectLst/>
              <a:latin typeface="+mn-lt"/>
              <a:ea typeface="Calibri" panose="020F0502020204030204" pitchFamily="34" charset="0"/>
            </a:endParaRPr>
          </a:p>
          <a:p>
            <a:endParaRPr lang="en-GB" dirty="0">
              <a:latin typeface="+mn-lt"/>
            </a:endParaRPr>
          </a:p>
        </p:txBody>
      </p:sp>
      <p:sp>
        <p:nvSpPr>
          <p:cNvPr id="3" name="Text Placeholder 2">
            <a:extLst>
              <a:ext uri="{FF2B5EF4-FFF2-40B4-BE49-F238E27FC236}">
                <a16:creationId xmlns:a16="http://schemas.microsoft.com/office/drawing/2014/main" id="{9BD921F2-F611-56C5-7931-F8F9A4E33B77}"/>
              </a:ext>
            </a:extLst>
          </p:cNvPr>
          <p:cNvSpPr>
            <a:spLocks noGrp="1"/>
          </p:cNvSpPr>
          <p:nvPr>
            <p:ph type="body" sz="quarter" idx="21"/>
          </p:nvPr>
        </p:nvSpPr>
        <p:spPr/>
        <p:txBody>
          <a:bodyPr/>
          <a:lstStyle/>
          <a:p>
            <a:r>
              <a:rPr lang="en-GB" dirty="0"/>
              <a:t>List of deliverables</a:t>
            </a:r>
          </a:p>
        </p:txBody>
      </p:sp>
      <p:sp>
        <p:nvSpPr>
          <p:cNvPr id="4" name="Text Placeholder 3">
            <a:extLst>
              <a:ext uri="{FF2B5EF4-FFF2-40B4-BE49-F238E27FC236}">
                <a16:creationId xmlns:a16="http://schemas.microsoft.com/office/drawing/2014/main" id="{53061395-6530-8742-EDE6-677AF16458C1}"/>
              </a:ext>
            </a:extLst>
          </p:cNvPr>
          <p:cNvSpPr>
            <a:spLocks noGrp="1"/>
          </p:cNvSpPr>
          <p:nvPr>
            <p:ph type="body" sz="quarter" idx="22"/>
          </p:nvPr>
        </p:nvSpPr>
        <p:spPr/>
        <p:txBody>
          <a:bodyPr/>
          <a:lstStyle/>
          <a:p>
            <a:endParaRPr lang="en-GB"/>
          </a:p>
        </p:txBody>
      </p:sp>
    </p:spTree>
    <p:extLst>
      <p:ext uri="{BB962C8B-B14F-4D97-AF65-F5344CB8AC3E}">
        <p14:creationId xmlns:p14="http://schemas.microsoft.com/office/powerpoint/2010/main" val="42697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355312-F4E1-D238-9809-E8AB9483A00D}"/>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16</a:t>
            </a:r>
          </a:p>
        </p:txBody>
      </p:sp>
      <p:sp>
        <p:nvSpPr>
          <p:cNvPr id="11" name="Rectangle: Single Corner Rounded 10">
            <a:extLst>
              <a:ext uri="{FF2B5EF4-FFF2-40B4-BE49-F238E27FC236}">
                <a16:creationId xmlns:a16="http://schemas.microsoft.com/office/drawing/2014/main" id="{17754B71-3F85-65F4-CB55-16A15E103CBF}"/>
              </a:ext>
              <a:ext uri="{C183D7F6-B498-43B3-948B-1728B52AA6E4}">
                <adec:decorative xmlns:adec="http://schemas.microsoft.com/office/drawing/2017/decorative" val="1"/>
              </a:ext>
            </a:extLst>
          </p:cNvPr>
          <p:cNvSpPr/>
          <p:nvPr/>
        </p:nvSpPr>
        <p:spPr>
          <a:xfrm>
            <a:off x="582200" y="1662889"/>
            <a:ext cx="2671602" cy="2727499"/>
          </a:xfrm>
          <a:prstGeom prst="round1Rect">
            <a:avLst>
              <a:gd name="adj" fmla="val 50000"/>
            </a:avLst>
          </a:prstGeom>
          <a:blipFill>
            <a:blip r:embed="rId3">
              <a:extLst>
                <a:ext uri="{837473B0-CC2E-450A-ABE3-18F120FF3D39}">
                  <a1611:picAttrSrcUrl xmlns:a1611="http://schemas.microsoft.com/office/drawing/2016/11/main" r:i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Poppins" panose="00000500000000000000" pitchFamily="2" charset="0"/>
              </a:rPr>
              <a:t>q</a:t>
            </a:r>
          </a:p>
        </p:txBody>
      </p:sp>
      <p:grpSp>
        <p:nvGrpSpPr>
          <p:cNvPr id="3" name="Group 2">
            <a:extLst>
              <a:ext uri="{FF2B5EF4-FFF2-40B4-BE49-F238E27FC236}">
                <a16:creationId xmlns:a16="http://schemas.microsoft.com/office/drawing/2014/main" id="{2314DE0A-B114-6033-1783-7C32C5306209}"/>
              </a:ext>
              <a:ext uri="{C183D7F6-B498-43B3-948B-1728B52AA6E4}">
                <adec:decorative xmlns:adec="http://schemas.microsoft.com/office/drawing/2017/decorative" val="1"/>
              </a:ext>
            </a:extLst>
          </p:cNvPr>
          <p:cNvGrpSpPr/>
          <p:nvPr/>
        </p:nvGrpSpPr>
        <p:grpSpPr>
          <a:xfrm>
            <a:off x="3517110" y="537247"/>
            <a:ext cx="1018939" cy="509531"/>
            <a:chOff x="3299703" y="548246"/>
            <a:chExt cx="2024952" cy="1012596"/>
          </a:xfrm>
        </p:grpSpPr>
        <p:pic>
          <p:nvPicPr>
            <p:cNvPr id="9" name="Picture 8">
              <a:extLst>
                <a:ext uri="{FF2B5EF4-FFF2-40B4-BE49-F238E27FC236}">
                  <a16:creationId xmlns:a16="http://schemas.microsoft.com/office/drawing/2014/main" id="{0C145797-4CE2-0FDB-AC17-2167511EAA6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0" name="Picture 9">
              <a:extLst>
                <a:ext uri="{FF2B5EF4-FFF2-40B4-BE49-F238E27FC236}">
                  <a16:creationId xmlns:a16="http://schemas.microsoft.com/office/drawing/2014/main" id="{82B8BD12-B559-65F0-1000-8ECBE16A4F4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2" name="Title 1">
            <a:extLst>
              <a:ext uri="{FF2B5EF4-FFF2-40B4-BE49-F238E27FC236}">
                <a16:creationId xmlns:a16="http://schemas.microsoft.com/office/drawing/2014/main" id="{73C1D45E-8E79-D324-D20C-440E2A68E4F5}"/>
              </a:ext>
            </a:extLst>
          </p:cNvPr>
          <p:cNvSpPr txBox="1">
            <a:spLocks/>
          </p:cNvSpPr>
          <p:nvPr/>
        </p:nvSpPr>
        <p:spPr>
          <a:xfrm>
            <a:off x="3485756" y="1678166"/>
            <a:ext cx="8092689" cy="1839406"/>
          </a:xfrm>
          <a:prstGeom prst="rect">
            <a:avLst/>
          </a:prstGeom>
        </p:spPr>
        <p:txBody>
          <a:bodyPr vert="horz" lIns="91440" tIns="45720" rIns="91440" bIns="45720" rtlCol="0" anchor="ctr">
            <a:noAutofit/>
          </a:bodyPr>
          <a:lstStyle>
            <a:lvl1pPr algn="l" defTabSz="914400" rtl="0" eaLnBrk="1" latinLnBrk="0" hangingPunct="1">
              <a:lnSpc>
                <a:spcPct val="110000"/>
              </a:lnSpc>
              <a:spcBef>
                <a:spcPts val="0"/>
              </a:spcBef>
              <a:spcAft>
                <a:spcPts val="600"/>
              </a:spcAft>
              <a:buNone/>
              <a:defRPr sz="3200" kern="1200">
                <a:solidFill>
                  <a:schemeClr val="bg1"/>
                </a:solidFill>
                <a:latin typeface="Poppins SemiBold" panose="00000700000000000000" pitchFamily="50" charset="0"/>
                <a:ea typeface="+mj-ea"/>
                <a:cs typeface="Poppins SemiBold" panose="00000700000000000000" pitchFamily="50" charset="0"/>
              </a:defRPr>
            </a:lvl1pPr>
          </a:lstStyle>
          <a:p>
            <a:r>
              <a:rPr lang="en-GB" sz="2800" dirty="0">
                <a:latin typeface="Poppins" panose="00000500000000000000" pitchFamily="2" charset="0"/>
                <a:cs typeface="Poppins" panose="00000500000000000000" pitchFamily="2" charset="0"/>
              </a:rPr>
              <a:t>"Cultivating diversity and promoting equity in education isn't just a responsibility; it's an opportunity to empower a brighter, more inclusive future for all learners."</a:t>
            </a:r>
            <a:endParaRPr lang="en-US" sz="2800" dirty="0">
              <a:latin typeface="Poppins" panose="00000500000000000000" pitchFamily="2" charset="0"/>
              <a:cs typeface="Poppins" panose="00000500000000000000" pitchFamily="2" charset="0"/>
            </a:endParaRPr>
          </a:p>
        </p:txBody>
      </p:sp>
      <p:grpSp>
        <p:nvGrpSpPr>
          <p:cNvPr id="13" name="Group 12">
            <a:extLst>
              <a:ext uri="{FF2B5EF4-FFF2-40B4-BE49-F238E27FC236}">
                <a16:creationId xmlns:a16="http://schemas.microsoft.com/office/drawing/2014/main" id="{D73847AE-7DBB-0268-3A03-08011525EB20}"/>
              </a:ext>
              <a:ext uri="{C183D7F6-B498-43B3-948B-1728B52AA6E4}">
                <adec:decorative xmlns:adec="http://schemas.microsoft.com/office/drawing/2017/decorative" val="1"/>
              </a:ext>
            </a:extLst>
          </p:cNvPr>
          <p:cNvGrpSpPr/>
          <p:nvPr/>
        </p:nvGrpSpPr>
        <p:grpSpPr>
          <a:xfrm rot="10800000">
            <a:off x="10380268" y="4135622"/>
            <a:ext cx="1018939" cy="509531"/>
            <a:chOff x="3299703" y="548246"/>
            <a:chExt cx="2024952" cy="1012596"/>
          </a:xfrm>
        </p:grpSpPr>
        <p:pic>
          <p:nvPicPr>
            <p:cNvPr id="14" name="Picture 13">
              <a:extLst>
                <a:ext uri="{FF2B5EF4-FFF2-40B4-BE49-F238E27FC236}">
                  <a16:creationId xmlns:a16="http://schemas.microsoft.com/office/drawing/2014/main" id="{EF352C08-47A2-EF05-16AC-30211A91E10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5" name="Picture 14">
              <a:extLst>
                <a:ext uri="{FF2B5EF4-FFF2-40B4-BE49-F238E27FC236}">
                  <a16:creationId xmlns:a16="http://schemas.microsoft.com/office/drawing/2014/main" id="{44312BA8-BA20-352E-60D7-104DC5093C1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2" name="Text Placeholder 9">
            <a:extLst>
              <a:ext uri="{FF2B5EF4-FFF2-40B4-BE49-F238E27FC236}">
                <a16:creationId xmlns:a16="http://schemas.microsoft.com/office/drawing/2014/main" id="{246735C8-43AE-0ED0-53F8-BCC376FCED61}"/>
              </a:ext>
            </a:extLst>
          </p:cNvPr>
          <p:cNvSpPr txBox="1">
            <a:spLocks/>
          </p:cNvSpPr>
          <p:nvPr/>
        </p:nvSpPr>
        <p:spPr>
          <a:xfrm>
            <a:off x="3517110" y="3710979"/>
            <a:ext cx="4014991" cy="75905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bg1"/>
                </a:solidFill>
                <a:latin typeface="Poppins" panose="00000500000000000000" pitchFamily="2" charset="0"/>
                <a:cs typeface="Poppins" panose="00000500000000000000" pitchFamily="2" charset="0"/>
              </a:rPr>
              <a:t>Dhouha Kbaier</a:t>
            </a:r>
            <a:endParaRPr lang="en-GB" sz="2000" dirty="0">
              <a:solidFill>
                <a:schemeClr val="bg1"/>
              </a:solidFill>
              <a:latin typeface="Poppins" panose="00000500000000000000" pitchFamily="2" charset="0"/>
              <a:cs typeface="Poppins" panose="00000500000000000000" pitchFamily="2" charset="0"/>
            </a:endParaRPr>
          </a:p>
        </p:txBody>
      </p:sp>
      <p:pic>
        <p:nvPicPr>
          <p:cNvPr id="8" name="Picture 7">
            <a:extLst>
              <a:ext uri="{FF2B5EF4-FFF2-40B4-BE49-F238E27FC236}">
                <a16:creationId xmlns:a16="http://schemas.microsoft.com/office/drawing/2014/main" id="{4899FE95-F830-350E-C938-70F47D178A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8200" y="3931352"/>
            <a:ext cx="1440000" cy="2160000"/>
          </a:xfrm>
          <a:prstGeom prst="rect">
            <a:avLst/>
          </a:prstGeom>
        </p:spPr>
      </p:pic>
      <p:pic>
        <p:nvPicPr>
          <p:cNvPr id="7" name="Picture 6" descr="A group of people with arrows&#10;&#10;Description automatically generated">
            <a:extLst>
              <a:ext uri="{FF2B5EF4-FFF2-40B4-BE49-F238E27FC236}">
                <a16:creationId xmlns:a16="http://schemas.microsoft.com/office/drawing/2014/main" id="{E824E957-3907-A09D-9B91-C94EED705F92}"/>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533800" y="4460830"/>
            <a:ext cx="4176125" cy="2141713"/>
          </a:xfrm>
          <a:prstGeom prst="rect">
            <a:avLst/>
          </a:prstGeom>
        </p:spPr>
      </p:pic>
      <p:sp>
        <p:nvSpPr>
          <p:cNvPr id="16" name="TextBox 15">
            <a:extLst>
              <a:ext uri="{FF2B5EF4-FFF2-40B4-BE49-F238E27FC236}">
                <a16:creationId xmlns:a16="http://schemas.microsoft.com/office/drawing/2014/main" id="{72BDBCE5-9A6E-C9FA-2836-9305A807A82D}"/>
              </a:ext>
            </a:extLst>
          </p:cNvPr>
          <p:cNvSpPr txBox="1"/>
          <p:nvPr/>
        </p:nvSpPr>
        <p:spPr>
          <a:xfrm>
            <a:off x="1246143" y="6858000"/>
            <a:ext cx="9699713" cy="230832"/>
          </a:xfrm>
          <a:prstGeom prst="rect">
            <a:avLst/>
          </a:prstGeom>
          <a:noFill/>
        </p:spPr>
        <p:txBody>
          <a:bodyPr wrap="square" rtlCol="0">
            <a:spAutoFit/>
          </a:bodyPr>
          <a:lstStyle/>
          <a:p>
            <a:r>
              <a:rPr lang="en-GB" sz="900">
                <a:hlinkClick r:id="rId8" tooltip="https://pidp2019.wordpress.com/2019/07/09/top-elearning-trends-for-2019-part-1/"/>
              </a:rPr>
              <a:t>This Photo</a:t>
            </a:r>
            <a:r>
              <a:rPr lang="en-GB" sz="900"/>
              <a:t> by Unknown Author is licensed under </a:t>
            </a:r>
            <a:r>
              <a:rPr lang="en-GB" sz="900">
                <a:hlinkClick r:id="rId9" tooltip="https://creativecommons.org/licenses/by-nc-nd/3.0/"/>
              </a:rPr>
              <a:t>CC BY-NC-ND</a:t>
            </a:r>
            <a:endParaRPr lang="en-GB" sz="900"/>
          </a:p>
        </p:txBody>
      </p:sp>
    </p:spTree>
    <p:extLst>
      <p:ext uri="{BB962C8B-B14F-4D97-AF65-F5344CB8AC3E}">
        <p14:creationId xmlns:p14="http://schemas.microsoft.com/office/powerpoint/2010/main" val="726125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07C0D4-FB8B-AEE6-D93E-B8E71E4C08FD}"/>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4</a:t>
            </a:r>
          </a:p>
        </p:txBody>
      </p:sp>
      <p:sp>
        <p:nvSpPr>
          <p:cNvPr id="8" name="Text Placeholder 7">
            <a:extLst>
              <a:ext uri="{FF2B5EF4-FFF2-40B4-BE49-F238E27FC236}">
                <a16:creationId xmlns:a16="http://schemas.microsoft.com/office/drawing/2014/main" id="{A0DC7C87-49FC-09F3-0AFF-1C5317CCB2A5}"/>
              </a:ext>
            </a:extLst>
          </p:cNvPr>
          <p:cNvSpPr>
            <a:spLocks noGrp="1"/>
          </p:cNvSpPr>
          <p:nvPr>
            <p:ph type="body" sz="quarter" idx="11"/>
          </p:nvPr>
        </p:nvSpPr>
        <p:spPr/>
        <p:txBody>
          <a:bodyPr/>
          <a:lstStyle/>
          <a:p>
            <a:r>
              <a:rPr lang="en-GB" dirty="0"/>
              <a:t>Thank you!</a:t>
            </a:r>
          </a:p>
          <a:p>
            <a:endParaRPr lang="en-GB" dirty="0"/>
          </a:p>
          <a:p>
            <a:r>
              <a:rPr lang="en-GB" dirty="0"/>
              <a:t>Q&amp;A session</a:t>
            </a:r>
          </a:p>
        </p:txBody>
      </p:sp>
      <p:sp>
        <p:nvSpPr>
          <p:cNvPr id="4" name="Text Placeholder 3">
            <a:extLst>
              <a:ext uri="{FF2B5EF4-FFF2-40B4-BE49-F238E27FC236}">
                <a16:creationId xmlns:a16="http://schemas.microsoft.com/office/drawing/2014/main" id="{49886145-5F94-A56E-E7A2-338E839491FB}"/>
              </a:ext>
            </a:extLst>
          </p:cNvPr>
          <p:cNvSpPr>
            <a:spLocks noGrp="1"/>
          </p:cNvSpPr>
          <p:nvPr>
            <p:ph type="body" sz="quarter" idx="12"/>
          </p:nvPr>
        </p:nvSpPr>
        <p:spPr>
          <a:xfrm>
            <a:off x="408207" y="3681009"/>
            <a:ext cx="4824413" cy="2439435"/>
          </a:xfrm>
        </p:spPr>
        <p:txBody>
          <a:bodyPr/>
          <a:lstStyle/>
          <a:p>
            <a:r>
              <a:rPr lang="en-GB" dirty="0"/>
              <a:t>Floor is open for questions and discussions </a:t>
            </a:r>
          </a:p>
        </p:txBody>
      </p:sp>
      <p:pic>
        <p:nvPicPr>
          <p:cNvPr id="2" name="Picture 1">
            <a:extLst>
              <a:ext uri="{FF2B5EF4-FFF2-40B4-BE49-F238E27FC236}">
                <a16:creationId xmlns:a16="http://schemas.microsoft.com/office/drawing/2014/main" id="{B369CD5F-DD6F-DFA4-9544-458A62A1A301}"/>
              </a:ext>
            </a:extLst>
          </p:cNvPr>
          <p:cNvPicPr>
            <a:picLocks noChangeAspect="1"/>
          </p:cNvPicPr>
          <p:nvPr/>
        </p:nvPicPr>
        <p:blipFill>
          <a:blip r:embed="rId3"/>
          <a:stretch>
            <a:fillRect/>
          </a:stretch>
        </p:blipFill>
        <p:spPr>
          <a:xfrm>
            <a:off x="3072503" y="5700443"/>
            <a:ext cx="2520000" cy="840000"/>
          </a:xfrm>
          <a:prstGeom prst="rect">
            <a:avLst/>
          </a:prstGeom>
        </p:spPr>
      </p:pic>
      <p:pic>
        <p:nvPicPr>
          <p:cNvPr id="6" name="Picture 5">
            <a:extLst>
              <a:ext uri="{FF2B5EF4-FFF2-40B4-BE49-F238E27FC236}">
                <a16:creationId xmlns:a16="http://schemas.microsoft.com/office/drawing/2014/main" id="{3EBE9C8E-5744-6673-EA2D-8C46EEEBF725}"/>
              </a:ext>
            </a:extLst>
          </p:cNvPr>
          <p:cNvPicPr>
            <a:picLocks noChangeAspect="1"/>
          </p:cNvPicPr>
          <p:nvPr/>
        </p:nvPicPr>
        <p:blipFill>
          <a:blip r:embed="rId4"/>
          <a:stretch>
            <a:fillRect/>
          </a:stretch>
        </p:blipFill>
        <p:spPr>
          <a:xfrm>
            <a:off x="408207" y="5528835"/>
            <a:ext cx="1800000" cy="1183217"/>
          </a:xfrm>
          <a:prstGeom prst="rect">
            <a:avLst/>
          </a:prstGeom>
        </p:spPr>
      </p:pic>
    </p:spTree>
    <p:extLst>
      <p:ext uri="{BB962C8B-B14F-4D97-AF65-F5344CB8AC3E}">
        <p14:creationId xmlns:p14="http://schemas.microsoft.com/office/powerpoint/2010/main" val="3444676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1CB060-B648-7F37-1B48-55353B2E23B5}"/>
              </a:ext>
            </a:extLst>
          </p:cNvPr>
          <p:cNvSpPr>
            <a:spLocks noGrp="1"/>
          </p:cNvSpPr>
          <p:nvPr>
            <p:ph type="body" sz="quarter" idx="21"/>
          </p:nvPr>
        </p:nvSpPr>
        <p:spPr/>
        <p:txBody>
          <a:bodyPr/>
          <a:lstStyle/>
          <a:p>
            <a:r>
              <a:rPr lang="en-GB" dirty="0"/>
              <a:t>Awarding gap</a:t>
            </a:r>
          </a:p>
        </p:txBody>
      </p:sp>
      <p:pic>
        <p:nvPicPr>
          <p:cNvPr id="9" name="Picture 8">
            <a:extLst>
              <a:ext uri="{FF2B5EF4-FFF2-40B4-BE49-F238E27FC236}">
                <a16:creationId xmlns:a16="http://schemas.microsoft.com/office/drawing/2014/main" id="{A35F5F52-4A6F-4953-F534-8753038543FD}"/>
              </a:ext>
            </a:extLst>
          </p:cNvPr>
          <p:cNvPicPr>
            <a:picLocks noChangeAspect="1"/>
          </p:cNvPicPr>
          <p:nvPr/>
        </p:nvPicPr>
        <p:blipFill>
          <a:blip r:embed="rId3"/>
          <a:stretch>
            <a:fillRect/>
          </a:stretch>
        </p:blipFill>
        <p:spPr>
          <a:xfrm>
            <a:off x="529584" y="1502291"/>
            <a:ext cx="5468726" cy="2781931"/>
          </a:xfrm>
          <a:prstGeom prst="rect">
            <a:avLst/>
          </a:prstGeom>
        </p:spPr>
      </p:pic>
      <p:sp>
        <p:nvSpPr>
          <p:cNvPr id="10" name="TextBox 9">
            <a:extLst>
              <a:ext uri="{FF2B5EF4-FFF2-40B4-BE49-F238E27FC236}">
                <a16:creationId xmlns:a16="http://schemas.microsoft.com/office/drawing/2014/main" id="{6C1C9B05-BD88-3A35-48A8-C45F5566C798}"/>
              </a:ext>
            </a:extLst>
          </p:cNvPr>
          <p:cNvSpPr txBox="1"/>
          <p:nvPr/>
        </p:nvSpPr>
        <p:spPr>
          <a:xfrm>
            <a:off x="1115259" y="4412902"/>
            <a:ext cx="4572000" cy="369332"/>
          </a:xfrm>
          <a:prstGeom prst="rect">
            <a:avLst/>
          </a:prstGeom>
          <a:noFill/>
        </p:spPr>
        <p:txBody>
          <a:bodyPr wrap="square">
            <a:spAutoFit/>
          </a:bodyPr>
          <a:lstStyle/>
          <a:p>
            <a:r>
              <a:rPr lang="en-GB" dirty="0"/>
              <a:t>Source: Office for Students, 2021 </a:t>
            </a:r>
          </a:p>
        </p:txBody>
      </p:sp>
      <p:pic>
        <p:nvPicPr>
          <p:cNvPr id="11" name="Picture 10">
            <a:extLst>
              <a:ext uri="{FF2B5EF4-FFF2-40B4-BE49-F238E27FC236}">
                <a16:creationId xmlns:a16="http://schemas.microsoft.com/office/drawing/2014/main" id="{8AF44AF0-0184-4EC6-B700-840143DA9070}"/>
              </a:ext>
            </a:extLst>
          </p:cNvPr>
          <p:cNvPicPr>
            <a:picLocks noChangeAspect="1"/>
          </p:cNvPicPr>
          <p:nvPr/>
        </p:nvPicPr>
        <p:blipFill>
          <a:blip r:embed="rId4"/>
          <a:stretch>
            <a:fillRect/>
          </a:stretch>
        </p:blipFill>
        <p:spPr>
          <a:xfrm>
            <a:off x="6309360" y="1334882"/>
            <a:ext cx="5197449" cy="3116751"/>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262DAE12-E717-CDAC-FFF1-F7A5031CA763}"/>
              </a:ext>
            </a:extLst>
          </p:cNvPr>
          <p:cNvSpPr txBox="1"/>
          <p:nvPr/>
        </p:nvSpPr>
        <p:spPr>
          <a:xfrm>
            <a:off x="7223760" y="4597568"/>
            <a:ext cx="4572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dirty="0"/>
              <a:t>Core level 1 OU modules’ pass rate             </a:t>
            </a:r>
          </a:p>
        </p:txBody>
      </p:sp>
    </p:spTree>
    <p:extLst>
      <p:ext uri="{BB962C8B-B14F-4D97-AF65-F5344CB8AC3E}">
        <p14:creationId xmlns:p14="http://schemas.microsoft.com/office/powerpoint/2010/main" val="3438554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1EE45A4C-F400-2BCF-62E2-B2087C3F6808}"/>
              </a:ext>
            </a:extLst>
          </p:cNvPr>
          <p:cNvSpPr>
            <a:spLocks noGrp="1"/>
          </p:cNvSpPr>
          <p:nvPr>
            <p:ph type="body" sz="quarter" idx="24"/>
          </p:nvPr>
        </p:nvSpPr>
        <p:spPr/>
        <p:txBody>
          <a:bodyPr/>
          <a:lstStyle/>
          <a:p>
            <a:r>
              <a:rPr lang="en-GB" dirty="0"/>
              <a:t>Research aims</a:t>
            </a:r>
          </a:p>
        </p:txBody>
      </p:sp>
      <p:sp>
        <p:nvSpPr>
          <p:cNvPr id="17" name="Text Placeholder 16">
            <a:extLst>
              <a:ext uri="{FF2B5EF4-FFF2-40B4-BE49-F238E27FC236}">
                <a16:creationId xmlns:a16="http://schemas.microsoft.com/office/drawing/2014/main" id="{F0B3486C-D501-E622-A1EE-814CF56E5BA3}"/>
              </a:ext>
            </a:extLst>
          </p:cNvPr>
          <p:cNvSpPr>
            <a:spLocks noGrp="1"/>
          </p:cNvSpPr>
          <p:nvPr>
            <p:ph type="body" sz="quarter" idx="27"/>
          </p:nvPr>
        </p:nvSpPr>
        <p:spPr>
          <a:xfrm>
            <a:off x="413915" y="1219224"/>
            <a:ext cx="10970365" cy="2971776"/>
          </a:xfrm>
        </p:spPr>
        <p:txBody>
          <a:bodyPr/>
          <a:lstStyle/>
          <a:p>
            <a:pPr marL="342900" indent="-342900">
              <a:buFont typeface="+mj-lt"/>
              <a:buAutoNum type="arabicPeriod"/>
            </a:pPr>
            <a:r>
              <a:rPr lang="en-GB" sz="2000" dirty="0"/>
              <a:t>Investigate the impact of COVID-19 on the learning experiences and academic performance of ethnic minority students enrolled in Open University Level 1 Computing modules.</a:t>
            </a:r>
          </a:p>
          <a:p>
            <a:pPr marL="342900" indent="-342900">
              <a:buFont typeface="+mj-lt"/>
              <a:buAutoNum type="arabicPeriod"/>
            </a:pPr>
            <a:r>
              <a:rPr lang="en-GB" sz="2000" dirty="0"/>
              <a:t>Identify the structural and institutional factors influencing the educational experiences and outcomes of these students.</a:t>
            </a:r>
          </a:p>
          <a:p>
            <a:pPr marL="342900" indent="-342900">
              <a:buFont typeface="+mj-lt"/>
              <a:buAutoNum type="arabicPeriod"/>
            </a:pPr>
            <a:r>
              <a:rPr lang="en-GB" sz="2000" dirty="0"/>
              <a:t>Offer insights and potential solutions to address disparities and create a more inclusive and supportive learning environment.</a:t>
            </a:r>
          </a:p>
        </p:txBody>
      </p:sp>
      <p:pic>
        <p:nvPicPr>
          <p:cNvPr id="4" name="Picture 3" descr="A picture containing cartoon, illustration&#10;&#10;Description automatically generated">
            <a:extLst>
              <a:ext uri="{FF2B5EF4-FFF2-40B4-BE49-F238E27FC236}">
                <a16:creationId xmlns:a16="http://schemas.microsoft.com/office/drawing/2014/main" id="{1926DC28-0923-A172-D006-328FEA17DC0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5999" y="4722081"/>
            <a:ext cx="2880000" cy="1691801"/>
          </a:xfrm>
          <a:prstGeom prst="rect">
            <a:avLst/>
          </a:prstGeom>
        </p:spPr>
      </p:pic>
      <p:pic>
        <p:nvPicPr>
          <p:cNvPr id="6" name="Picture 5" descr="A picture containing majorelle blue, blue, light&#10;&#10;Description automatically generated">
            <a:extLst>
              <a:ext uri="{FF2B5EF4-FFF2-40B4-BE49-F238E27FC236}">
                <a16:creationId xmlns:a16="http://schemas.microsoft.com/office/drawing/2014/main" id="{831B14C9-5DD0-E956-E591-7E00389ABA8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679395" y="4722081"/>
            <a:ext cx="1800000" cy="1200000"/>
          </a:xfrm>
          <a:prstGeom prst="rect">
            <a:avLst/>
          </a:prstGeom>
        </p:spPr>
      </p:pic>
    </p:spTree>
    <p:extLst>
      <p:ext uri="{BB962C8B-B14F-4D97-AF65-F5344CB8AC3E}">
        <p14:creationId xmlns:p14="http://schemas.microsoft.com/office/powerpoint/2010/main" val="281057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1EE45A4C-F400-2BCF-62E2-B2087C3F6808}"/>
              </a:ext>
            </a:extLst>
          </p:cNvPr>
          <p:cNvSpPr>
            <a:spLocks noGrp="1"/>
          </p:cNvSpPr>
          <p:nvPr>
            <p:ph type="body" sz="quarter" idx="24"/>
          </p:nvPr>
        </p:nvSpPr>
        <p:spPr/>
        <p:txBody>
          <a:bodyPr/>
          <a:lstStyle/>
          <a:p>
            <a:r>
              <a:rPr lang="en-GB" dirty="0"/>
              <a:t>More specific goals</a:t>
            </a:r>
          </a:p>
        </p:txBody>
      </p:sp>
      <p:sp>
        <p:nvSpPr>
          <p:cNvPr id="17" name="Text Placeholder 16">
            <a:extLst>
              <a:ext uri="{FF2B5EF4-FFF2-40B4-BE49-F238E27FC236}">
                <a16:creationId xmlns:a16="http://schemas.microsoft.com/office/drawing/2014/main" id="{F0B3486C-D501-E622-A1EE-814CF56E5BA3}"/>
              </a:ext>
            </a:extLst>
          </p:cNvPr>
          <p:cNvSpPr>
            <a:spLocks noGrp="1"/>
          </p:cNvSpPr>
          <p:nvPr>
            <p:ph type="body" sz="quarter" idx="27"/>
          </p:nvPr>
        </p:nvSpPr>
        <p:spPr>
          <a:xfrm>
            <a:off x="413915" y="1219224"/>
            <a:ext cx="8516725" cy="4386454"/>
          </a:xfrm>
        </p:spPr>
        <p:txBody>
          <a:bodyPr/>
          <a:lstStyle/>
          <a:p>
            <a:pPr marL="342900" indent="-342900">
              <a:buFont typeface="+mj-lt"/>
              <a:buAutoNum type="arabicPeriod"/>
            </a:pPr>
            <a:r>
              <a:rPr lang="en-GB" sz="2000" dirty="0"/>
              <a:t>Analysing quantitative data related to student performance and completion rates in Level 1 Computing modules.</a:t>
            </a:r>
          </a:p>
          <a:p>
            <a:pPr marL="342900" indent="-342900">
              <a:buFont typeface="+mj-lt"/>
              <a:buAutoNum type="arabicPeriod"/>
            </a:pPr>
            <a:r>
              <a:rPr lang="en-GB" sz="2000" dirty="0"/>
              <a:t>Conducting qualitative research through focus groups with tutors and key stakeholders to gain insights into the challenges and barriers faced by ethnic minority students.</a:t>
            </a:r>
          </a:p>
          <a:p>
            <a:pPr marL="342900" indent="-342900">
              <a:buFont typeface="+mj-lt"/>
              <a:buAutoNum type="arabicPeriod"/>
            </a:pPr>
            <a:r>
              <a:rPr lang="en-GB" sz="2000" dirty="0"/>
              <a:t>Examining the overlap between structural and institutional factors affecting students' experiences.</a:t>
            </a:r>
          </a:p>
          <a:p>
            <a:pPr marL="342900" indent="-342900">
              <a:buFont typeface="+mj-lt"/>
              <a:buAutoNum type="arabicPeriod"/>
            </a:pPr>
            <a:r>
              <a:rPr lang="en-GB" sz="2000" dirty="0"/>
              <a:t>Providing recommendations for targeted interventions, changes in evidence requirements, fostering a sense of community, increasing diversity among staff, improving institutional policies, and addressing unconscious bias.</a:t>
            </a:r>
          </a:p>
        </p:txBody>
      </p:sp>
      <p:pic>
        <p:nvPicPr>
          <p:cNvPr id="5" name="Picture 4" descr="A magnifying glass with gears and graphs&#10;&#10;Description automatically generated with low confidence">
            <a:extLst>
              <a:ext uri="{FF2B5EF4-FFF2-40B4-BE49-F238E27FC236}">
                <a16:creationId xmlns:a16="http://schemas.microsoft.com/office/drawing/2014/main" id="{E3AB9B47-E7D3-17A5-9BC9-0170F25F4C2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78085" y="1219224"/>
            <a:ext cx="2880000" cy="1738978"/>
          </a:xfrm>
          <a:prstGeom prst="rect">
            <a:avLst/>
          </a:prstGeom>
        </p:spPr>
      </p:pic>
      <p:pic>
        <p:nvPicPr>
          <p:cNvPr id="9" name="Picture 8" descr="A group of people around a table&#10;&#10;Description automatically generated">
            <a:extLst>
              <a:ext uri="{FF2B5EF4-FFF2-40B4-BE49-F238E27FC236}">
                <a16:creationId xmlns:a16="http://schemas.microsoft.com/office/drawing/2014/main" id="{23EABFF1-D08B-A64D-5401-C264F53E831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258085" y="3385779"/>
            <a:ext cx="2520000" cy="2160000"/>
          </a:xfrm>
          <a:prstGeom prst="rect">
            <a:avLst/>
          </a:prstGeom>
        </p:spPr>
      </p:pic>
    </p:spTree>
    <p:extLst>
      <p:ext uri="{BB962C8B-B14F-4D97-AF65-F5344CB8AC3E}">
        <p14:creationId xmlns:p14="http://schemas.microsoft.com/office/powerpoint/2010/main" val="390024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578470-4569-2F87-0D13-C3A28C33118F}"/>
              </a:ext>
            </a:extLst>
          </p:cNvPr>
          <p:cNvSpPr>
            <a:spLocks noGrp="1"/>
          </p:cNvSpPr>
          <p:nvPr>
            <p:ph type="body" sz="quarter" idx="14"/>
          </p:nvPr>
        </p:nvSpPr>
        <p:spPr>
          <a:xfrm>
            <a:off x="1001105" y="1095780"/>
            <a:ext cx="8051455" cy="4314420"/>
          </a:xfrm>
        </p:spPr>
        <p:txBody>
          <a:bodyPr/>
          <a:lstStyle/>
          <a:p>
            <a:pPr marL="285750" indent="-285750">
              <a:buFont typeface="Arial" panose="020B0604020202020204" pitchFamily="34" charset="0"/>
              <a:buChar char="•"/>
            </a:pPr>
            <a:r>
              <a:rPr lang="en-GB" sz="1800" dirty="0">
                <a:solidFill>
                  <a:schemeClr val="tx2"/>
                </a:solidFill>
              </a:rPr>
              <a:t>Combination of qualitative quantitative data analytics (mixed method approach)</a:t>
            </a:r>
          </a:p>
          <a:p>
            <a:pPr marL="285750" indent="-285750">
              <a:buFont typeface="Arial" panose="020B0604020202020204" pitchFamily="34" charset="0"/>
              <a:buChar char="•"/>
            </a:pPr>
            <a:r>
              <a:rPr lang="en-GB" sz="1800" dirty="0">
                <a:solidFill>
                  <a:schemeClr val="tx2"/>
                </a:solidFill>
              </a:rPr>
              <a:t>Quantitative data collected and analysed at the institutional level, cross-faculty, for different levels of study (retention/module performance)</a:t>
            </a:r>
          </a:p>
          <a:p>
            <a:pPr marL="285750" indent="-285750">
              <a:buFont typeface="Arial" panose="020B0604020202020204" pitchFamily="34" charset="0"/>
              <a:buChar char="•"/>
            </a:pPr>
            <a:r>
              <a:rPr lang="en-GB" sz="1800" dirty="0">
                <a:solidFill>
                  <a:schemeClr val="tx2"/>
                </a:solidFill>
              </a:rPr>
              <a:t>Student Experience on the end of Module Survey data analysed (quantitative survey with open text comments)</a:t>
            </a:r>
          </a:p>
          <a:p>
            <a:pPr marL="285750" indent="-285750">
              <a:buFont typeface="Arial" panose="020B0604020202020204" pitchFamily="34" charset="0"/>
              <a:buChar char="•"/>
            </a:pPr>
            <a:r>
              <a:rPr lang="en-GB" sz="1800" dirty="0">
                <a:solidFill>
                  <a:schemeClr val="tx2"/>
                </a:solidFill>
              </a:rPr>
              <a:t>Exploratory data analysis to identify patterns, trends, and correlations in the data using statistical techniques such as regression analysis, correlation analysis, and clustering to gain insights into the data</a:t>
            </a:r>
          </a:p>
          <a:p>
            <a:pPr marL="285750" indent="-285750">
              <a:buFont typeface="Arial" panose="020B0604020202020204" pitchFamily="34" charset="0"/>
              <a:buChar char="•"/>
            </a:pPr>
            <a:endParaRPr lang="en-GB" sz="1800" dirty="0">
              <a:solidFill>
                <a:schemeClr val="tx2"/>
              </a:solidFill>
            </a:endParaRPr>
          </a:p>
          <a:p>
            <a:pPr marL="285750" indent="-285750">
              <a:buFont typeface="Arial" panose="020B0604020202020204" pitchFamily="34" charset="0"/>
              <a:buChar char="•"/>
            </a:pPr>
            <a:r>
              <a:rPr lang="en-GB" sz="1800" dirty="0">
                <a:solidFill>
                  <a:schemeClr val="tx2"/>
                </a:solidFill>
              </a:rPr>
              <a:t>Online Focus groups FG1 with tutors and FG2 with key stakeholders</a:t>
            </a:r>
          </a:p>
          <a:p>
            <a:pPr marL="285750" indent="-285750">
              <a:buFont typeface="Arial" panose="020B0604020202020204" pitchFamily="34" charset="0"/>
              <a:buChar char="•"/>
            </a:pPr>
            <a:r>
              <a:rPr lang="en-GB" sz="1800" dirty="0">
                <a:solidFill>
                  <a:schemeClr val="tx2"/>
                </a:solidFill>
              </a:rPr>
              <a:t>Comprehensively explore the impact of COVID-19 and other structural and institutional factors on the learning experiences and academic performance of ethnic minority students at the Open University</a:t>
            </a:r>
          </a:p>
          <a:p>
            <a:pPr marL="285750" indent="-285750">
              <a:buFont typeface="Arial" panose="020B0604020202020204" pitchFamily="34" charset="0"/>
              <a:buChar char="•"/>
            </a:pPr>
            <a:endParaRPr lang="en-GB" sz="1800" dirty="0">
              <a:solidFill>
                <a:schemeClr val="tx2"/>
              </a:solidFill>
            </a:endParaRPr>
          </a:p>
          <a:p>
            <a:pPr marL="285750" indent="-285750">
              <a:buFont typeface="Arial" panose="020B0604020202020204" pitchFamily="34" charset="0"/>
              <a:buChar char="•"/>
            </a:pPr>
            <a:endParaRPr lang="en-GB" sz="1800" dirty="0">
              <a:solidFill>
                <a:schemeClr val="tx2"/>
              </a:solidFill>
            </a:endParaRPr>
          </a:p>
          <a:p>
            <a:pPr marL="285750" indent="-285750">
              <a:buFont typeface="Arial" panose="020B0604020202020204" pitchFamily="34" charset="0"/>
              <a:buChar char="•"/>
            </a:pPr>
            <a:endParaRPr lang="en-GB" sz="1800" dirty="0">
              <a:solidFill>
                <a:schemeClr val="tx2"/>
              </a:solidFill>
            </a:endParaRPr>
          </a:p>
        </p:txBody>
      </p:sp>
      <p:sp>
        <p:nvSpPr>
          <p:cNvPr id="3" name="Text Placeholder 2">
            <a:extLst>
              <a:ext uri="{FF2B5EF4-FFF2-40B4-BE49-F238E27FC236}">
                <a16:creationId xmlns:a16="http://schemas.microsoft.com/office/drawing/2014/main" id="{FA0272AE-8ACE-13C3-29CE-F2D1293BECC4}"/>
              </a:ext>
            </a:extLst>
          </p:cNvPr>
          <p:cNvSpPr>
            <a:spLocks noGrp="1"/>
          </p:cNvSpPr>
          <p:nvPr>
            <p:ph type="body" sz="quarter" idx="21"/>
          </p:nvPr>
        </p:nvSpPr>
        <p:spPr/>
        <p:txBody>
          <a:bodyPr/>
          <a:lstStyle/>
          <a:p>
            <a:r>
              <a:rPr lang="en-GB" dirty="0"/>
              <a:t>Overall approach</a:t>
            </a:r>
          </a:p>
        </p:txBody>
      </p:sp>
      <p:pic>
        <p:nvPicPr>
          <p:cNvPr id="4" name="Picture 2" descr="Interrater Reliability Module | MCG Health">
            <a:extLst>
              <a:ext uri="{FF2B5EF4-FFF2-40B4-BE49-F238E27FC236}">
                <a16:creationId xmlns:a16="http://schemas.microsoft.com/office/drawing/2014/main" id="{5A0F2CE0-4911-9F6A-81A3-4CD88F9000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07" r="9740" b="-2"/>
          <a:stretch/>
        </p:blipFill>
        <p:spPr bwMode="auto">
          <a:xfrm>
            <a:off x="8893416" y="3426050"/>
            <a:ext cx="2431124" cy="1524000"/>
          </a:xfrm>
          <a:custGeom>
            <a:avLst/>
            <a:gdLst/>
            <a:ahLst/>
            <a:cxnLst/>
            <a:rect l="l" t="t" r="r" b="b"/>
            <a:pathLst>
              <a:path w="3359190" h="3476265">
                <a:moveTo>
                  <a:pt x="450539" y="15"/>
                </a:moveTo>
                <a:cubicBezTo>
                  <a:pt x="458434" y="271"/>
                  <a:pt x="466600" y="3856"/>
                  <a:pt x="473999" y="4995"/>
                </a:cubicBezTo>
                <a:cubicBezTo>
                  <a:pt x="637327" y="30493"/>
                  <a:pt x="800653" y="58040"/>
                  <a:pt x="964158" y="82398"/>
                </a:cubicBezTo>
                <a:cubicBezTo>
                  <a:pt x="1117018" y="105163"/>
                  <a:pt x="1270959" y="110398"/>
                  <a:pt x="1424540" y="122237"/>
                </a:cubicBezTo>
                <a:cubicBezTo>
                  <a:pt x="1610425" y="136579"/>
                  <a:pt x="1795950" y="156841"/>
                  <a:pt x="1980752" y="188711"/>
                </a:cubicBezTo>
                <a:cubicBezTo>
                  <a:pt x="2109067" y="211022"/>
                  <a:pt x="2238645" y="226502"/>
                  <a:pt x="2368766" y="208745"/>
                </a:cubicBezTo>
                <a:cubicBezTo>
                  <a:pt x="2375261" y="207834"/>
                  <a:pt x="2382661" y="204876"/>
                  <a:pt x="2388075" y="207834"/>
                </a:cubicBezTo>
                <a:cubicBezTo>
                  <a:pt x="2451242" y="241073"/>
                  <a:pt x="2520180" y="217168"/>
                  <a:pt x="2585691" y="238113"/>
                </a:cubicBezTo>
                <a:cubicBezTo>
                  <a:pt x="2568908" y="318930"/>
                  <a:pt x="2496899" y="312327"/>
                  <a:pt x="2456294" y="368331"/>
                </a:cubicBezTo>
                <a:cubicBezTo>
                  <a:pt x="2522527" y="390639"/>
                  <a:pt x="2582081" y="413178"/>
                  <a:pt x="2642540" y="430023"/>
                </a:cubicBezTo>
                <a:cubicBezTo>
                  <a:pt x="2706608" y="447780"/>
                  <a:pt x="2760929" y="495816"/>
                  <a:pt x="2823551" y="517215"/>
                </a:cubicBezTo>
                <a:cubicBezTo>
                  <a:pt x="2836907" y="521769"/>
                  <a:pt x="2852969" y="537704"/>
                  <a:pt x="2857661" y="553184"/>
                </a:cubicBezTo>
                <a:cubicBezTo>
                  <a:pt x="2872820" y="603269"/>
                  <a:pt x="3175470" y="743732"/>
                  <a:pt x="3139737" y="788350"/>
                </a:cubicBezTo>
                <a:cubicBezTo>
                  <a:pt x="3124939" y="806790"/>
                  <a:pt x="3105809" y="819994"/>
                  <a:pt x="3085776" y="838207"/>
                </a:cubicBezTo>
                <a:cubicBezTo>
                  <a:pt x="3115916" y="872582"/>
                  <a:pt x="3149843" y="887608"/>
                  <a:pt x="3185938" y="897851"/>
                </a:cubicBezTo>
                <a:cubicBezTo>
                  <a:pt x="3196767" y="901039"/>
                  <a:pt x="3207414" y="907413"/>
                  <a:pt x="3208497" y="922894"/>
                </a:cubicBezTo>
                <a:cubicBezTo>
                  <a:pt x="3209580" y="939056"/>
                  <a:pt x="3198571" y="945429"/>
                  <a:pt x="3189367" y="952944"/>
                </a:cubicBezTo>
                <a:cubicBezTo>
                  <a:pt x="3176554" y="963415"/>
                  <a:pt x="3164101" y="972523"/>
                  <a:pt x="3147859" y="973888"/>
                </a:cubicBezTo>
                <a:cubicBezTo>
                  <a:pt x="3121148" y="975937"/>
                  <a:pt x="3108336" y="1005076"/>
                  <a:pt x="3092816" y="1026930"/>
                </a:cubicBezTo>
                <a:cubicBezTo>
                  <a:pt x="3084153" y="1039224"/>
                  <a:pt x="3079821" y="1064037"/>
                  <a:pt x="3094980" y="1068363"/>
                </a:cubicBezTo>
                <a:cubicBezTo>
                  <a:pt x="3131436" y="1078836"/>
                  <a:pt x="3128548" y="1109114"/>
                  <a:pt x="3127647" y="1143489"/>
                </a:cubicBezTo>
                <a:cubicBezTo>
                  <a:pt x="3126383" y="1186061"/>
                  <a:pt x="3104906" y="1205638"/>
                  <a:pt x="3078557" y="1222030"/>
                </a:cubicBezTo>
                <a:cubicBezTo>
                  <a:pt x="3069534" y="1227720"/>
                  <a:pt x="3056721" y="1227493"/>
                  <a:pt x="3053292" y="1245250"/>
                </a:cubicBezTo>
                <a:cubicBezTo>
                  <a:pt x="3068090" y="1262097"/>
                  <a:pt x="3086137" y="1248439"/>
                  <a:pt x="3102020" y="1253218"/>
                </a:cubicBezTo>
                <a:cubicBezTo>
                  <a:pt x="3115193" y="1257088"/>
                  <a:pt x="3137031" y="1255040"/>
                  <a:pt x="3118983" y="1286000"/>
                </a:cubicBezTo>
                <a:cubicBezTo>
                  <a:pt x="3113749" y="1294878"/>
                  <a:pt x="3119885" y="1301709"/>
                  <a:pt x="3126564" y="1302392"/>
                </a:cubicBezTo>
                <a:cubicBezTo>
                  <a:pt x="3179982" y="1309448"/>
                  <a:pt x="3155438" y="1372054"/>
                  <a:pt x="3172584" y="1405063"/>
                </a:cubicBezTo>
                <a:cubicBezTo>
                  <a:pt x="3177275" y="1414169"/>
                  <a:pt x="3172222" y="1429877"/>
                  <a:pt x="3164822" y="1433747"/>
                </a:cubicBezTo>
                <a:cubicBezTo>
                  <a:pt x="3117539" y="1459245"/>
                  <a:pt x="3111043" y="1520028"/>
                  <a:pt x="3088122" y="1572389"/>
                </a:cubicBezTo>
                <a:cubicBezTo>
                  <a:pt x="3113028" y="1593104"/>
                  <a:pt x="3142805" y="1597657"/>
                  <a:pt x="3169695" y="1611089"/>
                </a:cubicBezTo>
                <a:cubicBezTo>
                  <a:pt x="3197669" y="1625204"/>
                  <a:pt x="3197669" y="1635676"/>
                  <a:pt x="3174569" y="1676653"/>
                </a:cubicBezTo>
                <a:cubicBezTo>
                  <a:pt x="3234665" y="1685532"/>
                  <a:pt x="3234665" y="1685532"/>
                  <a:pt x="3216077" y="1749957"/>
                </a:cubicBezTo>
                <a:cubicBezTo>
                  <a:pt x="3266430" y="1755877"/>
                  <a:pt x="3299635" y="1786382"/>
                  <a:pt x="3307395" y="1853085"/>
                </a:cubicBezTo>
                <a:cubicBezTo>
                  <a:pt x="3311185" y="1885411"/>
                  <a:pt x="3333924" y="1900663"/>
                  <a:pt x="3359190" y="1922291"/>
                </a:cubicBezTo>
                <a:cubicBezTo>
                  <a:pt x="3327789" y="1943236"/>
                  <a:pt x="3306492" y="1986945"/>
                  <a:pt x="3269857" y="1940730"/>
                </a:cubicBezTo>
                <a:cubicBezTo>
                  <a:pt x="3256503" y="1923885"/>
                  <a:pt x="3257764" y="1945284"/>
                  <a:pt x="3255961" y="1951430"/>
                </a:cubicBezTo>
                <a:cubicBezTo>
                  <a:pt x="3251630" y="1966455"/>
                  <a:pt x="3260653" y="1976472"/>
                  <a:pt x="3266609" y="1987854"/>
                </a:cubicBezTo>
                <a:cubicBezTo>
                  <a:pt x="3272384" y="1999237"/>
                  <a:pt x="3279243" y="2011302"/>
                  <a:pt x="3280866" y="2024054"/>
                </a:cubicBezTo>
                <a:cubicBezTo>
                  <a:pt x="3281948" y="2032931"/>
                  <a:pt x="3276715" y="2045905"/>
                  <a:pt x="3270940" y="2052509"/>
                </a:cubicBezTo>
                <a:cubicBezTo>
                  <a:pt x="3240620" y="2087340"/>
                  <a:pt x="3258667" y="2165652"/>
                  <a:pt x="3201277" y="2175670"/>
                </a:cubicBezTo>
                <a:cubicBezTo>
                  <a:pt x="3175470" y="2180221"/>
                  <a:pt x="3163018" y="2208906"/>
                  <a:pt x="3144069" y="2224614"/>
                </a:cubicBezTo>
                <a:cubicBezTo>
                  <a:pt x="3078197" y="2279478"/>
                  <a:pt x="3034161" y="2350051"/>
                  <a:pt x="3013769" y="2447031"/>
                </a:cubicBezTo>
                <a:cubicBezTo>
                  <a:pt x="3008175" y="2473894"/>
                  <a:pt x="2986698" y="2495522"/>
                  <a:pt x="2972802" y="2519197"/>
                </a:cubicBezTo>
                <a:cubicBezTo>
                  <a:pt x="2979480" y="2536499"/>
                  <a:pt x="3015935" y="2499164"/>
                  <a:pt x="3003121" y="2544694"/>
                </a:cubicBezTo>
                <a:cubicBezTo>
                  <a:pt x="2993376" y="2578843"/>
                  <a:pt x="2968470" y="2600014"/>
                  <a:pt x="2945008" y="2620276"/>
                </a:cubicBezTo>
                <a:cubicBezTo>
                  <a:pt x="2918299" y="2643268"/>
                  <a:pt x="2888702" y="2661708"/>
                  <a:pt x="2876610" y="2704279"/>
                </a:cubicBezTo>
                <a:cubicBezTo>
                  <a:pt x="2874083" y="2713386"/>
                  <a:pt x="2865963" y="2722947"/>
                  <a:pt x="2858744" y="2726591"/>
                </a:cubicBezTo>
                <a:cubicBezTo>
                  <a:pt x="2482281" y="3475797"/>
                  <a:pt x="1555563" y="3480805"/>
                  <a:pt x="1448724" y="3475568"/>
                </a:cubicBezTo>
                <a:cubicBezTo>
                  <a:pt x="1319326" y="3468966"/>
                  <a:pt x="1196966" y="3422753"/>
                  <a:pt x="1076954" y="3365156"/>
                </a:cubicBezTo>
                <a:cubicBezTo>
                  <a:pt x="1026241" y="3340797"/>
                  <a:pt x="979138" y="3306195"/>
                  <a:pt x="929868" y="3279332"/>
                </a:cubicBezTo>
                <a:cubicBezTo>
                  <a:pt x="861832" y="3242223"/>
                  <a:pt x="809315" y="3171424"/>
                  <a:pt x="741457" y="3141601"/>
                </a:cubicBezTo>
                <a:cubicBezTo>
                  <a:pt x="671616" y="3110867"/>
                  <a:pt x="611879" y="3054638"/>
                  <a:pt x="540052" y="3030734"/>
                </a:cubicBezTo>
                <a:cubicBezTo>
                  <a:pt x="502153" y="3017985"/>
                  <a:pt x="465517" y="2994993"/>
                  <a:pt x="471471" y="2929200"/>
                </a:cubicBezTo>
                <a:cubicBezTo>
                  <a:pt x="473096" y="2910532"/>
                  <a:pt x="463171" y="2895282"/>
                  <a:pt x="447469" y="2900745"/>
                </a:cubicBezTo>
                <a:cubicBezTo>
                  <a:pt x="417513" y="2910989"/>
                  <a:pt x="403977" y="2883898"/>
                  <a:pt x="387373" y="2863636"/>
                </a:cubicBezTo>
                <a:cubicBezTo>
                  <a:pt x="357776" y="2827667"/>
                  <a:pt x="329623" y="2789422"/>
                  <a:pt x="282519" y="2783503"/>
                </a:cubicBezTo>
                <a:cubicBezTo>
                  <a:pt x="291543" y="2755272"/>
                  <a:pt x="306883" y="2759371"/>
                  <a:pt x="320959" y="2765290"/>
                </a:cubicBezTo>
                <a:cubicBezTo>
                  <a:pt x="357956" y="2780772"/>
                  <a:pt x="394592" y="2798300"/>
                  <a:pt x="431588" y="2813781"/>
                </a:cubicBezTo>
                <a:cubicBezTo>
                  <a:pt x="455771" y="2823799"/>
                  <a:pt x="479775" y="2837912"/>
                  <a:pt x="512079" y="2826755"/>
                </a:cubicBezTo>
                <a:cubicBezTo>
                  <a:pt x="484286" y="2769843"/>
                  <a:pt x="437003" y="2759598"/>
                  <a:pt x="398743" y="2742071"/>
                </a:cubicBezTo>
                <a:cubicBezTo>
                  <a:pt x="350919" y="2719988"/>
                  <a:pt x="322765" y="2678326"/>
                  <a:pt x="289016" y="2631885"/>
                </a:cubicBezTo>
                <a:cubicBezTo>
                  <a:pt x="324209" y="2620730"/>
                  <a:pt x="346045" y="2654879"/>
                  <a:pt x="373657" y="2653056"/>
                </a:cubicBezTo>
                <a:cubicBezTo>
                  <a:pt x="375101" y="2647140"/>
                  <a:pt x="377627" y="2638488"/>
                  <a:pt x="377267" y="2638259"/>
                </a:cubicBezTo>
                <a:cubicBezTo>
                  <a:pt x="332149" y="2612763"/>
                  <a:pt x="311034" y="2564956"/>
                  <a:pt x="303995" y="2507131"/>
                </a:cubicBezTo>
                <a:cubicBezTo>
                  <a:pt x="300386" y="2477310"/>
                  <a:pt x="283963" y="2467976"/>
                  <a:pt x="267720" y="2454316"/>
                </a:cubicBezTo>
                <a:cubicBezTo>
                  <a:pt x="211053" y="2405826"/>
                  <a:pt x="151137" y="2361890"/>
                  <a:pt x="104574" y="2295188"/>
                </a:cubicBezTo>
                <a:cubicBezTo>
                  <a:pt x="158355" y="2304066"/>
                  <a:pt x="201487" y="2347547"/>
                  <a:pt x="259420" y="2366215"/>
                </a:cubicBezTo>
                <a:cubicBezTo>
                  <a:pt x="213400" y="2292910"/>
                  <a:pt x="153843" y="2255803"/>
                  <a:pt x="99521" y="2211409"/>
                </a:cubicBezTo>
                <a:cubicBezTo>
                  <a:pt x="74797" y="2191149"/>
                  <a:pt x="51878" y="2165197"/>
                  <a:pt x="21920" y="2154269"/>
                </a:cubicBezTo>
                <a:cubicBezTo>
                  <a:pt x="11271" y="2150400"/>
                  <a:pt x="-6235" y="2142204"/>
                  <a:pt x="2248" y="2120577"/>
                </a:cubicBezTo>
                <a:cubicBezTo>
                  <a:pt x="9466" y="2102593"/>
                  <a:pt x="23723" y="2108055"/>
                  <a:pt x="36718" y="2113292"/>
                </a:cubicBezTo>
                <a:cubicBezTo>
                  <a:pt x="67939" y="2126269"/>
                  <a:pt x="100244" y="2126495"/>
                  <a:pt x="142474" y="2126269"/>
                </a:cubicBezTo>
                <a:cubicBezTo>
                  <a:pt x="107102" y="2066851"/>
                  <a:pt x="42311" y="2084608"/>
                  <a:pt x="11993" y="2022231"/>
                </a:cubicBezTo>
                <a:cubicBezTo>
                  <a:pt x="49892" y="2011302"/>
                  <a:pt x="79128" y="2033841"/>
                  <a:pt x="109809" y="2038166"/>
                </a:cubicBezTo>
                <a:cubicBezTo>
                  <a:pt x="137600" y="2042036"/>
                  <a:pt x="144459" y="2031565"/>
                  <a:pt x="137962" y="1997188"/>
                </a:cubicBezTo>
                <a:cubicBezTo>
                  <a:pt x="127856" y="1943690"/>
                  <a:pt x="143015" y="1916371"/>
                  <a:pt x="183441" y="1930941"/>
                </a:cubicBezTo>
                <a:cubicBezTo>
                  <a:pt x="220978" y="1944601"/>
                  <a:pt x="224948" y="1924568"/>
                  <a:pt x="214842" y="1894062"/>
                </a:cubicBezTo>
                <a:cubicBezTo>
                  <a:pt x="200405" y="1849671"/>
                  <a:pt x="216827" y="1815295"/>
                  <a:pt x="228017" y="1777960"/>
                </a:cubicBezTo>
                <a:cubicBezTo>
                  <a:pt x="245162" y="1721045"/>
                  <a:pt x="237944" y="1693272"/>
                  <a:pt x="200946" y="1650929"/>
                </a:cubicBezTo>
                <a:cubicBezTo>
                  <a:pt x="180193" y="1627251"/>
                  <a:pt x="157815" y="1607219"/>
                  <a:pt x="127675" y="1586731"/>
                </a:cubicBezTo>
                <a:cubicBezTo>
                  <a:pt x="197157" y="1575576"/>
                  <a:pt x="124246" y="1538013"/>
                  <a:pt x="148791" y="1514564"/>
                </a:cubicBezTo>
                <a:cubicBezTo>
                  <a:pt x="197878" y="1505003"/>
                  <a:pt x="237944" y="1579673"/>
                  <a:pt x="304718" y="1558274"/>
                </a:cubicBezTo>
                <a:cubicBezTo>
                  <a:pt x="222243" y="1493618"/>
                  <a:pt x="131104" y="1472448"/>
                  <a:pt x="71369" y="1386396"/>
                </a:cubicBezTo>
                <a:cubicBezTo>
                  <a:pt x="85084" y="1366817"/>
                  <a:pt x="98799" y="1385029"/>
                  <a:pt x="110530" y="1377745"/>
                </a:cubicBezTo>
                <a:cubicBezTo>
                  <a:pt x="110169" y="1373192"/>
                  <a:pt x="111073" y="1366361"/>
                  <a:pt x="108906" y="1364313"/>
                </a:cubicBezTo>
                <a:cubicBezTo>
                  <a:pt x="64330" y="1317416"/>
                  <a:pt x="63607" y="1316279"/>
                  <a:pt x="111433" y="1281675"/>
                </a:cubicBezTo>
                <a:cubicBezTo>
                  <a:pt x="128217" y="1269609"/>
                  <a:pt x="126772" y="1258909"/>
                  <a:pt x="117930" y="1243657"/>
                </a:cubicBezTo>
                <a:cubicBezTo>
                  <a:pt x="111612" y="1232957"/>
                  <a:pt x="104033" y="1223395"/>
                  <a:pt x="107643" y="1199947"/>
                </a:cubicBezTo>
                <a:cubicBezTo>
                  <a:pt x="133810" y="1229998"/>
                  <a:pt x="260321" y="1220208"/>
                  <a:pt x="282700" y="1217021"/>
                </a:cubicBezTo>
                <a:cubicBezTo>
                  <a:pt x="307786" y="1213607"/>
                  <a:pt x="332510" y="1199037"/>
                  <a:pt x="358858" y="1207003"/>
                </a:cubicBezTo>
                <a:cubicBezTo>
                  <a:pt x="379973" y="1213381"/>
                  <a:pt x="477788" y="1275073"/>
                  <a:pt x="491685" y="1204273"/>
                </a:cubicBezTo>
                <a:cubicBezTo>
                  <a:pt x="492408" y="1200857"/>
                  <a:pt x="531930" y="1208826"/>
                  <a:pt x="553226" y="1212696"/>
                </a:cubicBezTo>
                <a:cubicBezTo>
                  <a:pt x="571995" y="1215883"/>
                  <a:pt x="593110" y="1229998"/>
                  <a:pt x="605743" y="1201769"/>
                </a:cubicBezTo>
                <a:cubicBezTo>
                  <a:pt x="613143" y="1185150"/>
                  <a:pt x="582643" y="1153051"/>
                  <a:pt x="555391" y="1150320"/>
                </a:cubicBezTo>
                <a:cubicBezTo>
                  <a:pt x="531749" y="1147814"/>
                  <a:pt x="507025" y="1144172"/>
                  <a:pt x="484466" y="1151001"/>
                </a:cubicBezTo>
                <a:cubicBezTo>
                  <a:pt x="456674" y="1159198"/>
                  <a:pt x="441696" y="1145994"/>
                  <a:pt x="433934" y="1117538"/>
                </a:cubicBezTo>
                <a:cubicBezTo>
                  <a:pt x="425273" y="1086122"/>
                  <a:pt x="408668" y="1071550"/>
                  <a:pt x="385749" y="1056980"/>
                </a:cubicBezTo>
                <a:cubicBezTo>
                  <a:pt x="330163" y="1021696"/>
                  <a:pt x="276744" y="980946"/>
                  <a:pt x="215745" y="960456"/>
                </a:cubicBezTo>
                <a:cubicBezTo>
                  <a:pt x="203653" y="956358"/>
                  <a:pt x="190298" y="950894"/>
                  <a:pt x="184704" y="923805"/>
                </a:cubicBezTo>
                <a:cubicBezTo>
                  <a:pt x="349836" y="964326"/>
                  <a:pt x="500349" y="1069958"/>
                  <a:pt x="670713" y="1063811"/>
                </a:cubicBezTo>
                <a:cubicBezTo>
                  <a:pt x="624151" y="1030346"/>
                  <a:pt x="570192" y="1028524"/>
                  <a:pt x="520561" y="1005076"/>
                </a:cubicBezTo>
                <a:cubicBezTo>
                  <a:pt x="555753" y="987546"/>
                  <a:pt x="588779" y="1005759"/>
                  <a:pt x="622167" y="1015777"/>
                </a:cubicBezTo>
                <a:cubicBezTo>
                  <a:pt x="650140" y="1023970"/>
                  <a:pt x="675405" y="1025337"/>
                  <a:pt x="678473" y="976393"/>
                </a:cubicBezTo>
                <a:cubicBezTo>
                  <a:pt x="677389" y="973205"/>
                  <a:pt x="677570" y="969107"/>
                  <a:pt x="677751" y="965238"/>
                </a:cubicBezTo>
                <a:cubicBezTo>
                  <a:pt x="668365" y="944976"/>
                  <a:pt x="653749" y="934504"/>
                  <a:pt x="636423" y="928584"/>
                </a:cubicBezTo>
                <a:cubicBezTo>
                  <a:pt x="625955" y="924942"/>
                  <a:pt x="612060" y="919478"/>
                  <a:pt x="612239" y="904909"/>
                </a:cubicBezTo>
                <a:cubicBezTo>
                  <a:pt x="612781" y="850955"/>
                  <a:pt x="579394" y="835246"/>
                  <a:pt x="546007" y="819539"/>
                </a:cubicBezTo>
                <a:cubicBezTo>
                  <a:pt x="564596" y="792676"/>
                  <a:pt x="579213" y="812481"/>
                  <a:pt x="593290" y="810433"/>
                </a:cubicBezTo>
                <a:cubicBezTo>
                  <a:pt x="602495" y="809067"/>
                  <a:pt x="610796" y="806563"/>
                  <a:pt x="610796" y="792676"/>
                </a:cubicBezTo>
                <a:cubicBezTo>
                  <a:pt x="610977" y="781065"/>
                  <a:pt x="606645" y="767861"/>
                  <a:pt x="597622" y="767635"/>
                </a:cubicBezTo>
                <a:cubicBezTo>
                  <a:pt x="541135" y="765585"/>
                  <a:pt x="509913" y="690914"/>
                  <a:pt x="451260" y="690687"/>
                </a:cubicBezTo>
                <a:cubicBezTo>
                  <a:pt x="416248" y="690687"/>
                  <a:pt x="469488" y="648571"/>
                  <a:pt x="439891" y="631042"/>
                </a:cubicBezTo>
                <a:cubicBezTo>
                  <a:pt x="433393" y="627171"/>
                  <a:pt x="456855" y="621254"/>
                  <a:pt x="467323" y="622164"/>
                </a:cubicBezTo>
                <a:cubicBezTo>
                  <a:pt x="477609" y="623074"/>
                  <a:pt x="486813" y="634229"/>
                  <a:pt x="499265" y="626261"/>
                </a:cubicBezTo>
                <a:cubicBezTo>
                  <a:pt x="506123" y="597806"/>
                  <a:pt x="488438" y="587332"/>
                  <a:pt x="473818" y="579365"/>
                </a:cubicBezTo>
                <a:cubicBezTo>
                  <a:pt x="440070" y="560925"/>
                  <a:pt x="407224" y="538615"/>
                  <a:pt x="370228" y="532013"/>
                </a:cubicBezTo>
                <a:cubicBezTo>
                  <a:pt x="357055" y="529737"/>
                  <a:pt x="389177" y="499231"/>
                  <a:pt x="395494" y="488532"/>
                </a:cubicBezTo>
                <a:cubicBezTo>
                  <a:pt x="376883" y="474474"/>
                  <a:pt x="357801" y="462263"/>
                  <a:pt x="338331" y="451478"/>
                </a:cubicBezTo>
                <a:lnTo>
                  <a:pt x="331729" y="448316"/>
                </a:lnTo>
                <a:lnTo>
                  <a:pt x="333477" y="428106"/>
                </a:lnTo>
                <a:cubicBezTo>
                  <a:pt x="333477" y="428106"/>
                  <a:pt x="322127" y="376930"/>
                  <a:pt x="314427" y="351906"/>
                </a:cubicBezTo>
                <a:lnTo>
                  <a:pt x="296726" y="307655"/>
                </a:lnTo>
                <a:lnTo>
                  <a:pt x="312139" y="309596"/>
                </a:lnTo>
                <a:cubicBezTo>
                  <a:pt x="327682" y="313807"/>
                  <a:pt x="343879" y="321889"/>
                  <a:pt x="357956" y="329174"/>
                </a:cubicBezTo>
                <a:cubicBezTo>
                  <a:pt x="381237" y="341238"/>
                  <a:pt x="403435" y="344425"/>
                  <a:pt x="434297" y="329174"/>
                </a:cubicBezTo>
                <a:cubicBezTo>
                  <a:pt x="406324" y="319841"/>
                  <a:pt x="384846" y="311645"/>
                  <a:pt x="362829" y="305953"/>
                </a:cubicBezTo>
                <a:cubicBezTo>
                  <a:pt x="345323" y="301400"/>
                  <a:pt x="387012" y="282960"/>
                  <a:pt x="408307" y="285237"/>
                </a:cubicBezTo>
                <a:cubicBezTo>
                  <a:pt x="438085" y="288423"/>
                  <a:pt x="421302" y="276586"/>
                  <a:pt x="416248" y="260195"/>
                </a:cubicBezTo>
                <a:cubicBezTo>
                  <a:pt x="410835" y="242665"/>
                  <a:pt x="426897" y="237203"/>
                  <a:pt x="437003" y="240844"/>
                </a:cubicBezTo>
                <a:cubicBezTo>
                  <a:pt x="475803" y="255187"/>
                  <a:pt x="514425" y="229917"/>
                  <a:pt x="554491" y="250407"/>
                </a:cubicBezTo>
                <a:cubicBezTo>
                  <a:pt x="544384" y="199867"/>
                  <a:pt x="522546" y="177784"/>
                  <a:pt x="476887" y="170726"/>
                </a:cubicBezTo>
                <a:cubicBezTo>
                  <a:pt x="459741" y="167996"/>
                  <a:pt x="441876" y="172093"/>
                  <a:pt x="427076" y="157522"/>
                </a:cubicBezTo>
                <a:cubicBezTo>
                  <a:pt x="418594" y="149101"/>
                  <a:pt x="409030" y="139084"/>
                  <a:pt x="415707" y="123603"/>
                </a:cubicBezTo>
                <a:cubicBezTo>
                  <a:pt x="420400" y="112674"/>
                  <a:pt x="430506" y="112674"/>
                  <a:pt x="438808" y="116318"/>
                </a:cubicBezTo>
                <a:cubicBezTo>
                  <a:pt x="475984" y="132483"/>
                  <a:pt x="514786" y="138400"/>
                  <a:pt x="553586" y="144320"/>
                </a:cubicBezTo>
                <a:cubicBezTo>
                  <a:pt x="559543" y="145230"/>
                  <a:pt x="566220" y="148191"/>
                  <a:pt x="572898" y="133164"/>
                </a:cubicBezTo>
                <a:cubicBezTo>
                  <a:pt x="500349" y="108805"/>
                  <a:pt x="431408" y="74202"/>
                  <a:pt x="356874" y="60770"/>
                </a:cubicBezTo>
                <a:cubicBezTo>
                  <a:pt x="357956" y="54397"/>
                  <a:pt x="359038" y="48022"/>
                  <a:pt x="360122" y="41649"/>
                </a:cubicBezTo>
                <a:cubicBezTo>
                  <a:pt x="418413" y="50753"/>
                  <a:pt x="476707" y="59859"/>
                  <a:pt x="550338" y="71243"/>
                </a:cubicBezTo>
                <a:cubicBezTo>
                  <a:pt x="505041" y="35045"/>
                  <a:pt x="462269" y="47111"/>
                  <a:pt x="428701" y="15013"/>
                </a:cubicBezTo>
                <a:cubicBezTo>
                  <a:pt x="435018" y="2833"/>
                  <a:pt x="442643" y="-241"/>
                  <a:pt x="450539" y="15"/>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person holding a pencil over a paper&#10;&#10;Description automatically generated with low confidence">
            <a:extLst>
              <a:ext uri="{FF2B5EF4-FFF2-40B4-BE49-F238E27FC236}">
                <a16:creationId xmlns:a16="http://schemas.microsoft.com/office/drawing/2014/main" id="{353D0A36-9DFC-7697-5EED-F1DA4F1BADC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368" r="-5" b="-5"/>
          <a:stretch/>
        </p:blipFill>
        <p:spPr>
          <a:xfrm>
            <a:off x="8456612" y="5507820"/>
            <a:ext cx="3735388" cy="1126207"/>
          </a:xfrm>
          <a:custGeom>
            <a:avLst/>
            <a:gdLst/>
            <a:ahLst/>
            <a:cxnLst/>
            <a:rect l="l" t="t" r="r" b="b"/>
            <a:pathLst>
              <a:path w="4980517" h="2440831">
                <a:moveTo>
                  <a:pt x="287929" y="0"/>
                </a:moveTo>
                <a:lnTo>
                  <a:pt x="4817890" y="0"/>
                </a:lnTo>
                <a:lnTo>
                  <a:pt x="4816841" y="3177"/>
                </a:lnTo>
                <a:cubicBezTo>
                  <a:pt x="4816707" y="6109"/>
                  <a:pt x="4816908" y="9403"/>
                  <a:pt x="4816641" y="12038"/>
                </a:cubicBezTo>
                <a:cubicBezTo>
                  <a:pt x="4834033" y="20468"/>
                  <a:pt x="4854369" y="-611"/>
                  <a:pt x="4874703" y="22050"/>
                </a:cubicBezTo>
                <a:cubicBezTo>
                  <a:pt x="4786137" y="121645"/>
                  <a:pt x="4651010" y="146147"/>
                  <a:pt x="4528727" y="220979"/>
                </a:cubicBezTo>
                <a:cubicBezTo>
                  <a:pt x="4627731" y="245745"/>
                  <a:pt x="4687133" y="159323"/>
                  <a:pt x="4759914" y="170389"/>
                </a:cubicBezTo>
                <a:cubicBezTo>
                  <a:pt x="4796305" y="197528"/>
                  <a:pt x="4688204" y="241003"/>
                  <a:pt x="4791221" y="253914"/>
                </a:cubicBezTo>
                <a:cubicBezTo>
                  <a:pt x="4746534" y="277627"/>
                  <a:pt x="4713355" y="300811"/>
                  <a:pt x="4682585" y="328215"/>
                </a:cubicBezTo>
                <a:cubicBezTo>
                  <a:pt x="4627731" y="377223"/>
                  <a:pt x="4617028" y="409367"/>
                  <a:pt x="4642449" y="475239"/>
                </a:cubicBezTo>
                <a:cubicBezTo>
                  <a:pt x="4659039" y="518450"/>
                  <a:pt x="4683387" y="558237"/>
                  <a:pt x="4661983" y="609614"/>
                </a:cubicBezTo>
                <a:cubicBezTo>
                  <a:pt x="4646998" y="644922"/>
                  <a:pt x="4652885" y="668107"/>
                  <a:pt x="4708539" y="652298"/>
                </a:cubicBezTo>
                <a:cubicBezTo>
                  <a:pt x="4768476" y="635435"/>
                  <a:pt x="4790952" y="667053"/>
                  <a:pt x="4775969" y="728971"/>
                </a:cubicBezTo>
                <a:cubicBezTo>
                  <a:pt x="4766336" y="768758"/>
                  <a:pt x="4776506" y="780877"/>
                  <a:pt x="4817710" y="776398"/>
                </a:cubicBezTo>
                <a:cubicBezTo>
                  <a:pt x="4863199" y="771392"/>
                  <a:pt x="4906546" y="745306"/>
                  <a:pt x="4962737" y="757955"/>
                </a:cubicBezTo>
                <a:cubicBezTo>
                  <a:pt x="4917786" y="830149"/>
                  <a:pt x="4821724" y="809597"/>
                  <a:pt x="4769279" y="878367"/>
                </a:cubicBezTo>
                <a:cubicBezTo>
                  <a:pt x="4831892" y="878629"/>
                  <a:pt x="4879788" y="878367"/>
                  <a:pt x="4926079" y="863347"/>
                </a:cubicBezTo>
                <a:cubicBezTo>
                  <a:pt x="4945346" y="857286"/>
                  <a:pt x="4966484" y="850965"/>
                  <a:pt x="4977186" y="871779"/>
                </a:cubicBezTo>
                <a:cubicBezTo>
                  <a:pt x="4989762" y="896809"/>
                  <a:pt x="4963808" y="906295"/>
                  <a:pt x="4948019" y="910774"/>
                </a:cubicBezTo>
                <a:cubicBezTo>
                  <a:pt x="4903602" y="923421"/>
                  <a:pt x="4869621" y="953458"/>
                  <a:pt x="4832963" y="976907"/>
                </a:cubicBezTo>
                <a:cubicBezTo>
                  <a:pt x="4752423" y="1028288"/>
                  <a:pt x="4664121" y="1071235"/>
                  <a:pt x="4595889" y="1156077"/>
                </a:cubicBezTo>
                <a:cubicBezTo>
                  <a:pt x="4681783" y="1134471"/>
                  <a:pt x="4745733" y="1084147"/>
                  <a:pt x="4825471" y="1073871"/>
                </a:cubicBezTo>
                <a:cubicBezTo>
                  <a:pt x="4756436" y="1151071"/>
                  <a:pt x="4667600" y="1201922"/>
                  <a:pt x="4583583" y="1258044"/>
                </a:cubicBezTo>
                <a:cubicBezTo>
                  <a:pt x="4559500" y="1273853"/>
                  <a:pt x="4535151" y="1284656"/>
                  <a:pt x="4529799" y="1319171"/>
                </a:cubicBezTo>
                <a:cubicBezTo>
                  <a:pt x="4519362" y="1386097"/>
                  <a:pt x="4488056" y="1441427"/>
                  <a:pt x="4421163" y="1470936"/>
                </a:cubicBezTo>
                <a:cubicBezTo>
                  <a:pt x="4420628" y="1471202"/>
                  <a:pt x="4424373" y="1481215"/>
                  <a:pt x="4426515" y="1488062"/>
                </a:cubicBezTo>
                <a:cubicBezTo>
                  <a:pt x="4467453" y="1490172"/>
                  <a:pt x="4499829" y="1450649"/>
                  <a:pt x="4552008" y="1463559"/>
                </a:cubicBezTo>
                <a:cubicBezTo>
                  <a:pt x="4501970" y="1517309"/>
                  <a:pt x="4460227" y="1565528"/>
                  <a:pt x="4389321" y="1591086"/>
                </a:cubicBezTo>
                <a:cubicBezTo>
                  <a:pt x="4332594" y="1611373"/>
                  <a:pt x="4262490" y="1623230"/>
                  <a:pt x="4221282" y="1689099"/>
                </a:cubicBezTo>
                <a:cubicBezTo>
                  <a:pt x="4269178" y="1702012"/>
                  <a:pt x="4304768" y="1685677"/>
                  <a:pt x="4340623" y="1674082"/>
                </a:cubicBezTo>
                <a:cubicBezTo>
                  <a:pt x="4395475" y="1656165"/>
                  <a:pt x="4449794" y="1635878"/>
                  <a:pt x="4504647" y="1617960"/>
                </a:cubicBezTo>
                <a:cubicBezTo>
                  <a:pt x="4525518" y="1611110"/>
                  <a:pt x="4548262" y="1606365"/>
                  <a:pt x="4561640" y="1639039"/>
                </a:cubicBezTo>
                <a:cubicBezTo>
                  <a:pt x="4491801" y="1645890"/>
                  <a:pt x="4450060" y="1690154"/>
                  <a:pt x="4406179" y="1731784"/>
                </a:cubicBezTo>
                <a:cubicBezTo>
                  <a:pt x="4381561" y="1755234"/>
                  <a:pt x="4361492" y="1786589"/>
                  <a:pt x="4317076" y="1774733"/>
                </a:cubicBezTo>
                <a:cubicBezTo>
                  <a:pt x="4293796" y="1768410"/>
                  <a:pt x="4279080" y="1786061"/>
                  <a:pt x="4281490" y="1807667"/>
                </a:cubicBezTo>
                <a:cubicBezTo>
                  <a:pt x="4290317" y="1883815"/>
                  <a:pt x="4236000" y="1910425"/>
                  <a:pt x="4179809" y="1925180"/>
                </a:cubicBezTo>
                <a:cubicBezTo>
                  <a:pt x="4073313" y="1952846"/>
                  <a:pt x="3984744" y="2017925"/>
                  <a:pt x="3881194" y="2053496"/>
                </a:cubicBezTo>
                <a:cubicBezTo>
                  <a:pt x="3780584" y="2088012"/>
                  <a:pt x="3702720" y="2169955"/>
                  <a:pt x="3601845" y="2212904"/>
                </a:cubicBezTo>
                <a:cubicBezTo>
                  <a:pt x="3528795" y="2243995"/>
                  <a:pt x="3458958" y="2284043"/>
                  <a:pt x="3383767" y="2312235"/>
                </a:cubicBezTo>
                <a:cubicBezTo>
                  <a:pt x="3205831" y="2378897"/>
                  <a:pt x="3024414" y="2432384"/>
                  <a:pt x="2832561" y="2440024"/>
                </a:cubicBezTo>
                <a:cubicBezTo>
                  <a:pt x="2674156" y="2446085"/>
                  <a:pt x="1300154" y="2440289"/>
                  <a:pt x="741989" y="1573170"/>
                </a:cubicBezTo>
                <a:cubicBezTo>
                  <a:pt x="731286" y="1568953"/>
                  <a:pt x="719246" y="1557887"/>
                  <a:pt x="715500" y="1547347"/>
                </a:cubicBezTo>
                <a:cubicBezTo>
                  <a:pt x="697572" y="1498075"/>
                  <a:pt x="653689" y="1476733"/>
                  <a:pt x="614088" y="1450123"/>
                </a:cubicBezTo>
                <a:cubicBezTo>
                  <a:pt x="579303" y="1426672"/>
                  <a:pt x="542376" y="1402169"/>
                  <a:pt x="527927" y="1362645"/>
                </a:cubicBezTo>
                <a:cubicBezTo>
                  <a:pt x="508929" y="1309949"/>
                  <a:pt x="562979" y="1353160"/>
                  <a:pt x="572881" y="1333136"/>
                </a:cubicBezTo>
                <a:cubicBezTo>
                  <a:pt x="552277" y="1305735"/>
                  <a:pt x="520434" y="1280703"/>
                  <a:pt x="512140" y="1249612"/>
                </a:cubicBezTo>
                <a:cubicBezTo>
                  <a:pt x="481905" y="1137368"/>
                  <a:pt x="416616" y="1055689"/>
                  <a:pt x="318951" y="992190"/>
                </a:cubicBezTo>
                <a:cubicBezTo>
                  <a:pt x="290855" y="974010"/>
                  <a:pt x="272393" y="940811"/>
                  <a:pt x="234131" y="935543"/>
                </a:cubicBezTo>
                <a:cubicBezTo>
                  <a:pt x="149040" y="923949"/>
                  <a:pt x="175798" y="833311"/>
                  <a:pt x="130844" y="792998"/>
                </a:cubicBezTo>
                <a:cubicBezTo>
                  <a:pt x="122282" y="785355"/>
                  <a:pt x="114523" y="770339"/>
                  <a:pt x="116127" y="760064"/>
                </a:cubicBezTo>
                <a:cubicBezTo>
                  <a:pt x="118534" y="745306"/>
                  <a:pt x="128704" y="731343"/>
                  <a:pt x="137266" y="718168"/>
                </a:cubicBezTo>
                <a:cubicBezTo>
                  <a:pt x="146097" y="704995"/>
                  <a:pt x="159474" y="693400"/>
                  <a:pt x="153053" y="676011"/>
                </a:cubicBezTo>
                <a:cubicBezTo>
                  <a:pt x="150380" y="668898"/>
                  <a:pt x="152250" y="644130"/>
                  <a:pt x="132450" y="663627"/>
                </a:cubicBezTo>
                <a:cubicBezTo>
                  <a:pt x="78133" y="717115"/>
                  <a:pt x="46557" y="666528"/>
                  <a:pt x="0" y="642286"/>
                </a:cubicBezTo>
                <a:cubicBezTo>
                  <a:pt x="37460" y="617254"/>
                  <a:pt x="71175" y="599602"/>
                  <a:pt x="76795" y="562188"/>
                </a:cubicBezTo>
                <a:cubicBezTo>
                  <a:pt x="88300" y="484987"/>
                  <a:pt x="137532" y="449681"/>
                  <a:pt x="212187" y="442830"/>
                </a:cubicBezTo>
                <a:cubicBezTo>
                  <a:pt x="184627" y="368265"/>
                  <a:pt x="184627" y="368265"/>
                  <a:pt x="273730" y="357988"/>
                </a:cubicBezTo>
                <a:cubicBezTo>
                  <a:pt x="239480" y="310562"/>
                  <a:pt x="239480" y="298442"/>
                  <a:pt x="280956" y="282106"/>
                </a:cubicBezTo>
                <a:cubicBezTo>
                  <a:pt x="320824" y="266560"/>
                  <a:pt x="364973" y="261290"/>
                  <a:pt x="401900" y="237315"/>
                </a:cubicBezTo>
                <a:cubicBezTo>
                  <a:pt x="367917" y="176713"/>
                  <a:pt x="358285" y="106364"/>
                  <a:pt x="288180" y="76852"/>
                </a:cubicBezTo>
                <a:cubicBezTo>
                  <a:pt x="277209" y="72374"/>
                  <a:pt x="269717" y="54193"/>
                  <a:pt x="276673" y="43654"/>
                </a:cubicBezTo>
                <a:cubicBezTo>
                  <a:pt x="283028" y="34103"/>
                  <a:pt x="285520" y="22412"/>
                  <a:pt x="286921" y="10118"/>
                </a:cubicBezTo>
                <a:close/>
              </a:path>
            </a:pathLst>
          </a:custGeom>
        </p:spPr>
      </p:pic>
      <p:pic>
        <p:nvPicPr>
          <p:cNvPr id="6" name="Picture 5" descr="A picture containing screenshot, animation, 3d modeling, cartoon&#10;&#10;Description automatically generated">
            <a:extLst>
              <a:ext uri="{FF2B5EF4-FFF2-40B4-BE49-F238E27FC236}">
                <a16:creationId xmlns:a16="http://schemas.microsoft.com/office/drawing/2014/main" id="{2A36B24F-02C7-6037-C2F3-C844BC0AF62C}"/>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0833" r="24656" b="-1"/>
          <a:stretch/>
        </p:blipFill>
        <p:spPr>
          <a:xfrm>
            <a:off x="8983370" y="1226969"/>
            <a:ext cx="2726740" cy="1763475"/>
          </a:xfrm>
          <a:custGeom>
            <a:avLst/>
            <a:gdLst/>
            <a:ahLst/>
            <a:cxnLst/>
            <a:rect l="l" t="t" r="r" b="b"/>
            <a:pathLst>
              <a:path w="3635653" h="3660327">
                <a:moveTo>
                  <a:pt x="402121" y="0"/>
                </a:moveTo>
                <a:lnTo>
                  <a:pt x="3635653" y="0"/>
                </a:lnTo>
                <a:lnTo>
                  <a:pt x="3635653" y="3605403"/>
                </a:lnTo>
                <a:lnTo>
                  <a:pt x="3616543" y="3610878"/>
                </a:lnTo>
                <a:cubicBezTo>
                  <a:pt x="3510165" y="3637200"/>
                  <a:pt x="3401766" y="3654952"/>
                  <a:pt x="3290337" y="3659389"/>
                </a:cubicBezTo>
                <a:cubicBezTo>
                  <a:pt x="3106332" y="3666430"/>
                  <a:pt x="1510274" y="3659697"/>
                  <a:pt x="861903" y="2652440"/>
                </a:cubicBezTo>
                <a:cubicBezTo>
                  <a:pt x="849470" y="2647542"/>
                  <a:pt x="835485" y="2634687"/>
                  <a:pt x="831133" y="2622444"/>
                </a:cubicBezTo>
                <a:cubicBezTo>
                  <a:pt x="810307" y="2565210"/>
                  <a:pt x="759333" y="2540419"/>
                  <a:pt x="713332" y="2509507"/>
                </a:cubicBezTo>
                <a:cubicBezTo>
                  <a:pt x="672925" y="2482267"/>
                  <a:pt x="630030" y="2453803"/>
                  <a:pt x="613246" y="2407892"/>
                </a:cubicBezTo>
                <a:cubicBezTo>
                  <a:pt x="591178" y="2346680"/>
                  <a:pt x="653963" y="2396875"/>
                  <a:pt x="665465" y="2373614"/>
                </a:cubicBezTo>
                <a:cubicBezTo>
                  <a:pt x="641532" y="2341785"/>
                  <a:pt x="604543" y="2312707"/>
                  <a:pt x="594908" y="2276592"/>
                </a:cubicBezTo>
                <a:cubicBezTo>
                  <a:pt x="559787" y="2146208"/>
                  <a:pt x="483946" y="2051328"/>
                  <a:pt x="370497" y="1977567"/>
                </a:cubicBezTo>
                <a:cubicBezTo>
                  <a:pt x="337860" y="1956449"/>
                  <a:pt x="316415" y="1917884"/>
                  <a:pt x="271969" y="1911765"/>
                </a:cubicBezTo>
                <a:cubicBezTo>
                  <a:pt x="173127" y="1898297"/>
                  <a:pt x="204209" y="1793011"/>
                  <a:pt x="151990" y="1746183"/>
                </a:cubicBezTo>
                <a:cubicBezTo>
                  <a:pt x="142044" y="1737306"/>
                  <a:pt x="133031" y="1719862"/>
                  <a:pt x="134895" y="1707927"/>
                </a:cubicBezTo>
                <a:cubicBezTo>
                  <a:pt x="137691" y="1690784"/>
                  <a:pt x="149504" y="1674564"/>
                  <a:pt x="159450" y="1659260"/>
                </a:cubicBezTo>
                <a:cubicBezTo>
                  <a:pt x="169707" y="1643958"/>
                  <a:pt x="185247" y="1630489"/>
                  <a:pt x="177788" y="1610290"/>
                </a:cubicBezTo>
                <a:cubicBezTo>
                  <a:pt x="174683" y="1602027"/>
                  <a:pt x="176855" y="1573257"/>
                  <a:pt x="153855" y="1595904"/>
                </a:cubicBezTo>
                <a:cubicBezTo>
                  <a:pt x="90759" y="1658037"/>
                  <a:pt x="54081" y="1599274"/>
                  <a:pt x="0" y="1571114"/>
                </a:cubicBezTo>
                <a:cubicBezTo>
                  <a:pt x="43514" y="1542037"/>
                  <a:pt x="82677" y="1521532"/>
                  <a:pt x="89205" y="1478072"/>
                </a:cubicBezTo>
                <a:cubicBezTo>
                  <a:pt x="102570" y="1388394"/>
                  <a:pt x="159758" y="1347382"/>
                  <a:pt x="246479" y="1339424"/>
                </a:cubicBezTo>
                <a:cubicBezTo>
                  <a:pt x="214465" y="1252808"/>
                  <a:pt x="214465" y="1252808"/>
                  <a:pt x="317968" y="1240870"/>
                </a:cubicBezTo>
                <a:cubicBezTo>
                  <a:pt x="278183" y="1185780"/>
                  <a:pt x="278183" y="1171701"/>
                  <a:pt x="326361" y="1152725"/>
                </a:cubicBezTo>
                <a:cubicBezTo>
                  <a:pt x="372673" y="1134666"/>
                  <a:pt x="423957" y="1128545"/>
                  <a:pt x="466852" y="1100695"/>
                </a:cubicBezTo>
                <a:cubicBezTo>
                  <a:pt x="427377" y="1030299"/>
                  <a:pt x="416187" y="948581"/>
                  <a:pt x="334753" y="914300"/>
                </a:cubicBezTo>
                <a:cubicBezTo>
                  <a:pt x="322010" y="909097"/>
                  <a:pt x="313307" y="887979"/>
                  <a:pt x="321386" y="875737"/>
                </a:cubicBezTo>
                <a:cubicBezTo>
                  <a:pt x="350915" y="831359"/>
                  <a:pt x="308644" y="747189"/>
                  <a:pt x="400645" y="737702"/>
                </a:cubicBezTo>
                <a:cubicBezTo>
                  <a:pt x="412147" y="736784"/>
                  <a:pt x="422716" y="727601"/>
                  <a:pt x="413701" y="715664"/>
                </a:cubicBezTo>
                <a:cubicBezTo>
                  <a:pt x="382618" y="674041"/>
                  <a:pt x="420228" y="676794"/>
                  <a:pt x="442916" y="671592"/>
                </a:cubicBezTo>
                <a:cubicBezTo>
                  <a:pt x="470270" y="665166"/>
                  <a:pt x="501352" y="683528"/>
                  <a:pt x="526840" y="660880"/>
                </a:cubicBezTo>
                <a:cubicBezTo>
                  <a:pt x="520932" y="637006"/>
                  <a:pt x="498866" y="637312"/>
                  <a:pt x="483325" y="629661"/>
                </a:cubicBezTo>
                <a:cubicBezTo>
                  <a:pt x="437945" y="607624"/>
                  <a:pt x="400956" y="581304"/>
                  <a:pt x="398780" y="524068"/>
                </a:cubicBezTo>
                <a:cubicBezTo>
                  <a:pt x="397228" y="477853"/>
                  <a:pt x="392254" y="437148"/>
                  <a:pt x="455041" y="423067"/>
                </a:cubicBezTo>
                <a:cubicBezTo>
                  <a:pt x="481149" y="417251"/>
                  <a:pt x="473687" y="383892"/>
                  <a:pt x="458768" y="367363"/>
                </a:cubicBezTo>
                <a:cubicBezTo>
                  <a:pt x="432038" y="337982"/>
                  <a:pt x="409972" y="298806"/>
                  <a:pt x="363968" y="296052"/>
                </a:cubicBezTo>
                <a:cubicBezTo>
                  <a:pt x="335995" y="294216"/>
                  <a:pt x="314548" y="281971"/>
                  <a:pt x="292481" y="267894"/>
                </a:cubicBezTo>
                <a:cubicBezTo>
                  <a:pt x="276630" y="257791"/>
                  <a:pt x="257670" y="249223"/>
                  <a:pt x="259533" y="227493"/>
                </a:cubicBezTo>
                <a:cubicBezTo>
                  <a:pt x="261399" y="206680"/>
                  <a:pt x="279736" y="198111"/>
                  <a:pt x="298387" y="193826"/>
                </a:cubicBezTo>
                <a:cubicBezTo>
                  <a:pt x="360552" y="180054"/>
                  <a:pt x="418983" y="159853"/>
                  <a:pt x="470893" y="113638"/>
                </a:cubicBezTo>
                <a:cubicBezTo>
                  <a:pt x="436390" y="89152"/>
                  <a:pt x="403444" y="71400"/>
                  <a:pt x="377957" y="46608"/>
                </a:cubicBezTo>
                <a:cubicBezTo>
                  <a:pt x="370264" y="39110"/>
                  <a:pt x="371678" y="29598"/>
                  <a:pt x="380092" y="18562"/>
                </a:cubicBezTo>
                <a:close/>
              </a:path>
            </a:pathLst>
          </a:custGeom>
        </p:spPr>
      </p:pic>
    </p:spTree>
    <p:extLst>
      <p:ext uri="{BB962C8B-B14F-4D97-AF65-F5344CB8AC3E}">
        <p14:creationId xmlns:p14="http://schemas.microsoft.com/office/powerpoint/2010/main" val="397632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4435A9-1DA5-7D2F-CFF9-BF002165DD0E}"/>
              </a:ext>
            </a:extLst>
          </p:cNvPr>
          <p:cNvSpPr>
            <a:spLocks noGrp="1"/>
          </p:cNvSpPr>
          <p:nvPr>
            <p:ph type="body" sz="quarter" idx="21"/>
          </p:nvPr>
        </p:nvSpPr>
        <p:spPr/>
        <p:txBody>
          <a:bodyPr/>
          <a:lstStyle/>
          <a:p>
            <a:r>
              <a:rPr lang="en-GB" dirty="0"/>
              <a:t>Quantitative analysis</a:t>
            </a:r>
          </a:p>
          <a:p>
            <a:endParaRPr lang="en-GB" dirty="0"/>
          </a:p>
        </p:txBody>
      </p:sp>
      <p:pic>
        <p:nvPicPr>
          <p:cNvPr id="6" name="Picture 5">
            <a:extLst>
              <a:ext uri="{FF2B5EF4-FFF2-40B4-BE49-F238E27FC236}">
                <a16:creationId xmlns:a16="http://schemas.microsoft.com/office/drawing/2014/main" id="{40588DC6-2983-C4E5-9047-757337E5EA47}"/>
              </a:ext>
            </a:extLst>
          </p:cNvPr>
          <p:cNvPicPr>
            <a:picLocks noChangeAspect="1"/>
          </p:cNvPicPr>
          <p:nvPr/>
        </p:nvPicPr>
        <p:blipFill>
          <a:blip r:embed="rId2"/>
          <a:stretch>
            <a:fillRect/>
          </a:stretch>
        </p:blipFill>
        <p:spPr>
          <a:xfrm>
            <a:off x="416853" y="1343571"/>
            <a:ext cx="6480000" cy="2032680"/>
          </a:xfrm>
          <a:prstGeom prst="rect">
            <a:avLst/>
          </a:prstGeom>
        </p:spPr>
      </p:pic>
      <p:pic>
        <p:nvPicPr>
          <p:cNvPr id="7" name="Picture 6">
            <a:extLst>
              <a:ext uri="{FF2B5EF4-FFF2-40B4-BE49-F238E27FC236}">
                <a16:creationId xmlns:a16="http://schemas.microsoft.com/office/drawing/2014/main" id="{C8ADF797-1813-EB7C-F605-04AEDEEBB429}"/>
              </a:ext>
            </a:extLst>
          </p:cNvPr>
          <p:cNvPicPr>
            <a:picLocks noChangeAspect="1"/>
          </p:cNvPicPr>
          <p:nvPr/>
        </p:nvPicPr>
        <p:blipFill>
          <a:blip r:embed="rId3"/>
          <a:stretch>
            <a:fillRect/>
          </a:stretch>
        </p:blipFill>
        <p:spPr>
          <a:xfrm>
            <a:off x="1493962" y="3479051"/>
            <a:ext cx="4319905" cy="2865120"/>
          </a:xfrm>
          <a:prstGeom prst="rect">
            <a:avLst/>
          </a:prstGeom>
        </p:spPr>
      </p:pic>
      <p:sp>
        <p:nvSpPr>
          <p:cNvPr id="9" name="TextBox 8">
            <a:extLst>
              <a:ext uri="{FF2B5EF4-FFF2-40B4-BE49-F238E27FC236}">
                <a16:creationId xmlns:a16="http://schemas.microsoft.com/office/drawing/2014/main" id="{9CFD5FAF-7F41-BFE7-0AB3-FD9BE5B9659C}"/>
              </a:ext>
            </a:extLst>
          </p:cNvPr>
          <p:cNvSpPr txBox="1"/>
          <p:nvPr/>
        </p:nvSpPr>
        <p:spPr>
          <a:xfrm>
            <a:off x="2930207" y="6325655"/>
            <a:ext cx="1981200" cy="369332"/>
          </a:xfrm>
          <a:prstGeom prst="rect">
            <a:avLst/>
          </a:prstGeom>
          <a:noFill/>
        </p:spPr>
        <p:txBody>
          <a:bodyPr wrap="square">
            <a:spAutoFit/>
          </a:bodyPr>
          <a:lstStyle/>
          <a:p>
            <a:pPr algn="ctr"/>
            <a:r>
              <a:rPr lang="en-GB" dirty="0">
                <a:ea typeface="Calibri" panose="020F0502020204030204" pitchFamily="34" charset="0"/>
              </a:rPr>
              <a:t>Level </a:t>
            </a:r>
            <a:r>
              <a:rPr lang="en-GB" sz="1800" dirty="0">
                <a:effectLst/>
                <a:ea typeface="Calibri" panose="020F0502020204030204" pitchFamily="34" charset="0"/>
              </a:rPr>
              <a:t>analysis</a:t>
            </a:r>
            <a:endParaRPr lang="en-GB" sz="2800" dirty="0">
              <a:effectLst/>
              <a:ea typeface="Calibri" panose="020F0502020204030204" pitchFamily="34" charset="0"/>
            </a:endParaRPr>
          </a:p>
        </p:txBody>
      </p:sp>
      <p:sp>
        <p:nvSpPr>
          <p:cNvPr id="10" name="TextBox 9">
            <a:extLst>
              <a:ext uri="{FF2B5EF4-FFF2-40B4-BE49-F238E27FC236}">
                <a16:creationId xmlns:a16="http://schemas.microsoft.com/office/drawing/2014/main" id="{D5025560-2968-C6F1-04F6-EB42C4A7DAF1}"/>
              </a:ext>
            </a:extLst>
          </p:cNvPr>
          <p:cNvSpPr txBox="1"/>
          <p:nvPr/>
        </p:nvSpPr>
        <p:spPr>
          <a:xfrm>
            <a:off x="2548018" y="921491"/>
            <a:ext cx="2679302" cy="369332"/>
          </a:xfrm>
          <a:prstGeom prst="rect">
            <a:avLst/>
          </a:prstGeom>
          <a:noFill/>
        </p:spPr>
        <p:txBody>
          <a:bodyPr wrap="square">
            <a:spAutoFit/>
          </a:bodyPr>
          <a:lstStyle/>
          <a:p>
            <a:pPr algn="ctr"/>
            <a:r>
              <a:rPr lang="en-GB" dirty="0">
                <a:ea typeface="Calibri" panose="020F0502020204030204" pitchFamily="34" charset="0"/>
              </a:rPr>
              <a:t>Institutional </a:t>
            </a:r>
            <a:r>
              <a:rPr lang="en-GB" sz="1800" dirty="0">
                <a:effectLst/>
                <a:ea typeface="Calibri" panose="020F0502020204030204" pitchFamily="34" charset="0"/>
              </a:rPr>
              <a:t>analysis</a:t>
            </a:r>
            <a:endParaRPr lang="en-GB" sz="2800" dirty="0">
              <a:effectLst/>
              <a:ea typeface="Calibri" panose="020F0502020204030204" pitchFamily="34" charset="0"/>
            </a:endParaRPr>
          </a:p>
        </p:txBody>
      </p:sp>
      <p:sp>
        <p:nvSpPr>
          <p:cNvPr id="14" name="TextBox 13">
            <a:extLst>
              <a:ext uri="{FF2B5EF4-FFF2-40B4-BE49-F238E27FC236}">
                <a16:creationId xmlns:a16="http://schemas.microsoft.com/office/drawing/2014/main" id="{DA041B1E-2404-07AB-D690-7BA2278937B6}"/>
              </a:ext>
            </a:extLst>
          </p:cNvPr>
          <p:cNvSpPr txBox="1"/>
          <p:nvPr/>
        </p:nvSpPr>
        <p:spPr>
          <a:xfrm>
            <a:off x="7863840" y="5424100"/>
            <a:ext cx="3014747" cy="369332"/>
          </a:xfrm>
          <a:prstGeom prst="rect">
            <a:avLst/>
          </a:prstGeom>
          <a:noFill/>
        </p:spPr>
        <p:txBody>
          <a:bodyPr wrap="square">
            <a:spAutoFit/>
          </a:bodyPr>
          <a:lstStyle/>
          <a:p>
            <a:pPr algn="ctr"/>
            <a:r>
              <a:rPr lang="en-GB" dirty="0">
                <a:ea typeface="Calibri" panose="020F0502020204030204" pitchFamily="34" charset="0"/>
              </a:rPr>
              <a:t>Cross-faculty analysis</a:t>
            </a:r>
            <a:endParaRPr lang="en-GB" sz="2800" dirty="0">
              <a:effectLst/>
              <a:ea typeface="Calibri" panose="020F0502020204030204" pitchFamily="34" charset="0"/>
            </a:endParaRPr>
          </a:p>
        </p:txBody>
      </p:sp>
      <p:pic>
        <p:nvPicPr>
          <p:cNvPr id="4" name="Picture 3">
            <a:extLst>
              <a:ext uri="{FF2B5EF4-FFF2-40B4-BE49-F238E27FC236}">
                <a16:creationId xmlns:a16="http://schemas.microsoft.com/office/drawing/2014/main" id="{A4373578-3A1F-15AA-689A-0FCCAA9D269F}"/>
              </a:ext>
            </a:extLst>
          </p:cNvPr>
          <p:cNvPicPr>
            <a:picLocks noChangeAspect="1"/>
          </p:cNvPicPr>
          <p:nvPr/>
        </p:nvPicPr>
        <p:blipFill rotWithShape="1">
          <a:blip r:embed="rId4"/>
          <a:srcRect b="1777"/>
          <a:stretch/>
        </p:blipFill>
        <p:spPr>
          <a:xfrm>
            <a:off x="6896854" y="1706880"/>
            <a:ext cx="4878294" cy="3352800"/>
          </a:xfrm>
          <a:prstGeom prst="rect">
            <a:avLst/>
          </a:prstGeom>
        </p:spPr>
      </p:pic>
    </p:spTree>
    <p:extLst>
      <p:ext uri="{BB962C8B-B14F-4D97-AF65-F5344CB8AC3E}">
        <p14:creationId xmlns:p14="http://schemas.microsoft.com/office/powerpoint/2010/main" val="98299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4435A9-1DA5-7D2F-CFF9-BF002165DD0E}"/>
              </a:ext>
            </a:extLst>
          </p:cNvPr>
          <p:cNvSpPr>
            <a:spLocks noGrp="1"/>
          </p:cNvSpPr>
          <p:nvPr>
            <p:ph type="body" sz="quarter" idx="21"/>
          </p:nvPr>
        </p:nvSpPr>
        <p:spPr/>
        <p:txBody>
          <a:bodyPr/>
          <a:lstStyle/>
          <a:p>
            <a:r>
              <a:rPr lang="en-GB" dirty="0"/>
              <a:t>Quantitative analysis</a:t>
            </a:r>
          </a:p>
          <a:p>
            <a:endParaRPr lang="en-GB" dirty="0"/>
          </a:p>
        </p:txBody>
      </p:sp>
      <p:sp>
        <p:nvSpPr>
          <p:cNvPr id="14" name="TextBox 13">
            <a:extLst>
              <a:ext uri="{FF2B5EF4-FFF2-40B4-BE49-F238E27FC236}">
                <a16:creationId xmlns:a16="http://schemas.microsoft.com/office/drawing/2014/main" id="{DA041B1E-2404-07AB-D690-7BA2278937B6}"/>
              </a:ext>
            </a:extLst>
          </p:cNvPr>
          <p:cNvSpPr txBox="1"/>
          <p:nvPr/>
        </p:nvSpPr>
        <p:spPr>
          <a:xfrm>
            <a:off x="5565370" y="1822662"/>
            <a:ext cx="2585260" cy="369332"/>
          </a:xfrm>
          <a:prstGeom prst="rect">
            <a:avLst/>
          </a:prstGeom>
          <a:noFill/>
        </p:spPr>
        <p:txBody>
          <a:bodyPr wrap="square">
            <a:spAutoFit/>
          </a:bodyPr>
          <a:lstStyle/>
          <a:p>
            <a:pPr algn="ctr"/>
            <a:r>
              <a:rPr lang="en-GB" dirty="0">
                <a:ea typeface="Calibri" panose="020F0502020204030204" pitchFamily="34" charset="0"/>
                <a:cs typeface="Calibri" panose="020F0502020204030204" pitchFamily="34" charset="0"/>
              </a:rPr>
              <a:t>Module analysis</a:t>
            </a:r>
            <a:endParaRPr lang="en-GB" sz="2800" dirty="0">
              <a:effectLst/>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BFC3154-B769-35BF-D6A1-C71D7667D332}"/>
              </a:ext>
            </a:extLst>
          </p:cNvPr>
          <p:cNvPicPr>
            <a:picLocks noChangeAspect="1"/>
          </p:cNvPicPr>
          <p:nvPr/>
        </p:nvPicPr>
        <p:blipFill>
          <a:blip r:embed="rId2"/>
          <a:stretch>
            <a:fillRect/>
          </a:stretch>
        </p:blipFill>
        <p:spPr>
          <a:xfrm>
            <a:off x="413915" y="1132994"/>
            <a:ext cx="5383351" cy="3240886"/>
          </a:xfrm>
          <a:prstGeom prst="rect">
            <a:avLst/>
          </a:prstGeom>
        </p:spPr>
      </p:pic>
      <p:graphicFrame>
        <p:nvGraphicFramePr>
          <p:cNvPr id="4" name="Table 3">
            <a:extLst>
              <a:ext uri="{FF2B5EF4-FFF2-40B4-BE49-F238E27FC236}">
                <a16:creationId xmlns:a16="http://schemas.microsoft.com/office/drawing/2014/main" id="{CA191621-F428-7501-E389-F93399D0B64A}"/>
              </a:ext>
            </a:extLst>
          </p:cNvPr>
          <p:cNvGraphicFramePr>
            <a:graphicFrameLocks noGrp="1"/>
          </p:cNvGraphicFramePr>
          <p:nvPr>
            <p:extLst>
              <p:ext uri="{D42A27DB-BD31-4B8C-83A1-F6EECF244321}">
                <p14:modId xmlns:p14="http://schemas.microsoft.com/office/powerpoint/2010/main" val="2205139296"/>
              </p:ext>
            </p:extLst>
          </p:nvPr>
        </p:nvGraphicFramePr>
        <p:xfrm>
          <a:off x="1386840" y="4666006"/>
          <a:ext cx="9067800" cy="1706880"/>
        </p:xfrm>
        <a:graphic>
          <a:graphicData uri="http://schemas.openxmlformats.org/drawingml/2006/table">
            <a:tbl>
              <a:tblPr firstRow="1" firstCol="1" bandRow="1">
                <a:tableStyleId>{5C22544A-7EE6-4342-B048-85BDC9FD1C3A}</a:tableStyleId>
              </a:tblPr>
              <a:tblGrid>
                <a:gridCol w="1506439">
                  <a:extLst>
                    <a:ext uri="{9D8B030D-6E8A-4147-A177-3AD203B41FA5}">
                      <a16:colId xmlns:a16="http://schemas.microsoft.com/office/drawing/2014/main" val="3718842427"/>
                    </a:ext>
                  </a:extLst>
                </a:gridCol>
                <a:gridCol w="1211663">
                  <a:extLst>
                    <a:ext uri="{9D8B030D-6E8A-4147-A177-3AD203B41FA5}">
                      <a16:colId xmlns:a16="http://schemas.microsoft.com/office/drawing/2014/main" val="757281160"/>
                    </a:ext>
                  </a:extLst>
                </a:gridCol>
                <a:gridCol w="1661772">
                  <a:extLst>
                    <a:ext uri="{9D8B030D-6E8A-4147-A177-3AD203B41FA5}">
                      <a16:colId xmlns:a16="http://schemas.microsoft.com/office/drawing/2014/main" val="398177487"/>
                    </a:ext>
                  </a:extLst>
                </a:gridCol>
                <a:gridCol w="1286568">
                  <a:extLst>
                    <a:ext uri="{9D8B030D-6E8A-4147-A177-3AD203B41FA5}">
                      <a16:colId xmlns:a16="http://schemas.microsoft.com/office/drawing/2014/main" val="2047693504"/>
                    </a:ext>
                  </a:extLst>
                </a:gridCol>
                <a:gridCol w="1286568">
                  <a:extLst>
                    <a:ext uri="{9D8B030D-6E8A-4147-A177-3AD203B41FA5}">
                      <a16:colId xmlns:a16="http://schemas.microsoft.com/office/drawing/2014/main" val="971547024"/>
                    </a:ext>
                  </a:extLst>
                </a:gridCol>
                <a:gridCol w="1057395">
                  <a:extLst>
                    <a:ext uri="{9D8B030D-6E8A-4147-A177-3AD203B41FA5}">
                      <a16:colId xmlns:a16="http://schemas.microsoft.com/office/drawing/2014/main" val="2672398716"/>
                    </a:ext>
                  </a:extLst>
                </a:gridCol>
                <a:gridCol w="1057395">
                  <a:extLst>
                    <a:ext uri="{9D8B030D-6E8A-4147-A177-3AD203B41FA5}">
                      <a16:colId xmlns:a16="http://schemas.microsoft.com/office/drawing/2014/main" val="4125656448"/>
                    </a:ext>
                  </a:extLst>
                </a:gridCol>
              </a:tblGrid>
              <a:tr h="426720">
                <a:tc>
                  <a:txBody>
                    <a:bodyPr/>
                    <a:lstStyle/>
                    <a:p>
                      <a:pPr algn="ctr"/>
                      <a:r>
                        <a:rPr lang="en-GB" sz="1600" dirty="0">
                          <a:effectLst/>
                        </a:rPr>
                        <a:t>Academic year</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Level 1</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No. reg @ 25% FLP (aka day 14)</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No. complete</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 complete</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No. passed</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 passed</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9025207"/>
                  </a:ext>
                </a:extLst>
              </a:tr>
              <a:tr h="241754">
                <a:tc rowSpan="2">
                  <a:txBody>
                    <a:bodyPr/>
                    <a:lstStyle/>
                    <a:p>
                      <a:pPr algn="ctr"/>
                      <a:r>
                        <a:rPr lang="en-GB" sz="1600">
                          <a:effectLst/>
                        </a:rPr>
                        <a:t>2019/20</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BAME</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7145</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4871</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68.2</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4651</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65.1</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5532287"/>
                  </a:ext>
                </a:extLst>
              </a:tr>
              <a:tr h="241754">
                <a:tc vMerge="1">
                  <a:txBody>
                    <a:bodyPr/>
                    <a:lstStyle/>
                    <a:p>
                      <a:endParaRPr lang="en-GB"/>
                    </a:p>
                  </a:txBody>
                  <a:tcPr/>
                </a:tc>
                <a:tc>
                  <a:txBody>
                    <a:bodyPr/>
                    <a:lstStyle/>
                    <a:p>
                      <a:pPr algn="ctr"/>
                      <a:r>
                        <a:rPr lang="en-GB" sz="1600">
                          <a:effectLst/>
                        </a:rPr>
                        <a:t>Non-BAME</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59449</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42599</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71.7</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41778</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70.3</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4736678"/>
                  </a:ext>
                </a:extLst>
              </a:tr>
              <a:tr h="241754">
                <a:tc rowSpan="2">
                  <a:txBody>
                    <a:bodyPr/>
                    <a:lstStyle/>
                    <a:p>
                      <a:pPr algn="ctr"/>
                      <a:r>
                        <a:rPr lang="en-GB" sz="1600" dirty="0">
                          <a:effectLst/>
                        </a:rPr>
                        <a:t>2020/21</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BAME</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8506</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5595</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65.8</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5289</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62.2</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4518735"/>
                  </a:ext>
                </a:extLst>
              </a:tr>
              <a:tr h="241754">
                <a:tc vMerge="1">
                  <a:txBody>
                    <a:bodyPr/>
                    <a:lstStyle/>
                    <a:p>
                      <a:endParaRPr lang="en-GB"/>
                    </a:p>
                  </a:txBody>
                  <a:tcPr/>
                </a:tc>
                <a:tc>
                  <a:txBody>
                    <a:bodyPr/>
                    <a:lstStyle/>
                    <a:p>
                      <a:pPr algn="ctr"/>
                      <a:r>
                        <a:rPr lang="en-GB" sz="1600" dirty="0">
                          <a:effectLst/>
                        </a:rPr>
                        <a:t>Non-BAME</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73036</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50546</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69.2</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49173</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dirty="0">
                          <a:effectLst/>
                        </a:rPr>
                        <a:t>67.3</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0330821"/>
                  </a:ext>
                </a:extLst>
              </a:tr>
            </a:tbl>
          </a:graphicData>
        </a:graphic>
      </p:graphicFrame>
      <p:sp>
        <p:nvSpPr>
          <p:cNvPr id="5" name="Rectangle 1">
            <a:extLst>
              <a:ext uri="{FF2B5EF4-FFF2-40B4-BE49-F238E27FC236}">
                <a16:creationId xmlns:a16="http://schemas.microsoft.com/office/drawing/2014/main" id="{41FDC4CF-6C93-B0FE-93C7-4A537FEB338D}"/>
              </a:ext>
            </a:extLst>
          </p:cNvPr>
          <p:cNvSpPr>
            <a:spLocks noChangeArrowheads="1"/>
          </p:cNvSpPr>
          <p:nvPr/>
        </p:nvSpPr>
        <p:spPr bwMode="auto">
          <a:xfrm>
            <a:off x="6858000" y="3700725"/>
            <a:ext cx="481670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bmk="">
                <a:ln>
                  <a:noFill/>
                </a:ln>
                <a:solidFill>
                  <a:schemeClr val="tx1"/>
                </a:solidFill>
                <a:effectLst/>
                <a:ea typeface="Calibri" panose="020F0502020204030204" pitchFamily="34" charset="0"/>
                <a:cs typeface="Arial" panose="020B0604020202020204" pitchFamily="34" charset="0"/>
              </a:rPr>
              <a:t>Completion rate and pass rate for Level 1 modules at the OU during the pandemic</a:t>
            </a:r>
            <a:endParaRPr kumimoji="0" lang="en-GB" altLang="en-US"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endParaRPr kumimoji="0" lang="en-GB" altLang="en-US"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34421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3EBD0D-052D-98A0-FDCB-94658F1F6C11}"/>
              </a:ext>
            </a:extLst>
          </p:cNvPr>
          <p:cNvSpPr>
            <a:spLocks noGrp="1"/>
          </p:cNvSpPr>
          <p:nvPr>
            <p:ph type="body" sz="quarter" idx="11"/>
          </p:nvPr>
        </p:nvSpPr>
        <p:spPr>
          <a:xfrm>
            <a:off x="408207" y="524538"/>
            <a:ext cx="5557585" cy="1800200"/>
          </a:xfrm>
        </p:spPr>
        <p:txBody>
          <a:bodyPr/>
          <a:lstStyle/>
          <a:p>
            <a:r>
              <a:rPr lang="en-GB" dirty="0"/>
              <a:t>Qualitative analysis</a:t>
            </a:r>
          </a:p>
        </p:txBody>
      </p:sp>
      <p:pic>
        <p:nvPicPr>
          <p:cNvPr id="6" name="Picture Placeholder 5" descr="A hand holding a light bulb&#10;&#10;Description automatically generated">
            <a:extLst>
              <a:ext uri="{FF2B5EF4-FFF2-40B4-BE49-F238E27FC236}">
                <a16:creationId xmlns:a16="http://schemas.microsoft.com/office/drawing/2014/main" id="{66321ECC-A029-1504-A1C2-B61FC0B03F7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095" r="20095"/>
          <a:stretch>
            <a:fillRect/>
          </a:stretch>
        </p:blipFill>
        <p:spPr/>
      </p:pic>
    </p:spTree>
    <p:extLst>
      <p:ext uri="{BB962C8B-B14F-4D97-AF65-F5344CB8AC3E}">
        <p14:creationId xmlns:p14="http://schemas.microsoft.com/office/powerpoint/2010/main" val="1989948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167e0b12-1b71-4542-acc4-fe51edeef89c"/>
</p:tagLst>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Standard document" ma:contentTypeID="0x010100B08DCD0EEA0F07498423205D54133588002F7710345EDBE643A981E852AE4B359C00C6ABBD85DCF86041A5EB231FB3CFE633" ma:contentTypeVersion="18" ma:contentTypeDescription="For general documents (Word, Excel etc)." ma:contentTypeScope="" ma:versionID="9c65a1863b3e81b1e7b4e223cfe78e30">
  <xsd:schema xmlns:xsd="http://www.w3.org/2001/XMLSchema" xmlns:xs="http://www.w3.org/2001/XMLSchema" xmlns:p="http://schemas.microsoft.com/office/2006/metadata/properties" xmlns:ns2="e4476828-269d-41e7-8c7f-463a607b843c" xmlns:ns3="http://schemas.microsoft.com/sharepoint.v3" xmlns:ns4="f6649768-51e2-4ed9-9bdf-4c374a10f6bd" xmlns:ns5="7aeab5f3-05ab-446d-9f7a-c4c35c6a47f0" targetNamespace="http://schemas.microsoft.com/office/2006/metadata/properties" ma:root="true" ma:fieldsID="2c450c9e913c2f79871798c29635f47c" ns2:_="" ns3:_="" ns4:_="" ns5:_="">
    <xsd:import namespace="e4476828-269d-41e7-8c7f-463a607b843c"/>
    <xsd:import namespace="http://schemas.microsoft.com/sharepoint.v3"/>
    <xsd:import namespace="f6649768-51e2-4ed9-9bdf-4c374a10f6bd"/>
    <xsd:import namespace="7aeab5f3-05ab-446d-9f7a-c4c35c6a47f0"/>
    <xsd:element name="properties">
      <xsd:complexType>
        <xsd:sequence>
          <xsd:element name="documentManagement">
            <xsd:complexType>
              <xsd:all>
                <xsd:element ref="ns2:InfoSecLevel"/>
                <xsd:element ref="ns3:CategoryDescription" minOccurs="0"/>
                <xsd:element ref="ns2:SourceSystemCreated" minOccurs="0"/>
                <xsd:element ref="ns2:SourceSystemModified" minOccurs="0"/>
                <xsd:element ref="ns2:SourceSystemModifiedBy" minOccurs="0"/>
                <xsd:element ref="ns2:jfb83b211892487d8f99ba34d47cda51" minOccurs="0"/>
                <xsd:element ref="ns2:TaxCatchAll" minOccurs="0"/>
                <xsd:element ref="ns2:TaxCatchAllLabel" minOccurs="0"/>
                <xsd:element ref="ns2:TaxKeywordTaxHTField" minOccurs="0"/>
                <xsd:element ref="ns2:SourceSystem" minOccurs="0"/>
                <xsd:element ref="ns4:_dlc_DocId" minOccurs="0"/>
                <xsd:element ref="ns4:_dlc_DocIdUrl" minOccurs="0"/>
                <xsd:element ref="ns4:_dlc_DocIdPersistId" minOccurs="0"/>
                <xsd:element ref="ns4:c976f18f1f4745adb6b6ecf8d941b9f5" minOccurs="0"/>
                <xsd:element ref="ns5:MediaServiceMetadata" minOccurs="0"/>
                <xsd:element ref="ns5:MediaServiceFastMetadata" minOccurs="0"/>
                <xsd:element ref="ns5:MediaServiceAutoKeyPoints" minOccurs="0"/>
                <xsd:element ref="ns5:MediaServiceKeyPoints" minOccurs="0"/>
                <xsd:element ref="ns4:SharedWithUsers" minOccurs="0"/>
                <xsd:element ref="ns4:SharedWithDetails" minOccurs="0"/>
                <xsd:element ref="ns5:lcf76f155ced4ddcb4097134ff3c332f" minOccurs="0"/>
                <xsd:element ref="ns5:MediaServiceGenerationTime" minOccurs="0"/>
                <xsd:element ref="ns5:MediaServiceEventHashCode" minOccurs="0"/>
                <xsd:element ref="ns5:MediaServiceOCR" minOccurs="0"/>
                <xsd:element ref="ns5:MediaServiceDateTaken"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InfoSecLevel" ma:index="3" ma:displayName="Information Security Level" ma:default="Internal Use Only" ma:description="Note that Highly Restricted documents should not be held in cloud storage." ma:format="Dropdown" ma:internalName="InfoSecLevel" ma:readOnly="false">
      <xsd:simpleType>
        <xsd:restriction base="dms:Choice">
          <xsd:enumeration value="Highly Restricted - These should not be held in cloud storage"/>
          <xsd:enumeration value="Highly Confidential"/>
          <xsd:enumeration value="Proprietary"/>
          <xsd:enumeration value="Internal Use Only"/>
          <xsd:enumeration value="Public Documents"/>
        </xsd:restriction>
      </xsd:simpleType>
    </xsd:element>
    <xsd:element name="SourceSystemCreated" ma:index="6" nillable="true" ma:displayName="Source System Created" ma:format="DateTime" ma:internalName="SourceSystemCreated" ma:readOnly="false">
      <xsd:simpleType>
        <xsd:restriction base="dms:DateTime"/>
      </xsd:simpleType>
    </xsd:element>
    <xsd:element name="SourceSystemModified" ma:index="7" nillable="true" ma:displayName="Source System Modified" ma:format="DateTime" ma:internalName="SourceSystemModified" ma:readOnly="false">
      <xsd:simpleType>
        <xsd:restriction base="dms:DateTime"/>
      </xsd:simpleType>
    </xsd:element>
    <xsd:element name="SourceSystemModifiedBy" ma:index="8" nillable="true" ma:displayName="Source System Modified By" ma:list="UserInfo" ma:SharePointGroup="0" ma:internalName="SourceSystemModifiedBy"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fb83b211892487d8f99ba34d47cda51" ma:index="12" ma:taxonomy="true" ma:internalName="jfb83b211892487d8f99ba34d47cda51" ma:taxonomyFieldName="OULanguage" ma:displayName="Language (OU)" ma:readOnly="false" ma:default="1;#English|e0d36b11-db4e-4123-8f10-8157dedade86" ma:fieldId="{3fb83b21-1892-487d-8f99-ba34d47cda51}" ma:taxonomyMulti="true" ma:sspId="bfb35f09-1364-44fa-bda6-079b81d03a24" ma:termSetId="6988e76f-8d6c-4125-83fe-48a1bc57431c"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650fc396-6b87-4772-acf3-d5c3bea3f3f1}" ma:internalName="TaxCatchAll" ma:showField="CatchAllData" ma:web="f6649768-51e2-4ed9-9bdf-4c374a10f6bd">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650fc396-6b87-4772-acf3-d5c3bea3f3f1}" ma:internalName="TaxCatchAllLabel" ma:readOnly="true" ma:showField="CatchAllDataLabel" ma:web="f6649768-51e2-4ed9-9bdf-4c374a10f6bd">
      <xsd:complexType>
        <xsd:complexContent>
          <xsd:extension base="dms:MultiChoiceLookup">
            <xsd:sequence>
              <xsd:element name="Value" type="dms:Lookup" maxOccurs="unbounded" minOccurs="0" nillable="true"/>
            </xsd:sequence>
          </xsd:extension>
        </xsd:complexContent>
      </xsd:complexType>
    </xsd:element>
    <xsd:element name="TaxKeywordTaxHTField" ma:index="18" nillable="true" ma:taxonomy="true" ma:internalName="TaxKeywordTaxHTField" ma:taxonomyFieldName="TaxKeyword" ma:displayName="Enterprise Keywords" ma:fieldId="{23f27201-bee3-471e-b2e7-b64fd8b7ca38}" ma:taxonomyMulti="true" ma:sspId="bfb35f09-1364-44fa-bda6-079b81d03a24" ma:termSetId="00000000-0000-0000-0000-000000000000" ma:anchorId="00000000-0000-0000-0000-000000000000" ma:open="true" ma:isKeyword="true">
      <xsd:complexType>
        <xsd:sequence>
          <xsd:element ref="pc:Terms" minOccurs="0" maxOccurs="1"/>
        </xsd:sequence>
      </xsd:complexType>
    </xsd:element>
    <xsd:element name="SourceSystem" ma:index="19" nillable="true" ma:displayName="Source System" ma:format="Dropdown" ma:internalName="SourceSystem" ma:readOnly="false">
      <xsd:simpleType>
        <xsd:restriction base="dms:Choice">
          <xsd:enumeration value="Documentum"/>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5" nillable="true" ma:displayName="Description" ma:internalName="Category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649768-51e2-4ed9-9bdf-4c374a10f6bd" elementFormDefault="qualified">
    <xsd:import namespace="http://schemas.microsoft.com/office/2006/documentManagement/types"/>
    <xsd:import namespace="http://schemas.microsoft.com/office/infopath/2007/PartnerControls"/>
    <xsd:element name="_dlc_DocId" ma:index="20" nillable="true" ma:displayName="Document ID Value" ma:description="The value of the document ID assigned to this item." ma:indexed="true"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c976f18f1f4745adb6b6ecf8d941b9f5" ma:index="23" nillable="true" ma:taxonomy="true" ma:internalName="c976f18f1f4745adb6b6ecf8d941b9f5" ma:taxonomyFieldName="TreeStructureCategory" ma:displayName="TreeStructureCategory" ma:readOnly="false" ma:fieldId="{c976f18f-1f47-45ad-b6b6-ecf8d941b9f5}" ma:taxonomyMulti="true" ma:sspId="bfb35f09-1364-44fa-bda6-079b81d03a24" ma:termSetId="e3d86e10-b5f7-491b-9c3f-0248c3e0bcce" ma:anchorId="00000000-0000-0000-0000-000000000000" ma:open="false" ma:isKeyword="false">
      <xsd:complexType>
        <xsd:sequence>
          <xsd:element ref="pc:Terms" minOccurs="0" maxOccurs="1"/>
        </xsd:sequence>
      </xsd:complexType>
    </xsd:element>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eab5f3-05ab-446d-9f7a-c4c35c6a47f0"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lcf76f155ced4ddcb4097134ff3c332f" ma:index="32"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DateTaken" ma:index="36" nillable="true" ma:displayName="MediaServiceDateTaken" ma:hidden="true" ma:indexed="true" ma:internalName="MediaServiceDateTaken" ma:readOnly="true">
      <xsd:simpleType>
        <xsd:restriction base="dms:Text"/>
      </xsd:simpleType>
    </xsd:element>
    <xsd:element name="MediaLengthInSeconds" ma:index="3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bfb35f09-1364-44fa-bda6-079b81d03a24" ContentTypeId="0x010100B08DCD0EEA0F07498423205D5413358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e4476828-269d-41e7-8c7f-463a607b843c">
      <Value>248</Value>
      <Value>1</Value>
    </TaxCatchAll>
    <lcf76f155ced4ddcb4097134ff3c332f xmlns="7aeab5f3-05ab-446d-9f7a-c4c35c6a47f0">
      <Terms xmlns="http://schemas.microsoft.com/office/infopath/2007/PartnerControls"/>
    </lcf76f155ced4ddcb4097134ff3c332f>
    <SourceSystemCreated xmlns="e4476828-269d-41e7-8c7f-463a607b843c" xsi:nil="true"/>
    <c976f18f1f4745adb6b6ecf8d941b9f5 xmlns="f6649768-51e2-4ed9-9bdf-4c374a10f6bd">
      <Terms xmlns="http://schemas.microsoft.com/office/infopath/2007/PartnerControls"/>
    </c976f18f1f4745adb6b6ecf8d941b9f5>
    <SourceSystemModifiedBy xmlns="e4476828-269d-41e7-8c7f-463a607b843c">
      <UserInfo>
        <DisplayName/>
        <AccountId xsi:nil="true"/>
        <AccountType/>
      </UserInfo>
    </SourceSystemModifiedBy>
    <jfb83b211892487d8f99ba34d47cda51 xmlns="e4476828-269d-41e7-8c7f-463a607b843c">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e0d36b11-db4e-4123-8f10-8157dedade86</TermId>
        </TermInfo>
      </Terms>
    </jfb83b211892487d8f99ba34d47cda51>
    <SourceSystemModified xmlns="e4476828-269d-41e7-8c7f-463a607b843c" xsi:nil="true"/>
    <SourceSystem xmlns="e4476828-269d-41e7-8c7f-463a607b843c" xsi:nil="true"/>
    <TaxKeywordTaxHTField xmlns="e4476828-269d-41e7-8c7f-463a607b843c">
      <Terms xmlns="http://schemas.microsoft.com/office/infopath/2007/PartnerControls">
        <TermInfo xmlns="http://schemas.microsoft.com/office/infopath/2007/PartnerControls">
          <TermName xmlns="http://schemas.microsoft.com/office/infopath/2007/PartnerControls">OU Master PowerPoint Template</TermName>
          <TermId xmlns="http://schemas.microsoft.com/office/infopath/2007/PartnerControls">e5054ec4-46d6-4301-a570-d8f11b0d3c08</TermId>
        </TermInfo>
      </Terms>
    </TaxKeywordTaxHTField>
    <InfoSecLevel xmlns="e4476828-269d-41e7-8c7f-463a607b843c">Internal Use Only</InfoSecLevel>
    <CategoryDescription xmlns="http://schemas.microsoft.com/sharepoint.v3">OU Master PowerPoint Template</CategoryDescription>
    <_dlc_DocId xmlns="f6649768-51e2-4ed9-9bdf-4c374a10f6bd">INTTHC-1952402693-530</_dlc_DocId>
    <_dlc_DocIdUrl xmlns="f6649768-51e2-4ed9-9bdf-4c374a10f6bd">
      <Url>https://openuniv.sharepoint.com/sites/intranet-tutor-help-centre/_layouts/15/DocIdRedir.aspx?ID=INTTHC-1952402693-530</Url>
      <Description>INTTHC-1952402693-530</Description>
    </_dlc_DocIdUrl>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3551651-9CAA-4409-96AF-4BFBD50638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476828-269d-41e7-8c7f-463a607b843c"/>
    <ds:schemaRef ds:uri="http://schemas.microsoft.com/sharepoint.v3"/>
    <ds:schemaRef ds:uri="f6649768-51e2-4ed9-9bdf-4c374a10f6bd"/>
    <ds:schemaRef ds:uri="7aeab5f3-05ab-446d-9f7a-c4c35c6a47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C8AC41-5B46-4436-AD34-112A3F0D4BE0}">
  <ds:schemaRefs>
    <ds:schemaRef ds:uri="Microsoft.SharePoint.Taxonomy.ContentTypeSync"/>
  </ds:schemaRefs>
</ds:datastoreItem>
</file>

<file path=customXml/itemProps3.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4.xml><?xml version="1.0" encoding="utf-8"?>
<ds:datastoreItem xmlns:ds="http://schemas.openxmlformats.org/officeDocument/2006/customXml" ds:itemID="{BD1F123D-72E4-47AA-AF87-050EE8541186}">
  <ds:schemaRefs>
    <ds:schemaRef ds:uri="37366ac4-c030-4543-8cc8-88329e81ec50"/>
    <ds:schemaRef ds:uri="4ed73a0e-c0f4-4682-9833-b80ae4bd0773"/>
    <ds:schemaRef ds:uri="a4bbcd8a-0e99-45ba-ba54-c1f6b28a9aac"/>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aeab5f3-05ab-446d-9f7a-c4c35c6a47f0"/>
    <ds:schemaRef ds:uri="f6649768-51e2-4ed9-9bdf-4c374a10f6bd"/>
    <ds:schemaRef ds:uri="http://schemas.microsoft.com/sharepoint.v3"/>
  </ds:schemaRefs>
</ds:datastoreItem>
</file>

<file path=customXml/itemProps5.xml><?xml version="1.0" encoding="utf-8"?>
<ds:datastoreItem xmlns:ds="http://schemas.openxmlformats.org/officeDocument/2006/customXml" ds:itemID="{C8200691-43B9-4BE3-914A-F8196C357B8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2213</TotalTime>
  <Words>4275</Words>
  <Application>Microsoft Office PowerPoint</Application>
  <PresentationFormat>Widescreen</PresentationFormat>
  <Paragraphs>357</Paragraphs>
  <Slides>23</Slides>
  <Notes>20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23</vt:i4>
      </vt:variant>
    </vt:vector>
  </HeadingPairs>
  <TitlesOfParts>
    <vt:vector size="35" baseType="lpstr">
      <vt:lpstr>Arial</vt:lpstr>
      <vt:lpstr>Calibri</vt:lpstr>
      <vt:lpstr>Helvetica</vt:lpstr>
      <vt:lpstr>Helvetica Neue</vt:lpstr>
      <vt:lpstr>Poppins</vt:lpstr>
      <vt:lpstr>Poppins SemiBold</vt:lpstr>
      <vt:lpstr>Times New Roman</vt:lpstr>
      <vt:lpstr>Covers</vt:lpstr>
      <vt:lpstr>Contents Slides</vt:lpstr>
      <vt:lpstr>Chapter Headings / Dividers</vt:lpstr>
      <vt:lpstr>Slide Options</vt:lpstr>
      <vt:lpstr>End Slides</vt:lpstr>
      <vt:lpstr>Intro Slide Title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Title 16</vt:lpstr>
      <vt:lpstr>Slide Title 4</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Diane.Ford</cp:lastModifiedBy>
  <cp:revision>134</cp:revision>
  <dcterms:created xsi:type="dcterms:W3CDTF">2022-10-21T14:33:01Z</dcterms:created>
  <dcterms:modified xsi:type="dcterms:W3CDTF">2024-01-25T12:59:02Z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0x010100B08DCD0EEA0F07498423205D54133588002F7710345EDBE643A981E852AE4B359C00C6ABBD85DCF86041A5EB231FB3CFE633</vt:lpwstr>
  </property>
  <property fmtid="{D5CDD505-2E9C-101B-9397-08002B2CF9AE}" pid="3" name="MediaServiceImageTags">
    <vt:lpwstr/>
  </property>
  <property fmtid="{D5CDD505-2E9C-101B-9397-08002B2CF9AE}" pid="4" name="TaxKeyword">
    <vt:lpwstr>248;#OU Master PowerPoint Template|e5054ec4-46d6-4301-a570-d8f11b0d3c08</vt:lpwstr>
  </property>
  <property fmtid="{D5CDD505-2E9C-101B-9397-08002B2CF9AE}" pid="5" name="OULanguage">
    <vt:lpwstr>1;#English|e0d36b11-db4e-4123-8f10-8157dedade86</vt:lpwstr>
  </property>
  <property fmtid="{D5CDD505-2E9C-101B-9397-08002B2CF9AE}" pid="6" name="_dlc_DocIdItemGuid">
    <vt:lpwstr>85677404-a5d7-4bfa-a47e-fa39cf69ff37</vt:lpwstr>
  </property>
  <property fmtid="{D5CDD505-2E9C-101B-9397-08002B2CF9AE}" pid="7" name="TreeStructureCategory">
    <vt:lpwstr/>
  </property>
</Properties>
</file>