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34"/>
  </p:notesMasterIdLst>
  <p:handoutMasterIdLst>
    <p:handoutMasterId r:id="rId35"/>
  </p:handoutMasterIdLst>
  <p:sldIdLst>
    <p:sldId id="369" r:id="rId9"/>
    <p:sldId id="338" r:id="rId10"/>
    <p:sldId id="341" r:id="rId11"/>
    <p:sldId id="354" r:id="rId12"/>
    <p:sldId id="371" r:id="rId13"/>
    <p:sldId id="388" r:id="rId14"/>
    <p:sldId id="382" r:id="rId15"/>
    <p:sldId id="374" r:id="rId16"/>
    <p:sldId id="373" r:id="rId17"/>
    <p:sldId id="375" r:id="rId18"/>
    <p:sldId id="376" r:id="rId19"/>
    <p:sldId id="377" r:id="rId20"/>
    <p:sldId id="386" r:id="rId21"/>
    <p:sldId id="378" r:id="rId22"/>
    <p:sldId id="349" r:id="rId23"/>
    <p:sldId id="363" r:id="rId24"/>
    <p:sldId id="379" r:id="rId25"/>
    <p:sldId id="380" r:id="rId26"/>
    <p:sldId id="381" r:id="rId27"/>
    <p:sldId id="383" r:id="rId28"/>
    <p:sldId id="389" r:id="rId29"/>
    <p:sldId id="387" r:id="rId30"/>
    <p:sldId id="372" r:id="rId31"/>
    <p:sldId id="304" r:id="rId32"/>
    <p:sldId id="36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7" autoAdjust="0"/>
    <p:restoredTop sz="94635" autoAdjust="0"/>
  </p:normalViewPr>
  <p:slideViewPr>
    <p:cSldViewPr snapToGrid="0">
      <p:cViewPr varScale="1">
        <p:scale>
          <a:sx n="81" d="100"/>
          <a:sy n="81" d="100"/>
        </p:scale>
        <p:origin x="720"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22/03/2023</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3/22/2023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24</a:t>
            </a:fld>
            <a:endParaRPr lang="en-US"/>
          </a:p>
        </p:txBody>
      </p:sp>
    </p:spTree>
    <p:extLst>
      <p:ext uri="{BB962C8B-B14F-4D97-AF65-F5344CB8AC3E}">
        <p14:creationId xmlns:p14="http://schemas.microsoft.com/office/powerpoint/2010/main" val="3445707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6809823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25641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4.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3/22/2023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 id="2147483936" r:id="rId4"/>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 id="214748393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hyperlink" Target="https://learn3.open.ac.uk/course/view.php?id=300758" TargetMode="External"/><Relationship Id="rId7" Type="http://schemas.openxmlformats.org/officeDocument/2006/relationships/hyperlink" Target="https://learn3.open.ac.uk/mod/forumng/view.php?id=35989" TargetMode="External"/><Relationship Id="rId2" Type="http://schemas.openxmlformats.org/officeDocument/2006/relationships/hyperlink" Target="https://learn3.open.ac.uk/course/view.php?name=ACTT" TargetMode="External"/><Relationship Id="rId1" Type="http://schemas.openxmlformats.org/officeDocument/2006/relationships/slideLayout" Target="../slideLayouts/slideLayout17.xml"/><Relationship Id="rId6" Type="http://schemas.openxmlformats.org/officeDocument/2006/relationships/hyperlink" Target="https://learn3.open.ac.uk/mod/forumng/view.php?id=163432" TargetMode="External"/><Relationship Id="rId5" Type="http://schemas.openxmlformats.org/officeDocument/2006/relationships/hyperlink" Target="https://learn3.open.ac.uk/course/view.php?id=300728" TargetMode="External"/><Relationship Id="rId4" Type="http://schemas.openxmlformats.org/officeDocument/2006/relationships/hyperlink" Target="https://learn3.open.ac.uk/course/view.php?id=300906&amp;cmid=163436"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www.open.ac.uk/scholarship-and-innovation/esteem/projects/themes/technologies-stem-learning/review-the-use-office-365-and-adobe-connect-active"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59B28AAB-C3F4-49FA-AFE9-163F96275BA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01" r="2501"/>
          <a:stretch>
            <a:fillRect/>
          </a:stretch>
        </p:blipFill>
        <p:spPr>
          <a:xfrm>
            <a:off x="6093274" y="-33911"/>
            <a:ext cx="6098726" cy="3810000"/>
          </a:xfrm>
        </p:spPr>
      </p:pic>
      <p:sp>
        <p:nvSpPr>
          <p:cNvPr id="3" name="Text Placeholder 2">
            <a:extLst>
              <a:ext uri="{FF2B5EF4-FFF2-40B4-BE49-F238E27FC236}">
                <a16:creationId xmlns:a16="http://schemas.microsoft.com/office/drawing/2014/main" id="{F7C3698F-DE51-4C8C-9C85-B181AB72BDDA}"/>
              </a:ext>
            </a:extLst>
          </p:cNvPr>
          <p:cNvSpPr>
            <a:spLocks noGrp="1"/>
          </p:cNvSpPr>
          <p:nvPr>
            <p:ph type="body" sz="quarter" idx="11"/>
          </p:nvPr>
        </p:nvSpPr>
        <p:spPr>
          <a:xfrm>
            <a:off x="408207" y="457611"/>
            <a:ext cx="5557585" cy="1800200"/>
          </a:xfrm>
        </p:spPr>
        <p:txBody>
          <a:bodyPr/>
          <a:lstStyle/>
          <a:p>
            <a:r>
              <a:rPr lang="en-GB" sz="4800" dirty="0"/>
              <a:t>A review of the use of Office 365 and Adobe Connect </a:t>
            </a:r>
          </a:p>
        </p:txBody>
      </p:sp>
      <p:sp>
        <p:nvSpPr>
          <p:cNvPr id="4" name="Text Placeholder 3">
            <a:extLst>
              <a:ext uri="{FF2B5EF4-FFF2-40B4-BE49-F238E27FC236}">
                <a16:creationId xmlns:a16="http://schemas.microsoft.com/office/drawing/2014/main" id="{4969BEEC-68F7-4459-9CB1-4D6F92754AEA}"/>
              </a:ext>
            </a:extLst>
          </p:cNvPr>
          <p:cNvSpPr>
            <a:spLocks noGrp="1"/>
          </p:cNvSpPr>
          <p:nvPr>
            <p:ph type="body" sz="quarter" idx="12"/>
          </p:nvPr>
        </p:nvSpPr>
        <p:spPr>
          <a:xfrm>
            <a:off x="408207" y="2951830"/>
            <a:ext cx="5557584" cy="1305402"/>
          </a:xfrm>
        </p:spPr>
        <p:txBody>
          <a:bodyPr/>
          <a:lstStyle/>
          <a:p>
            <a:r>
              <a:rPr lang="en-GB" b="1" dirty="0"/>
              <a:t>for active learning by Associate Lecturers tutoring in computing</a:t>
            </a:r>
            <a:endParaRPr lang="en-GB" dirty="0"/>
          </a:p>
        </p:txBody>
      </p:sp>
      <p:sp>
        <p:nvSpPr>
          <p:cNvPr id="5" name="Text Placeholder 4">
            <a:extLst>
              <a:ext uri="{FF2B5EF4-FFF2-40B4-BE49-F238E27FC236}">
                <a16:creationId xmlns:a16="http://schemas.microsoft.com/office/drawing/2014/main" id="{D4AA02D8-3E25-40A4-91B8-4E5A9BFBCD43}"/>
              </a:ext>
            </a:extLst>
          </p:cNvPr>
          <p:cNvSpPr>
            <a:spLocks noGrp="1"/>
          </p:cNvSpPr>
          <p:nvPr>
            <p:ph type="body" sz="quarter" idx="13"/>
          </p:nvPr>
        </p:nvSpPr>
        <p:spPr>
          <a:xfrm>
            <a:off x="408207" y="4454499"/>
            <a:ext cx="5557584" cy="347039"/>
          </a:xfrm>
        </p:spPr>
        <p:txBody>
          <a:bodyPr/>
          <a:lstStyle/>
          <a:p>
            <a:r>
              <a:rPr lang="en-GB" dirty="0"/>
              <a:t>Dr Katharine Jewitt	</a:t>
            </a:r>
          </a:p>
        </p:txBody>
      </p:sp>
      <p:sp>
        <p:nvSpPr>
          <p:cNvPr id="6" name="Text Placeholder 5">
            <a:extLst>
              <a:ext uri="{FF2B5EF4-FFF2-40B4-BE49-F238E27FC236}">
                <a16:creationId xmlns:a16="http://schemas.microsoft.com/office/drawing/2014/main" id="{9E9D6A68-351C-480F-BAA3-53AC6456F309}"/>
              </a:ext>
            </a:extLst>
          </p:cNvPr>
          <p:cNvSpPr>
            <a:spLocks noGrp="1"/>
          </p:cNvSpPr>
          <p:nvPr>
            <p:ph type="body" sz="quarter" idx="14"/>
          </p:nvPr>
        </p:nvSpPr>
        <p:spPr>
          <a:xfrm>
            <a:off x="408207" y="4817370"/>
            <a:ext cx="5557584" cy="347039"/>
          </a:xfrm>
        </p:spPr>
        <p:txBody>
          <a:bodyPr/>
          <a:lstStyle/>
          <a:p>
            <a:r>
              <a:rPr lang="en-GB" dirty="0"/>
              <a:t>Associate Lecturer WELS and STEM</a:t>
            </a:r>
          </a:p>
        </p:txBody>
      </p:sp>
      <p:sp>
        <p:nvSpPr>
          <p:cNvPr id="7" name="Text Placeholder 6">
            <a:extLst>
              <a:ext uri="{FF2B5EF4-FFF2-40B4-BE49-F238E27FC236}">
                <a16:creationId xmlns:a16="http://schemas.microsoft.com/office/drawing/2014/main" id="{BEDC8C3F-F7A2-4787-960A-7F259C2D4E82}"/>
              </a:ext>
            </a:extLst>
          </p:cNvPr>
          <p:cNvSpPr>
            <a:spLocks noGrp="1"/>
          </p:cNvSpPr>
          <p:nvPr>
            <p:ph type="body" sz="quarter" idx="15"/>
          </p:nvPr>
        </p:nvSpPr>
        <p:spPr>
          <a:xfrm>
            <a:off x="408208" y="5196073"/>
            <a:ext cx="5557584" cy="347039"/>
          </a:xfrm>
        </p:spPr>
        <p:txBody>
          <a:bodyPr/>
          <a:lstStyle/>
          <a:p>
            <a:r>
              <a:rPr lang="en-GB" dirty="0"/>
              <a:t>22 March 2023</a:t>
            </a:r>
          </a:p>
        </p:txBody>
      </p:sp>
    </p:spTree>
    <p:extLst>
      <p:ext uri="{BB962C8B-B14F-4D97-AF65-F5344CB8AC3E}">
        <p14:creationId xmlns:p14="http://schemas.microsoft.com/office/powerpoint/2010/main" val="886347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1C9360-F202-48B6-B63A-484E04CE1CD9}"/>
              </a:ext>
            </a:extLst>
          </p:cNvPr>
          <p:cNvSpPr>
            <a:spLocks noGrp="1"/>
          </p:cNvSpPr>
          <p:nvPr>
            <p:ph type="body" sz="quarter" idx="11"/>
          </p:nvPr>
        </p:nvSpPr>
        <p:spPr>
          <a:xfrm>
            <a:off x="2011680" y="1206523"/>
            <a:ext cx="8808747" cy="497161"/>
          </a:xfrm>
        </p:spPr>
        <p:txBody>
          <a:bodyPr/>
          <a:lstStyle/>
          <a:p>
            <a:r>
              <a:rPr lang="en-GB" sz="4400" dirty="0"/>
              <a:t>60% of ALs reported that they did not feel they had the skills in Adobe Connect, to deliver tutorials in a way that allowed for active learning. </a:t>
            </a:r>
          </a:p>
        </p:txBody>
      </p:sp>
    </p:spTree>
    <p:extLst>
      <p:ext uri="{BB962C8B-B14F-4D97-AF65-F5344CB8AC3E}">
        <p14:creationId xmlns:p14="http://schemas.microsoft.com/office/powerpoint/2010/main" val="59087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C82CF-57DA-48DF-9FA6-D2FA69D28C17}"/>
              </a:ext>
            </a:extLst>
          </p:cNvPr>
          <p:cNvSpPr>
            <a:spLocks noGrp="1"/>
          </p:cNvSpPr>
          <p:nvPr>
            <p:ph type="body" sz="quarter" idx="11"/>
          </p:nvPr>
        </p:nvSpPr>
        <p:spPr>
          <a:xfrm>
            <a:off x="717696" y="1445385"/>
            <a:ext cx="9748667" cy="1800200"/>
          </a:xfrm>
        </p:spPr>
        <p:txBody>
          <a:bodyPr/>
          <a:lstStyle/>
          <a:p>
            <a:r>
              <a:rPr lang="en-IE" altLang="en-US" sz="4400" dirty="0">
                <a:latin typeface="Arial" panose="020B0604020202020204" pitchFamily="34" charset="0"/>
                <a:cs typeface="Arial" panose="020B0604020202020204" pitchFamily="34" charset="0"/>
              </a:rPr>
              <a:t>30% of AL participants were not aware of the available functionality in Adobe Connect </a:t>
            </a:r>
            <a:endParaRPr lang="en-GB" sz="4400" dirty="0"/>
          </a:p>
          <a:p>
            <a:endParaRPr lang="en-GB" dirty="0"/>
          </a:p>
        </p:txBody>
      </p:sp>
    </p:spTree>
    <p:extLst>
      <p:ext uri="{BB962C8B-B14F-4D97-AF65-F5344CB8AC3E}">
        <p14:creationId xmlns:p14="http://schemas.microsoft.com/office/powerpoint/2010/main" val="2547835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57FE89-B303-4100-A94F-EC4107377EB7}"/>
              </a:ext>
            </a:extLst>
          </p:cNvPr>
          <p:cNvSpPr>
            <a:spLocks noGrp="1"/>
          </p:cNvSpPr>
          <p:nvPr>
            <p:ph type="body" sz="quarter" idx="11"/>
          </p:nvPr>
        </p:nvSpPr>
        <p:spPr>
          <a:xfrm>
            <a:off x="1100784" y="1909908"/>
            <a:ext cx="9990432" cy="497161"/>
          </a:xfrm>
        </p:spPr>
        <p:txBody>
          <a:bodyPr/>
          <a:lstStyle/>
          <a:p>
            <a:r>
              <a:rPr lang="en-GB" sz="4400" dirty="0"/>
              <a:t>50% surveyed used technology to support students with additional needs </a:t>
            </a:r>
          </a:p>
          <a:p>
            <a:endParaRPr lang="en-GB" dirty="0"/>
          </a:p>
        </p:txBody>
      </p:sp>
    </p:spTree>
    <p:extLst>
      <p:ext uri="{BB962C8B-B14F-4D97-AF65-F5344CB8AC3E}">
        <p14:creationId xmlns:p14="http://schemas.microsoft.com/office/powerpoint/2010/main" val="2137922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C3D5ED0-3631-4A73-8360-92D16783219E}"/>
              </a:ext>
            </a:extLst>
          </p:cNvPr>
          <p:cNvSpPr txBox="1">
            <a:spLocks/>
          </p:cNvSpPr>
          <p:nvPr/>
        </p:nvSpPr>
        <p:spPr>
          <a:xfrm>
            <a:off x="366003" y="1994025"/>
            <a:ext cx="9931547" cy="180020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5500" b="1" i="0" kern="1200">
                <a:ln>
                  <a:noFill/>
                </a:ln>
                <a:solidFill>
                  <a:schemeClr val="bg1"/>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30% of ALs reported using Adobe Connect to support student reflection during tutorials. </a:t>
            </a:r>
          </a:p>
        </p:txBody>
      </p:sp>
    </p:spTree>
    <p:extLst>
      <p:ext uri="{BB962C8B-B14F-4D97-AF65-F5344CB8AC3E}">
        <p14:creationId xmlns:p14="http://schemas.microsoft.com/office/powerpoint/2010/main" val="3653450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A36181A-3444-415C-ABB2-A40FDAF4FF12}"/>
              </a:ext>
            </a:extLst>
          </p:cNvPr>
          <p:cNvSpPr>
            <a:spLocks noGrp="1"/>
          </p:cNvSpPr>
          <p:nvPr>
            <p:ph type="body" sz="quarter" idx="11"/>
          </p:nvPr>
        </p:nvSpPr>
        <p:spPr>
          <a:xfrm>
            <a:off x="520748" y="1487589"/>
            <a:ext cx="11380519" cy="1800200"/>
          </a:xfrm>
        </p:spPr>
        <p:txBody>
          <a:bodyPr/>
          <a:lstStyle/>
          <a:p>
            <a:r>
              <a:rPr lang="en-GB" sz="4400" dirty="0"/>
              <a:t>80% said they did not use Adobe / Office 365 for collaborative learning </a:t>
            </a:r>
          </a:p>
          <a:p>
            <a:endParaRPr lang="en-GB" dirty="0"/>
          </a:p>
        </p:txBody>
      </p:sp>
    </p:spTree>
    <p:extLst>
      <p:ext uri="{BB962C8B-B14F-4D97-AF65-F5344CB8AC3E}">
        <p14:creationId xmlns:p14="http://schemas.microsoft.com/office/powerpoint/2010/main" val="2868813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B1566B48-1080-4623-A292-E08C41760867}"/>
              </a:ext>
            </a:extLst>
          </p:cNvPr>
          <p:cNvSpPr txBox="1">
            <a:spLocks/>
          </p:cNvSpPr>
          <p:nvPr/>
        </p:nvSpPr>
        <p:spPr>
          <a:xfrm>
            <a:off x="692923" y="923306"/>
            <a:ext cx="4912997" cy="49716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chemeClr val="tx1"/>
                </a:solidFill>
                <a:latin typeface="Arial" panose="020B0604020202020204" pitchFamily="34" charset="0"/>
              </a:rPr>
              <a:t>There is work to be done to support ALs in developing their skills and knowledge in using Adobe Connect and Office 365.</a:t>
            </a:r>
          </a:p>
        </p:txBody>
      </p:sp>
      <p:sp>
        <p:nvSpPr>
          <p:cNvPr id="5" name="Text Placeholder 4">
            <a:extLst>
              <a:ext uri="{FF2B5EF4-FFF2-40B4-BE49-F238E27FC236}">
                <a16:creationId xmlns:a16="http://schemas.microsoft.com/office/drawing/2014/main" id="{05D0F4C2-42B4-40C9-9944-68DB2E1F582E}"/>
              </a:ext>
            </a:extLst>
          </p:cNvPr>
          <p:cNvSpPr txBox="1">
            <a:spLocks/>
          </p:cNvSpPr>
          <p:nvPr/>
        </p:nvSpPr>
        <p:spPr>
          <a:xfrm>
            <a:off x="6451178" y="733924"/>
            <a:ext cx="6397602" cy="8759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rgbClr val="000000"/>
                </a:solidFill>
                <a:latin typeface="Arial" panose="020B0604020202020204" pitchFamily="34" charset="0"/>
              </a:rPr>
              <a:t>ALs were asked if they used Adobe / Office365 to support students in:</a:t>
            </a:r>
          </a:p>
          <a:p>
            <a:pPr marL="0" indent="0">
              <a:buNone/>
            </a:pPr>
            <a:endParaRPr lang="en-GB" sz="2400" dirty="0">
              <a:solidFill>
                <a:srgbClr val="000000"/>
              </a:solidFill>
              <a:latin typeface="Arial" panose="020B0604020202020204" pitchFamily="34" charset="0"/>
            </a:endParaRPr>
          </a:p>
          <a:p>
            <a:r>
              <a:rPr lang="en-GB" sz="2400" dirty="0">
                <a:solidFill>
                  <a:srgbClr val="000000"/>
                </a:solidFill>
                <a:latin typeface="Arial" panose="020B0604020202020204" pitchFamily="34" charset="0"/>
              </a:rPr>
              <a:t>Active learning</a:t>
            </a:r>
          </a:p>
          <a:p>
            <a:r>
              <a:rPr lang="en-GB" sz="2400" dirty="0">
                <a:solidFill>
                  <a:srgbClr val="000000"/>
                </a:solidFill>
                <a:latin typeface="Arial" panose="020B0604020202020204" pitchFamily="34" charset="0"/>
              </a:rPr>
              <a:t>Reflection </a:t>
            </a:r>
          </a:p>
          <a:p>
            <a:r>
              <a:rPr lang="en-GB" sz="2400" dirty="0">
                <a:solidFill>
                  <a:srgbClr val="000000"/>
                </a:solidFill>
                <a:latin typeface="Arial" panose="020B0604020202020204" pitchFamily="34" charset="0"/>
              </a:rPr>
              <a:t>Summarising </a:t>
            </a:r>
          </a:p>
          <a:p>
            <a:r>
              <a:rPr lang="en-GB" sz="2400" dirty="0">
                <a:solidFill>
                  <a:srgbClr val="000000"/>
                </a:solidFill>
                <a:latin typeface="Arial" panose="020B0604020202020204" pitchFamily="34" charset="0"/>
              </a:rPr>
              <a:t>Supporting additional needs</a:t>
            </a:r>
          </a:p>
          <a:p>
            <a:r>
              <a:rPr lang="en-GB" sz="2400" dirty="0">
                <a:solidFill>
                  <a:srgbClr val="000000"/>
                </a:solidFill>
                <a:latin typeface="Arial" panose="020B0604020202020204" pitchFamily="34" charset="0"/>
              </a:rPr>
              <a:t>Cooperative learning methods</a:t>
            </a:r>
          </a:p>
          <a:p>
            <a:r>
              <a:rPr lang="en-GB" sz="2400" dirty="0">
                <a:solidFill>
                  <a:srgbClr val="000000"/>
                </a:solidFill>
                <a:latin typeface="Arial" panose="020B0604020202020204" pitchFamily="34" charset="0"/>
              </a:rPr>
              <a:t>Socialisation</a:t>
            </a:r>
          </a:p>
          <a:p>
            <a:r>
              <a:rPr lang="en-GB" sz="2400" dirty="0">
                <a:solidFill>
                  <a:srgbClr val="000000"/>
                </a:solidFill>
                <a:latin typeface="Arial" panose="020B0604020202020204" pitchFamily="34" charset="0"/>
              </a:rPr>
              <a:t>Exchange information</a:t>
            </a:r>
          </a:p>
          <a:p>
            <a:r>
              <a:rPr lang="en-GB" sz="2400" dirty="0">
                <a:solidFill>
                  <a:srgbClr val="000000"/>
                </a:solidFill>
                <a:latin typeface="Arial" panose="020B0604020202020204" pitchFamily="34" charset="0"/>
              </a:rPr>
              <a:t>Collaborative learning</a:t>
            </a:r>
          </a:p>
          <a:p>
            <a:r>
              <a:rPr lang="en-GB" sz="2400" dirty="0">
                <a:solidFill>
                  <a:srgbClr val="000000"/>
                </a:solidFill>
                <a:latin typeface="Arial" panose="020B0604020202020204" pitchFamily="34" charset="0"/>
              </a:rPr>
              <a:t>Subject specific practices</a:t>
            </a:r>
          </a:p>
        </p:txBody>
      </p:sp>
      <p:sp>
        <p:nvSpPr>
          <p:cNvPr id="6" name="Content Placeholder 4">
            <a:extLst>
              <a:ext uri="{FF2B5EF4-FFF2-40B4-BE49-F238E27FC236}">
                <a16:creationId xmlns:a16="http://schemas.microsoft.com/office/drawing/2014/main" id="{7E6C1569-92CE-4B6A-A219-06ECC96B9EEA}"/>
              </a:ext>
            </a:extLst>
          </p:cNvPr>
          <p:cNvSpPr txBox="1">
            <a:spLocks/>
          </p:cNvSpPr>
          <p:nvPr/>
        </p:nvSpPr>
        <p:spPr>
          <a:xfrm>
            <a:off x="6311650" y="574386"/>
            <a:ext cx="5392670" cy="5362180"/>
          </a:xfrm>
          <a:prstGeom prst="rect">
            <a:avLst/>
          </a:prstGeom>
        </p:spPr>
        <p:txBody>
          <a:bodyPr/>
          <a:lstStyle>
            <a:lvl1pPr marL="204232" indent="-204232" algn="l" defTabSz="503964" rtl="0" eaLnBrk="1" latinLnBrk="0" hangingPunct="1">
              <a:lnSpc>
                <a:spcPct val="100000"/>
              </a:lnSpc>
              <a:spcBef>
                <a:spcPts val="0"/>
              </a:spcBef>
              <a:spcAft>
                <a:spcPts val="0"/>
              </a:spcAft>
              <a:buClr>
                <a:schemeClr val="tx2"/>
              </a:buClr>
              <a:buSzPct val="90000"/>
              <a:buFont typeface="Lucida Grande"/>
              <a:buChar char="●"/>
              <a:defRPr sz="1860" kern="1200">
                <a:solidFill>
                  <a:schemeClr val="tx1"/>
                </a:solidFill>
                <a:latin typeface="+mn-lt"/>
                <a:ea typeface="+mn-ea"/>
                <a:cs typeface="+mn-cs"/>
              </a:defRPr>
            </a:lvl1pPr>
            <a:lvl2pPr marL="429379" indent="-172244" algn="l" defTabSz="503964" rtl="0" eaLnBrk="1" latinLnBrk="0" hangingPunct="1">
              <a:lnSpc>
                <a:spcPct val="100000"/>
              </a:lnSpc>
              <a:spcBef>
                <a:spcPts val="0"/>
              </a:spcBef>
              <a:spcAft>
                <a:spcPts val="0"/>
              </a:spcAft>
              <a:buClr>
                <a:schemeClr val="tx2"/>
              </a:buClr>
              <a:buSzPct val="90000"/>
              <a:buFont typeface="Lucida Grande"/>
              <a:buChar char="●"/>
              <a:defRPr sz="1395" kern="1200">
                <a:solidFill>
                  <a:schemeClr val="tx1"/>
                </a:solidFill>
                <a:latin typeface="+mn-lt"/>
                <a:ea typeface="+mn-ea"/>
                <a:cs typeface="+mn-cs"/>
              </a:defRPr>
            </a:lvl2pPr>
            <a:lvl3pPr marL="265748" indent="-265748" algn="l" defTabSz="503964" rtl="0" eaLnBrk="1" latinLnBrk="0" hangingPunct="1">
              <a:lnSpc>
                <a:spcPct val="100000"/>
              </a:lnSpc>
              <a:spcBef>
                <a:spcPts val="0"/>
              </a:spcBef>
              <a:spcAft>
                <a:spcPts val="0"/>
              </a:spcAft>
              <a:buClr>
                <a:schemeClr val="tx2"/>
              </a:buClr>
              <a:buSzPct val="90000"/>
              <a:buFont typeface="Lucida Grande"/>
              <a:buChar char="●"/>
              <a:defRPr sz="1860" kern="1200">
                <a:solidFill>
                  <a:schemeClr val="tx1"/>
                </a:solidFill>
                <a:latin typeface="+mn-lt"/>
                <a:ea typeface="+mn-ea"/>
                <a:cs typeface="+mn-cs"/>
              </a:defRPr>
            </a:lvl3pPr>
            <a:lvl4pPr marL="0" indent="0" algn="l" defTabSz="503964" rtl="0" eaLnBrk="1" latinLnBrk="0" hangingPunct="1">
              <a:lnSpc>
                <a:spcPct val="100000"/>
              </a:lnSpc>
              <a:spcBef>
                <a:spcPts val="0"/>
              </a:spcBef>
              <a:spcAft>
                <a:spcPts val="0"/>
              </a:spcAft>
              <a:buFont typeface="Lucida Grande"/>
              <a:buNone/>
              <a:defRPr sz="1395" kern="1200">
                <a:solidFill>
                  <a:schemeClr val="tx1"/>
                </a:solidFill>
                <a:latin typeface="+mn-lt"/>
                <a:ea typeface="+mn-ea"/>
                <a:cs typeface="+mn-cs"/>
              </a:defRPr>
            </a:lvl4pPr>
            <a:lvl5pPr marL="0" indent="0" algn="l" defTabSz="503964" rtl="0" eaLnBrk="1" latinLnBrk="0" hangingPunct="1">
              <a:lnSpc>
                <a:spcPct val="100000"/>
              </a:lnSpc>
              <a:spcBef>
                <a:spcPts val="0"/>
              </a:spcBef>
              <a:spcAft>
                <a:spcPts val="0"/>
              </a:spcAft>
              <a:buFont typeface="Lucida Grande"/>
              <a:buNone/>
              <a:defRPr sz="1395" kern="1200">
                <a:solidFill>
                  <a:schemeClr val="tx1"/>
                </a:solidFill>
                <a:latin typeface="+mn-lt"/>
                <a:ea typeface="+mn-ea"/>
                <a:cs typeface="+mn-cs"/>
              </a:defRPr>
            </a:lvl5pPr>
            <a:lvl6pPr marL="2771800" indent="-251982" algn="l" defTabSz="503964" rtl="0" eaLnBrk="1" latinLnBrk="0" hangingPunct="1">
              <a:spcBef>
                <a:spcPct val="20000"/>
              </a:spcBef>
              <a:buFont typeface="Arial"/>
              <a:buChar char="•"/>
              <a:defRPr sz="2170" kern="1200">
                <a:solidFill>
                  <a:schemeClr val="tx1"/>
                </a:solidFill>
                <a:latin typeface="+mn-lt"/>
                <a:ea typeface="+mn-ea"/>
                <a:cs typeface="+mn-cs"/>
              </a:defRPr>
            </a:lvl6pPr>
            <a:lvl7pPr marL="3275763" indent="-251982" algn="l" defTabSz="503964" rtl="0" eaLnBrk="1" latinLnBrk="0" hangingPunct="1">
              <a:spcBef>
                <a:spcPct val="20000"/>
              </a:spcBef>
              <a:buFont typeface="Arial"/>
              <a:buChar char="•"/>
              <a:defRPr sz="2170" kern="1200">
                <a:solidFill>
                  <a:schemeClr val="tx1"/>
                </a:solidFill>
                <a:latin typeface="+mn-lt"/>
                <a:ea typeface="+mn-ea"/>
                <a:cs typeface="+mn-cs"/>
              </a:defRPr>
            </a:lvl7pPr>
            <a:lvl8pPr marL="3779727" indent="-251982" algn="l" defTabSz="503964" rtl="0" eaLnBrk="1" latinLnBrk="0" hangingPunct="1">
              <a:spcBef>
                <a:spcPct val="20000"/>
              </a:spcBef>
              <a:buFont typeface="Arial"/>
              <a:buChar char="•"/>
              <a:defRPr sz="2170" kern="1200">
                <a:solidFill>
                  <a:schemeClr val="tx1"/>
                </a:solidFill>
                <a:latin typeface="+mn-lt"/>
                <a:ea typeface="+mn-ea"/>
                <a:cs typeface="+mn-cs"/>
              </a:defRPr>
            </a:lvl8pPr>
            <a:lvl9pPr marL="4283690" indent="-251982" algn="l" defTabSz="503964" rtl="0" eaLnBrk="1" latinLnBrk="0" hangingPunct="1">
              <a:spcBef>
                <a:spcPct val="20000"/>
              </a:spcBef>
              <a:buFont typeface="Arial"/>
              <a:buChar char="•"/>
              <a:defRPr sz="2170" kern="1200">
                <a:solidFill>
                  <a:schemeClr val="tx1"/>
                </a:solidFill>
                <a:latin typeface="+mn-lt"/>
                <a:ea typeface="+mn-ea"/>
                <a:cs typeface="+mn-cs"/>
              </a:defRPr>
            </a:lvl9pPr>
          </a:lstStyle>
          <a:p>
            <a:pPr marL="0" indent="0" algn="l">
              <a:buNone/>
            </a:pPr>
            <a:endParaRPr lang="en-GB" sz="2000" dirty="0">
              <a:solidFill>
                <a:srgbClr val="222222"/>
              </a:solidFill>
              <a:latin typeface="Arial" panose="020B0604020202020204" pitchFamily="34" charset="0"/>
            </a:endParaRPr>
          </a:p>
        </p:txBody>
      </p:sp>
    </p:spTree>
    <p:extLst>
      <p:ext uri="{BB962C8B-B14F-4D97-AF65-F5344CB8AC3E}">
        <p14:creationId xmlns:p14="http://schemas.microsoft.com/office/powerpoint/2010/main" val="3655951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71A506D-9FFD-4D43-96E3-D2EC3239F291}"/>
              </a:ext>
            </a:extLst>
          </p:cNvPr>
          <p:cNvSpPr>
            <a:spLocks noGrp="1"/>
          </p:cNvSpPr>
          <p:nvPr>
            <p:ph type="body" sz="quarter" idx="21"/>
          </p:nvPr>
        </p:nvSpPr>
        <p:spPr>
          <a:xfrm>
            <a:off x="6336415" y="229057"/>
            <a:ext cx="5522650" cy="497161"/>
          </a:xfrm>
        </p:spPr>
        <p:txBody>
          <a:bodyPr/>
          <a:lstStyle/>
          <a:p>
            <a:r>
              <a:rPr lang="en-GB" sz="3600" b="0" dirty="0">
                <a:solidFill>
                  <a:schemeClr val="tx1"/>
                </a:solidFill>
              </a:rPr>
              <a:t>7 workshops with takeaway resources</a:t>
            </a:r>
          </a:p>
          <a:p>
            <a:r>
              <a:rPr lang="en-GB" sz="3600" b="0" dirty="0">
                <a:solidFill>
                  <a:schemeClr val="tx1"/>
                </a:solidFill>
              </a:rPr>
              <a:t>(280+ ALs attended) </a:t>
            </a:r>
          </a:p>
          <a:p>
            <a:r>
              <a:rPr lang="en-GB" sz="3600" b="0" dirty="0">
                <a:solidFill>
                  <a:schemeClr val="tx1"/>
                </a:solidFill>
              </a:rPr>
              <a:t>Using Adobe Connect and Office 365 for active learning</a:t>
            </a:r>
          </a:p>
          <a:p>
            <a:endParaRPr lang="en-GB" dirty="0"/>
          </a:p>
          <a:p>
            <a:r>
              <a:rPr lang="en-GB" dirty="0"/>
              <a:t>100% of ALs attending an event, reported that their practice would change as a result </a:t>
            </a:r>
            <a:endParaRPr lang="en-GB" sz="1800" b="0" dirty="0">
              <a:solidFill>
                <a:schemeClr val="tx1"/>
              </a:solidFill>
            </a:endParaRPr>
          </a:p>
        </p:txBody>
      </p:sp>
      <p:sp>
        <p:nvSpPr>
          <p:cNvPr id="7" name="Rectangle 6">
            <a:extLst>
              <a:ext uri="{FF2B5EF4-FFF2-40B4-BE49-F238E27FC236}">
                <a16:creationId xmlns:a16="http://schemas.microsoft.com/office/drawing/2014/main" id="{CFE6CAED-DAA4-4BB5-9ABE-353A9FAFCBE5}"/>
              </a:ext>
            </a:extLst>
          </p:cNvPr>
          <p:cNvSpPr/>
          <p:nvPr/>
        </p:nvSpPr>
        <p:spPr>
          <a:xfrm>
            <a:off x="517093" y="1120113"/>
            <a:ext cx="4870833" cy="2554545"/>
          </a:xfrm>
          <a:prstGeom prst="rect">
            <a:avLst/>
          </a:prstGeom>
        </p:spPr>
        <p:txBody>
          <a:bodyPr wrap="square">
            <a:spAutoFit/>
          </a:bodyPr>
          <a:lstStyle/>
          <a:p>
            <a:r>
              <a:rPr lang="en-GB" sz="3200" b="1" dirty="0">
                <a:solidFill>
                  <a:srgbClr val="002158"/>
                </a:solidFill>
                <a:latin typeface="Arial" panose="020B0604020202020204" pitchFamily="34" charset="0"/>
              </a:rPr>
              <a:t>Impact on:</a:t>
            </a:r>
          </a:p>
          <a:p>
            <a:endParaRPr lang="en-GB" sz="3200" b="1" dirty="0">
              <a:solidFill>
                <a:srgbClr val="002158"/>
              </a:solidFill>
              <a:latin typeface="Arial" panose="020B0604020202020204" pitchFamily="34" charset="0"/>
            </a:endParaRPr>
          </a:p>
          <a:p>
            <a:pPr marL="457200" indent="-457200">
              <a:buFont typeface="Arial" panose="020B0604020202020204" pitchFamily="34" charset="0"/>
              <a:buChar char="•"/>
            </a:pPr>
            <a:r>
              <a:rPr lang="en-GB" sz="3200" b="1" dirty="0">
                <a:solidFill>
                  <a:srgbClr val="002158"/>
                </a:solidFill>
                <a:latin typeface="Arial" panose="020B0604020202020204" pitchFamily="34" charset="0"/>
              </a:rPr>
              <a:t>Student Experience</a:t>
            </a:r>
          </a:p>
          <a:p>
            <a:pPr marL="457200" indent="-457200">
              <a:buFont typeface="Arial" panose="020B0604020202020204" pitchFamily="34" charset="0"/>
              <a:buChar char="•"/>
            </a:pPr>
            <a:endParaRPr lang="en-GB" sz="3200" b="1" dirty="0">
              <a:solidFill>
                <a:srgbClr val="002158"/>
              </a:solidFill>
              <a:latin typeface="Arial" panose="020B0604020202020204" pitchFamily="34" charset="0"/>
            </a:endParaRPr>
          </a:p>
          <a:p>
            <a:pPr marL="457200" indent="-457200">
              <a:buFont typeface="Arial" panose="020B0604020202020204" pitchFamily="34" charset="0"/>
              <a:buChar char="•"/>
            </a:pPr>
            <a:r>
              <a:rPr lang="en-GB" sz="3200" b="1" dirty="0">
                <a:solidFill>
                  <a:srgbClr val="002158"/>
                </a:solidFill>
                <a:latin typeface="Arial" panose="020B0604020202020204" pitchFamily="34" charset="0"/>
              </a:rPr>
              <a:t>Teaching </a:t>
            </a:r>
            <a:endParaRPr lang="en-GB" sz="3200" b="1" i="0" dirty="0">
              <a:solidFill>
                <a:srgbClr val="002158"/>
              </a:solidFill>
              <a:effectLst/>
              <a:latin typeface="Arial" panose="020B0604020202020204" pitchFamily="34" charset="0"/>
            </a:endParaRPr>
          </a:p>
        </p:txBody>
      </p:sp>
    </p:spTree>
    <p:extLst>
      <p:ext uri="{BB962C8B-B14F-4D97-AF65-F5344CB8AC3E}">
        <p14:creationId xmlns:p14="http://schemas.microsoft.com/office/powerpoint/2010/main" val="2167731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8949A0-C760-4C96-AB22-113736E2F40B}"/>
              </a:ext>
            </a:extLst>
          </p:cNvPr>
          <p:cNvSpPr/>
          <p:nvPr/>
        </p:nvSpPr>
        <p:spPr>
          <a:xfrm>
            <a:off x="517093" y="1120113"/>
            <a:ext cx="4870833" cy="2554545"/>
          </a:xfrm>
          <a:prstGeom prst="rect">
            <a:avLst/>
          </a:prstGeom>
        </p:spPr>
        <p:txBody>
          <a:bodyPr wrap="square">
            <a:spAutoFit/>
          </a:bodyPr>
          <a:lstStyle/>
          <a:p>
            <a:r>
              <a:rPr lang="en-GB" sz="3200" b="1" dirty="0">
                <a:solidFill>
                  <a:srgbClr val="002158"/>
                </a:solidFill>
                <a:latin typeface="Arial" panose="020B0604020202020204" pitchFamily="34" charset="0"/>
              </a:rPr>
              <a:t>Impact on:</a:t>
            </a:r>
          </a:p>
          <a:p>
            <a:endParaRPr lang="en-GB" sz="3200" b="1" dirty="0">
              <a:solidFill>
                <a:srgbClr val="002158"/>
              </a:solidFill>
              <a:latin typeface="Arial" panose="020B0604020202020204" pitchFamily="34" charset="0"/>
            </a:endParaRPr>
          </a:p>
          <a:p>
            <a:pPr marL="457200" indent="-457200">
              <a:buFont typeface="Arial" panose="020B0604020202020204" pitchFamily="34" charset="0"/>
              <a:buChar char="•"/>
            </a:pPr>
            <a:r>
              <a:rPr lang="en-GB" sz="3200" b="1" dirty="0">
                <a:solidFill>
                  <a:srgbClr val="002158"/>
                </a:solidFill>
                <a:latin typeface="Arial" panose="020B0604020202020204" pitchFamily="34" charset="0"/>
              </a:rPr>
              <a:t>Student Experience</a:t>
            </a:r>
          </a:p>
          <a:p>
            <a:pPr marL="457200" indent="-457200">
              <a:buFont typeface="Arial" panose="020B0604020202020204" pitchFamily="34" charset="0"/>
              <a:buChar char="•"/>
            </a:pPr>
            <a:endParaRPr lang="en-GB" sz="3200" b="1" dirty="0">
              <a:solidFill>
                <a:srgbClr val="002158"/>
              </a:solidFill>
              <a:latin typeface="Arial" panose="020B0604020202020204" pitchFamily="34" charset="0"/>
            </a:endParaRPr>
          </a:p>
          <a:p>
            <a:pPr marL="457200" indent="-457200">
              <a:buFont typeface="Arial" panose="020B0604020202020204" pitchFamily="34" charset="0"/>
              <a:buChar char="•"/>
            </a:pPr>
            <a:r>
              <a:rPr lang="en-GB" sz="3200" b="1" dirty="0">
                <a:solidFill>
                  <a:srgbClr val="002158"/>
                </a:solidFill>
                <a:latin typeface="Arial" panose="020B0604020202020204" pitchFamily="34" charset="0"/>
              </a:rPr>
              <a:t>Teaching </a:t>
            </a:r>
            <a:endParaRPr lang="en-GB" sz="3200" b="1" i="0" dirty="0">
              <a:solidFill>
                <a:srgbClr val="002158"/>
              </a:solidFill>
              <a:effectLst/>
              <a:latin typeface="Arial" panose="020B0604020202020204" pitchFamily="34" charset="0"/>
            </a:endParaRPr>
          </a:p>
        </p:txBody>
      </p:sp>
      <p:sp>
        <p:nvSpPr>
          <p:cNvPr id="8" name="Text Placeholder 3">
            <a:extLst>
              <a:ext uri="{FF2B5EF4-FFF2-40B4-BE49-F238E27FC236}">
                <a16:creationId xmlns:a16="http://schemas.microsoft.com/office/drawing/2014/main" id="{72D5B11B-18C2-4D51-8A69-2621406E74A9}"/>
              </a:ext>
            </a:extLst>
          </p:cNvPr>
          <p:cNvSpPr txBox="1">
            <a:spLocks/>
          </p:cNvSpPr>
          <p:nvPr/>
        </p:nvSpPr>
        <p:spPr>
          <a:xfrm>
            <a:off x="6603700" y="1790570"/>
            <a:ext cx="4912997" cy="49716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b="0" dirty="0">
                <a:solidFill>
                  <a:schemeClr val="tx1"/>
                </a:solidFill>
              </a:rPr>
              <a:t>Funding for 1000 participants to gain Microsoft accreditation –open to ALs and all staff.</a:t>
            </a:r>
            <a:endParaRPr lang="en-GB" sz="1800" b="0" dirty="0">
              <a:solidFill>
                <a:schemeClr val="tx1"/>
              </a:solidFill>
            </a:endParaRPr>
          </a:p>
        </p:txBody>
      </p:sp>
    </p:spTree>
    <p:extLst>
      <p:ext uri="{BB962C8B-B14F-4D97-AF65-F5344CB8AC3E}">
        <p14:creationId xmlns:p14="http://schemas.microsoft.com/office/powerpoint/2010/main" val="2690604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99F078E-983C-4F06-8557-D34308D8FEFE}"/>
              </a:ext>
            </a:extLst>
          </p:cNvPr>
          <p:cNvSpPr txBox="1">
            <a:spLocks/>
          </p:cNvSpPr>
          <p:nvPr/>
        </p:nvSpPr>
        <p:spPr>
          <a:xfrm>
            <a:off x="0" y="-423129"/>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2000" b="1" dirty="0">
                <a:latin typeface="Poppins SemiBold" panose="00000700000000000000" pitchFamily="50" charset="0"/>
                <a:cs typeface="Poppins SemiBold" panose="00000700000000000000" pitchFamily="50" charset="0"/>
              </a:rPr>
              <a:t>Slide Title 2</a:t>
            </a:r>
          </a:p>
        </p:txBody>
      </p:sp>
      <p:sp>
        <p:nvSpPr>
          <p:cNvPr id="6" name="Text Placeholder 5">
            <a:extLst>
              <a:ext uri="{FF2B5EF4-FFF2-40B4-BE49-F238E27FC236}">
                <a16:creationId xmlns:a16="http://schemas.microsoft.com/office/drawing/2014/main" id="{719C6991-AD6E-47CB-A11A-6F74748A74EE}"/>
              </a:ext>
            </a:extLst>
          </p:cNvPr>
          <p:cNvSpPr>
            <a:spLocks noGrp="1"/>
          </p:cNvSpPr>
          <p:nvPr>
            <p:ph type="title" idx="4294967295"/>
          </p:nvPr>
        </p:nvSpPr>
        <p:spPr>
          <a:xfrm>
            <a:off x="413915" y="404664"/>
            <a:ext cx="10797426"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rPr>
              <a:t>Course popularity</a:t>
            </a:r>
          </a:p>
        </p:txBody>
      </p:sp>
      <p:pic>
        <p:nvPicPr>
          <p:cNvPr id="7" name="Picture 6">
            <a:extLst>
              <a:ext uri="{FF2B5EF4-FFF2-40B4-BE49-F238E27FC236}">
                <a16:creationId xmlns:a16="http://schemas.microsoft.com/office/drawing/2014/main" id="{025CA24C-AB4B-42BF-B623-BD795E8C98B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62737" y="1059448"/>
            <a:ext cx="8553792" cy="5573469"/>
          </a:xfrm>
          <a:prstGeom prst="rect">
            <a:avLst/>
          </a:prstGeom>
          <a:noFill/>
          <a:ln>
            <a:noFill/>
          </a:ln>
        </p:spPr>
      </p:pic>
    </p:spTree>
    <p:extLst>
      <p:ext uri="{BB962C8B-B14F-4D97-AF65-F5344CB8AC3E}">
        <p14:creationId xmlns:p14="http://schemas.microsoft.com/office/powerpoint/2010/main" val="2406348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B1566B48-1080-4623-A292-E08C41760867}"/>
              </a:ext>
            </a:extLst>
          </p:cNvPr>
          <p:cNvSpPr txBox="1">
            <a:spLocks/>
          </p:cNvSpPr>
          <p:nvPr/>
        </p:nvSpPr>
        <p:spPr>
          <a:xfrm>
            <a:off x="487680" y="341885"/>
            <a:ext cx="4912997" cy="49716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October 2021 – January 2022</a:t>
            </a:r>
            <a:endParaRPr lang="en-GB" sz="3600" dirty="0">
              <a:solidFill>
                <a:schemeClr val="tx1"/>
              </a:solidFill>
              <a:latin typeface="Arial" panose="020B0604020202020204" pitchFamily="34" charset="0"/>
            </a:endParaRPr>
          </a:p>
        </p:txBody>
      </p:sp>
      <p:sp>
        <p:nvSpPr>
          <p:cNvPr id="5" name="Text Placeholder 4">
            <a:extLst>
              <a:ext uri="{FF2B5EF4-FFF2-40B4-BE49-F238E27FC236}">
                <a16:creationId xmlns:a16="http://schemas.microsoft.com/office/drawing/2014/main" id="{05D0F4C2-42B4-40C9-9944-68DB2E1F582E}"/>
              </a:ext>
            </a:extLst>
          </p:cNvPr>
          <p:cNvSpPr txBox="1">
            <a:spLocks/>
          </p:cNvSpPr>
          <p:nvPr/>
        </p:nvSpPr>
        <p:spPr>
          <a:xfrm>
            <a:off x="6177873" y="341885"/>
            <a:ext cx="6397602" cy="8759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600" dirty="0"/>
              <a:t>285 people had sat an examination </a:t>
            </a:r>
          </a:p>
          <a:p>
            <a:pPr marL="0" indent="0">
              <a:buNone/>
            </a:pPr>
            <a:r>
              <a:rPr lang="en-GB" sz="2600" dirty="0"/>
              <a:t>with 191 certifications awarded. </a:t>
            </a:r>
          </a:p>
          <a:p>
            <a:pPr marL="0" indent="0">
              <a:buNone/>
            </a:pPr>
            <a:endParaRPr lang="en-GB" dirty="0"/>
          </a:p>
        </p:txBody>
      </p:sp>
      <p:sp>
        <p:nvSpPr>
          <p:cNvPr id="6" name="Content Placeholder 4">
            <a:extLst>
              <a:ext uri="{FF2B5EF4-FFF2-40B4-BE49-F238E27FC236}">
                <a16:creationId xmlns:a16="http://schemas.microsoft.com/office/drawing/2014/main" id="{7E6C1569-92CE-4B6A-A219-06ECC96B9EEA}"/>
              </a:ext>
            </a:extLst>
          </p:cNvPr>
          <p:cNvSpPr txBox="1">
            <a:spLocks/>
          </p:cNvSpPr>
          <p:nvPr/>
        </p:nvSpPr>
        <p:spPr>
          <a:xfrm>
            <a:off x="6311650" y="574386"/>
            <a:ext cx="5392670" cy="5362180"/>
          </a:xfrm>
          <a:prstGeom prst="rect">
            <a:avLst/>
          </a:prstGeom>
        </p:spPr>
        <p:txBody>
          <a:bodyPr/>
          <a:lstStyle>
            <a:lvl1pPr marL="204232" indent="-204232" algn="l" defTabSz="503964" rtl="0" eaLnBrk="1" latinLnBrk="0" hangingPunct="1">
              <a:lnSpc>
                <a:spcPct val="100000"/>
              </a:lnSpc>
              <a:spcBef>
                <a:spcPts val="0"/>
              </a:spcBef>
              <a:spcAft>
                <a:spcPts val="0"/>
              </a:spcAft>
              <a:buClr>
                <a:schemeClr val="tx2"/>
              </a:buClr>
              <a:buSzPct val="90000"/>
              <a:buFont typeface="Lucida Grande"/>
              <a:buChar char="●"/>
              <a:defRPr sz="1860" kern="1200">
                <a:solidFill>
                  <a:schemeClr val="tx1"/>
                </a:solidFill>
                <a:latin typeface="+mn-lt"/>
                <a:ea typeface="+mn-ea"/>
                <a:cs typeface="+mn-cs"/>
              </a:defRPr>
            </a:lvl1pPr>
            <a:lvl2pPr marL="429379" indent="-172244" algn="l" defTabSz="503964" rtl="0" eaLnBrk="1" latinLnBrk="0" hangingPunct="1">
              <a:lnSpc>
                <a:spcPct val="100000"/>
              </a:lnSpc>
              <a:spcBef>
                <a:spcPts val="0"/>
              </a:spcBef>
              <a:spcAft>
                <a:spcPts val="0"/>
              </a:spcAft>
              <a:buClr>
                <a:schemeClr val="tx2"/>
              </a:buClr>
              <a:buSzPct val="90000"/>
              <a:buFont typeface="Lucida Grande"/>
              <a:buChar char="●"/>
              <a:defRPr sz="1395" kern="1200">
                <a:solidFill>
                  <a:schemeClr val="tx1"/>
                </a:solidFill>
                <a:latin typeface="+mn-lt"/>
                <a:ea typeface="+mn-ea"/>
                <a:cs typeface="+mn-cs"/>
              </a:defRPr>
            </a:lvl2pPr>
            <a:lvl3pPr marL="265748" indent="-265748" algn="l" defTabSz="503964" rtl="0" eaLnBrk="1" latinLnBrk="0" hangingPunct="1">
              <a:lnSpc>
                <a:spcPct val="100000"/>
              </a:lnSpc>
              <a:spcBef>
                <a:spcPts val="0"/>
              </a:spcBef>
              <a:spcAft>
                <a:spcPts val="0"/>
              </a:spcAft>
              <a:buClr>
                <a:schemeClr val="tx2"/>
              </a:buClr>
              <a:buSzPct val="90000"/>
              <a:buFont typeface="Lucida Grande"/>
              <a:buChar char="●"/>
              <a:defRPr sz="1860" kern="1200">
                <a:solidFill>
                  <a:schemeClr val="tx1"/>
                </a:solidFill>
                <a:latin typeface="+mn-lt"/>
                <a:ea typeface="+mn-ea"/>
                <a:cs typeface="+mn-cs"/>
              </a:defRPr>
            </a:lvl3pPr>
            <a:lvl4pPr marL="0" indent="0" algn="l" defTabSz="503964" rtl="0" eaLnBrk="1" latinLnBrk="0" hangingPunct="1">
              <a:lnSpc>
                <a:spcPct val="100000"/>
              </a:lnSpc>
              <a:spcBef>
                <a:spcPts val="0"/>
              </a:spcBef>
              <a:spcAft>
                <a:spcPts val="0"/>
              </a:spcAft>
              <a:buFont typeface="Lucida Grande"/>
              <a:buNone/>
              <a:defRPr sz="1395" kern="1200">
                <a:solidFill>
                  <a:schemeClr val="tx1"/>
                </a:solidFill>
                <a:latin typeface="+mn-lt"/>
                <a:ea typeface="+mn-ea"/>
                <a:cs typeface="+mn-cs"/>
              </a:defRPr>
            </a:lvl4pPr>
            <a:lvl5pPr marL="0" indent="0" algn="l" defTabSz="503964" rtl="0" eaLnBrk="1" latinLnBrk="0" hangingPunct="1">
              <a:lnSpc>
                <a:spcPct val="100000"/>
              </a:lnSpc>
              <a:spcBef>
                <a:spcPts val="0"/>
              </a:spcBef>
              <a:spcAft>
                <a:spcPts val="0"/>
              </a:spcAft>
              <a:buFont typeface="Lucida Grande"/>
              <a:buNone/>
              <a:defRPr sz="1395" kern="1200">
                <a:solidFill>
                  <a:schemeClr val="tx1"/>
                </a:solidFill>
                <a:latin typeface="+mn-lt"/>
                <a:ea typeface="+mn-ea"/>
                <a:cs typeface="+mn-cs"/>
              </a:defRPr>
            </a:lvl5pPr>
            <a:lvl6pPr marL="2771800" indent="-251982" algn="l" defTabSz="503964" rtl="0" eaLnBrk="1" latinLnBrk="0" hangingPunct="1">
              <a:spcBef>
                <a:spcPct val="20000"/>
              </a:spcBef>
              <a:buFont typeface="Arial"/>
              <a:buChar char="•"/>
              <a:defRPr sz="2170" kern="1200">
                <a:solidFill>
                  <a:schemeClr val="tx1"/>
                </a:solidFill>
                <a:latin typeface="+mn-lt"/>
                <a:ea typeface="+mn-ea"/>
                <a:cs typeface="+mn-cs"/>
              </a:defRPr>
            </a:lvl6pPr>
            <a:lvl7pPr marL="3275763" indent="-251982" algn="l" defTabSz="503964" rtl="0" eaLnBrk="1" latinLnBrk="0" hangingPunct="1">
              <a:spcBef>
                <a:spcPct val="20000"/>
              </a:spcBef>
              <a:buFont typeface="Arial"/>
              <a:buChar char="•"/>
              <a:defRPr sz="2170" kern="1200">
                <a:solidFill>
                  <a:schemeClr val="tx1"/>
                </a:solidFill>
                <a:latin typeface="+mn-lt"/>
                <a:ea typeface="+mn-ea"/>
                <a:cs typeface="+mn-cs"/>
              </a:defRPr>
            </a:lvl7pPr>
            <a:lvl8pPr marL="3779727" indent="-251982" algn="l" defTabSz="503964" rtl="0" eaLnBrk="1" latinLnBrk="0" hangingPunct="1">
              <a:spcBef>
                <a:spcPct val="20000"/>
              </a:spcBef>
              <a:buFont typeface="Arial"/>
              <a:buChar char="•"/>
              <a:defRPr sz="2170" kern="1200">
                <a:solidFill>
                  <a:schemeClr val="tx1"/>
                </a:solidFill>
                <a:latin typeface="+mn-lt"/>
                <a:ea typeface="+mn-ea"/>
                <a:cs typeface="+mn-cs"/>
              </a:defRPr>
            </a:lvl8pPr>
            <a:lvl9pPr marL="4283690" indent="-251982" algn="l" defTabSz="503964" rtl="0" eaLnBrk="1" latinLnBrk="0" hangingPunct="1">
              <a:spcBef>
                <a:spcPct val="20000"/>
              </a:spcBef>
              <a:buFont typeface="Arial"/>
              <a:buChar char="•"/>
              <a:defRPr sz="2170" kern="1200">
                <a:solidFill>
                  <a:schemeClr val="tx1"/>
                </a:solidFill>
                <a:latin typeface="+mn-lt"/>
                <a:ea typeface="+mn-ea"/>
                <a:cs typeface="+mn-cs"/>
              </a:defRPr>
            </a:lvl9pPr>
          </a:lstStyle>
          <a:p>
            <a:pPr marL="0" indent="0" algn="l">
              <a:buNone/>
            </a:pPr>
            <a:endParaRPr lang="en-GB" sz="2000" dirty="0">
              <a:solidFill>
                <a:srgbClr val="222222"/>
              </a:solidFill>
              <a:latin typeface="Arial" panose="020B0604020202020204" pitchFamily="34" charset="0"/>
            </a:endParaRPr>
          </a:p>
        </p:txBody>
      </p:sp>
      <p:pic>
        <p:nvPicPr>
          <p:cNvPr id="8" name="Picture 7">
            <a:extLst>
              <a:ext uri="{FF2B5EF4-FFF2-40B4-BE49-F238E27FC236}">
                <a16:creationId xmlns:a16="http://schemas.microsoft.com/office/drawing/2014/main" id="{D46EA822-A1FB-42F3-9254-47E82B6FE11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24960" y="1450307"/>
            <a:ext cx="8750739" cy="5362179"/>
          </a:xfrm>
          <a:prstGeom prst="rect">
            <a:avLst/>
          </a:prstGeom>
          <a:noFill/>
          <a:ln>
            <a:noFill/>
          </a:ln>
        </p:spPr>
      </p:pic>
    </p:spTree>
    <p:extLst>
      <p:ext uri="{BB962C8B-B14F-4D97-AF65-F5344CB8AC3E}">
        <p14:creationId xmlns:p14="http://schemas.microsoft.com/office/powerpoint/2010/main" val="876741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99F078E-983C-4F06-8557-D34308D8FEFE}"/>
              </a:ext>
            </a:extLst>
          </p:cNvPr>
          <p:cNvSpPr txBox="1">
            <a:spLocks/>
          </p:cNvSpPr>
          <p:nvPr/>
        </p:nvSpPr>
        <p:spPr>
          <a:xfrm>
            <a:off x="0" y="-423129"/>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2000" b="1" dirty="0">
                <a:latin typeface="Poppins SemiBold" panose="00000700000000000000" pitchFamily="50" charset="0"/>
                <a:cs typeface="Poppins SemiBold" panose="00000700000000000000" pitchFamily="50" charset="0"/>
              </a:rPr>
              <a:t>Slide Title 2</a:t>
            </a:r>
          </a:p>
        </p:txBody>
      </p:sp>
      <p:sp>
        <p:nvSpPr>
          <p:cNvPr id="6" name="Text Placeholder 5">
            <a:extLst>
              <a:ext uri="{FF2B5EF4-FFF2-40B4-BE49-F238E27FC236}">
                <a16:creationId xmlns:a16="http://schemas.microsoft.com/office/drawing/2014/main" id="{719C6991-AD6E-47CB-A11A-6F74748A74EE}"/>
              </a:ext>
            </a:extLst>
          </p:cNvPr>
          <p:cNvSpPr>
            <a:spLocks noGrp="1"/>
          </p:cNvSpPr>
          <p:nvPr>
            <p:ph type="title" idx="4294967295"/>
          </p:nvPr>
        </p:nvSpPr>
        <p:spPr>
          <a:xfrm>
            <a:off x="413915" y="404664"/>
            <a:ext cx="10797426"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rPr>
              <a:t>Session overview </a:t>
            </a:r>
          </a:p>
        </p:txBody>
      </p:sp>
      <p:sp>
        <p:nvSpPr>
          <p:cNvPr id="3" name="Text Placeholder 2">
            <a:extLst>
              <a:ext uri="{FF2B5EF4-FFF2-40B4-BE49-F238E27FC236}">
                <a16:creationId xmlns:a16="http://schemas.microsoft.com/office/drawing/2014/main" id="{4DD703A3-0F49-4A7E-BE10-223250E1C895}"/>
              </a:ext>
            </a:extLst>
          </p:cNvPr>
          <p:cNvSpPr>
            <a:spLocks noGrp="1"/>
          </p:cNvSpPr>
          <p:nvPr>
            <p:ph type="body" sz="quarter" idx="14"/>
          </p:nvPr>
        </p:nvSpPr>
        <p:spPr>
          <a:xfrm>
            <a:off x="2122651" y="1020807"/>
            <a:ext cx="10069349" cy="1541399"/>
          </a:xfrm>
        </p:spPr>
        <p:txBody>
          <a:bodyPr/>
          <a:lstStyle/>
          <a:p>
            <a:endParaRPr lang="en-US" sz="2400" dirty="0"/>
          </a:p>
          <a:p>
            <a:pPr marL="270694" indent="-270694">
              <a:spcBef>
                <a:spcPts val="508"/>
              </a:spcBef>
              <a:buClr>
                <a:srgbClr val="9FAA00"/>
              </a:buClr>
              <a:buSzPct val="100000"/>
            </a:pPr>
            <a:r>
              <a:rPr lang="en-US" sz="2800" dirty="0">
                <a:solidFill>
                  <a:schemeClr val="dk1"/>
                </a:solidFill>
                <a:latin typeface="Arial"/>
                <a:ea typeface="Arial"/>
                <a:cs typeface="Arial"/>
                <a:sym typeface="Arial"/>
              </a:rPr>
              <a:t>Aims and methods</a:t>
            </a:r>
          </a:p>
          <a:p>
            <a:pPr marL="270694" indent="-270694">
              <a:spcBef>
                <a:spcPts val="508"/>
              </a:spcBef>
              <a:buClr>
                <a:srgbClr val="9FAA00"/>
              </a:buClr>
              <a:buSzPct val="100000"/>
            </a:pPr>
            <a:r>
              <a:rPr lang="en-US" sz="2800" dirty="0">
                <a:solidFill>
                  <a:schemeClr val="dk1"/>
                </a:solidFill>
                <a:latin typeface="Arial"/>
                <a:ea typeface="Arial"/>
                <a:cs typeface="Arial"/>
                <a:sym typeface="Arial"/>
              </a:rPr>
              <a:t>Findings </a:t>
            </a:r>
          </a:p>
          <a:p>
            <a:pPr marL="270694" indent="-270694">
              <a:spcBef>
                <a:spcPts val="508"/>
              </a:spcBef>
              <a:buClr>
                <a:srgbClr val="9FAA00"/>
              </a:buClr>
              <a:buSzPct val="100000"/>
            </a:pPr>
            <a:r>
              <a:rPr lang="en-US" sz="2800" dirty="0">
                <a:solidFill>
                  <a:schemeClr val="dk1"/>
                </a:solidFill>
                <a:latin typeface="Arial"/>
                <a:ea typeface="Arial"/>
                <a:cs typeface="Arial"/>
                <a:sym typeface="Arial"/>
              </a:rPr>
              <a:t>Highlights of best practice - AL strategies for active learning</a:t>
            </a:r>
          </a:p>
          <a:p>
            <a:pPr marL="270694" indent="-270694">
              <a:spcBef>
                <a:spcPts val="508"/>
              </a:spcBef>
              <a:buClr>
                <a:srgbClr val="9FAA00"/>
              </a:buClr>
              <a:buSzPct val="100000"/>
            </a:pPr>
            <a:r>
              <a:rPr lang="en-US" sz="2800" dirty="0">
                <a:solidFill>
                  <a:schemeClr val="dk1"/>
                </a:solidFill>
                <a:latin typeface="Arial"/>
                <a:ea typeface="Arial"/>
                <a:cs typeface="Arial"/>
                <a:sym typeface="Arial"/>
              </a:rPr>
              <a:t>Impact and tangible deliverables </a:t>
            </a:r>
          </a:p>
          <a:p>
            <a:pPr marL="270694" indent="-270694">
              <a:spcBef>
                <a:spcPts val="508"/>
              </a:spcBef>
              <a:buClr>
                <a:srgbClr val="9FAA00"/>
              </a:buClr>
              <a:buSzPct val="100000"/>
            </a:pPr>
            <a:r>
              <a:rPr lang="en-US" sz="2800" dirty="0">
                <a:solidFill>
                  <a:schemeClr val="dk1"/>
                </a:solidFill>
                <a:latin typeface="Arial"/>
                <a:ea typeface="Arial"/>
                <a:cs typeface="Arial"/>
                <a:sym typeface="Arial"/>
              </a:rPr>
              <a:t>Recommendations</a:t>
            </a:r>
          </a:p>
          <a:p>
            <a:pPr marL="270694" indent="-270694">
              <a:spcBef>
                <a:spcPts val="508"/>
              </a:spcBef>
              <a:buClr>
                <a:srgbClr val="9FAA00"/>
              </a:buClr>
              <a:buSzPct val="100000"/>
            </a:pPr>
            <a:endParaRPr lang="en-US" sz="2800" dirty="0">
              <a:solidFill>
                <a:schemeClr val="dk1"/>
              </a:solidFill>
              <a:latin typeface="Arial"/>
              <a:ea typeface="Arial"/>
              <a:cs typeface="Arial"/>
              <a:sym typeface="Arial"/>
            </a:endParaRPr>
          </a:p>
          <a:p>
            <a:pPr marL="270694" indent="-270694">
              <a:spcBef>
                <a:spcPts val="508"/>
              </a:spcBef>
              <a:buClr>
                <a:srgbClr val="9FAA00"/>
              </a:buClr>
              <a:buSzPct val="100000"/>
            </a:pPr>
            <a:r>
              <a:rPr lang="en-US" sz="2800" dirty="0">
                <a:solidFill>
                  <a:schemeClr val="dk1"/>
                </a:solidFill>
                <a:latin typeface="Arial"/>
                <a:ea typeface="Arial"/>
                <a:cs typeface="Arial"/>
                <a:sym typeface="Arial"/>
              </a:rPr>
              <a:t> </a:t>
            </a:r>
          </a:p>
          <a:p>
            <a:pPr marL="270694" indent="-270694">
              <a:spcBef>
                <a:spcPts val="508"/>
              </a:spcBef>
              <a:buClr>
                <a:srgbClr val="9FAA00"/>
              </a:buClr>
              <a:buSzPct val="100000"/>
            </a:pPr>
            <a:endParaRPr lang="en-US" sz="2800" dirty="0">
              <a:solidFill>
                <a:schemeClr val="dk1"/>
              </a:solidFill>
              <a:latin typeface="Arial"/>
              <a:ea typeface="Arial"/>
              <a:cs typeface="Arial"/>
              <a:sym typeface="Arial"/>
            </a:endParaRPr>
          </a:p>
          <a:p>
            <a:pPr marL="270694" indent="-270694">
              <a:spcBef>
                <a:spcPts val="508"/>
              </a:spcBef>
              <a:buClr>
                <a:srgbClr val="9FAA00"/>
              </a:buClr>
              <a:buSzPct val="100000"/>
            </a:pPr>
            <a:endParaRPr lang="en-US" sz="2800" dirty="0">
              <a:solidFill>
                <a:schemeClr val="dk1"/>
              </a:solidFill>
              <a:latin typeface="Arial"/>
              <a:ea typeface="Arial"/>
              <a:cs typeface="Arial"/>
              <a:sym typeface="Arial"/>
            </a:endParaRPr>
          </a:p>
          <a:p>
            <a:pPr>
              <a:spcBef>
                <a:spcPts val="508"/>
              </a:spcBef>
              <a:buClr>
                <a:srgbClr val="9FAA00"/>
              </a:buClr>
              <a:buSzPct val="100000"/>
            </a:pPr>
            <a:endParaRPr lang="en-US" sz="2800" dirty="0">
              <a:solidFill>
                <a:schemeClr val="dk1"/>
              </a:solidFill>
              <a:latin typeface="Arial"/>
              <a:ea typeface="Arial"/>
              <a:cs typeface="Arial"/>
              <a:sym typeface="Arial"/>
            </a:endParaRPr>
          </a:p>
          <a:p>
            <a:pPr marL="270694" indent="-270694">
              <a:spcBef>
                <a:spcPts val="508"/>
              </a:spcBef>
              <a:buClr>
                <a:srgbClr val="9FAA00"/>
              </a:buClr>
              <a:buSzPct val="100000"/>
            </a:pPr>
            <a:endParaRPr lang="en-US" sz="28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47277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2A559F-CAEB-4A94-A071-D676FE3AFADA}"/>
              </a:ext>
            </a:extLst>
          </p:cNvPr>
          <p:cNvSpPr>
            <a:spLocks noGrp="1"/>
          </p:cNvSpPr>
          <p:nvPr>
            <p:ph type="body" sz="quarter" idx="12"/>
          </p:nvPr>
        </p:nvSpPr>
        <p:spPr>
          <a:xfrm>
            <a:off x="6684453" y="767513"/>
            <a:ext cx="4710378" cy="217226"/>
          </a:xfrm>
        </p:spPr>
        <p:txBody>
          <a:bodyPr/>
          <a:lstStyle/>
          <a:p>
            <a:r>
              <a:rPr lang="en-GB" sz="2000" i="1" dirty="0">
                <a:solidFill>
                  <a:schemeClr val="tx1"/>
                </a:solidFill>
              </a:rPr>
              <a:t>“I am sending you a short note to say thanks for successfully gaining access to the Microsoft Office Specialist programme. I applied to the programme, I learned, I practiced, and I learned some more! I’m pretty sure that being a 58-year-old (recently former) technophobe didn’t help my plight, and my motivation was impeded because of the Christmas closedown period. That said, I did learn massively. Overall, the experience was of great value to my progression and understanding of Office 365 and I gained badges in Microsoft Word and Outlook.”</a:t>
            </a:r>
            <a:endParaRPr lang="en-GB" sz="2000" dirty="0">
              <a:solidFill>
                <a:schemeClr val="tx1"/>
              </a:solidFill>
            </a:endParaRPr>
          </a:p>
          <a:p>
            <a:endParaRPr lang="en-GB" dirty="0"/>
          </a:p>
        </p:txBody>
      </p:sp>
      <p:sp>
        <p:nvSpPr>
          <p:cNvPr id="4" name="Text Placeholder 3">
            <a:extLst>
              <a:ext uri="{FF2B5EF4-FFF2-40B4-BE49-F238E27FC236}">
                <a16:creationId xmlns:a16="http://schemas.microsoft.com/office/drawing/2014/main" id="{92B50E27-D272-44AF-B761-2A3C44B01E20}"/>
              </a:ext>
            </a:extLst>
          </p:cNvPr>
          <p:cNvSpPr>
            <a:spLocks noGrp="1"/>
          </p:cNvSpPr>
          <p:nvPr>
            <p:ph type="body" sz="quarter" idx="21"/>
          </p:nvPr>
        </p:nvSpPr>
        <p:spPr>
          <a:xfrm>
            <a:off x="678957" y="1851657"/>
            <a:ext cx="4912997" cy="497161"/>
          </a:xfrm>
        </p:spPr>
        <p:txBody>
          <a:bodyPr/>
          <a:lstStyle/>
          <a:p>
            <a:r>
              <a:rPr lang="en-GB" dirty="0"/>
              <a:t>ALs provided positive feedback on the initiative, for example, one AL said:</a:t>
            </a:r>
          </a:p>
          <a:p>
            <a:endParaRPr lang="en-GB" dirty="0"/>
          </a:p>
        </p:txBody>
      </p:sp>
    </p:spTree>
    <p:extLst>
      <p:ext uri="{BB962C8B-B14F-4D97-AF65-F5344CB8AC3E}">
        <p14:creationId xmlns:p14="http://schemas.microsoft.com/office/powerpoint/2010/main" val="593727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B1566B48-1080-4623-A292-E08C41760867}"/>
              </a:ext>
            </a:extLst>
          </p:cNvPr>
          <p:cNvSpPr txBox="1">
            <a:spLocks/>
          </p:cNvSpPr>
          <p:nvPr/>
        </p:nvSpPr>
        <p:spPr>
          <a:xfrm>
            <a:off x="791396" y="2245669"/>
            <a:ext cx="4912997" cy="49716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400" dirty="0">
                <a:solidFill>
                  <a:schemeClr val="tx1"/>
                </a:solidFill>
                <a:latin typeface="Arial" panose="020B0604020202020204" pitchFamily="34" charset="0"/>
              </a:rPr>
              <a:t>Feedback from Microsoft:</a:t>
            </a:r>
          </a:p>
        </p:txBody>
      </p:sp>
      <p:sp>
        <p:nvSpPr>
          <p:cNvPr id="5" name="Text Placeholder 4">
            <a:extLst>
              <a:ext uri="{FF2B5EF4-FFF2-40B4-BE49-F238E27FC236}">
                <a16:creationId xmlns:a16="http://schemas.microsoft.com/office/drawing/2014/main" id="{05D0F4C2-42B4-40C9-9944-68DB2E1F582E}"/>
              </a:ext>
            </a:extLst>
          </p:cNvPr>
          <p:cNvSpPr txBox="1">
            <a:spLocks/>
          </p:cNvSpPr>
          <p:nvPr/>
        </p:nvSpPr>
        <p:spPr>
          <a:xfrm>
            <a:off x="6451178" y="733924"/>
            <a:ext cx="5253142" cy="8759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800" dirty="0"/>
              <a:t>Microsoft reported that The Open University performed above average across all institutions in this promotion. </a:t>
            </a:r>
            <a:endParaRPr lang="en-GB" sz="4400" dirty="0">
              <a:solidFill>
                <a:srgbClr val="000000"/>
              </a:solidFill>
              <a:latin typeface="Arial" panose="020B0604020202020204" pitchFamily="34" charset="0"/>
            </a:endParaRPr>
          </a:p>
        </p:txBody>
      </p:sp>
      <p:sp>
        <p:nvSpPr>
          <p:cNvPr id="6" name="Content Placeholder 4">
            <a:extLst>
              <a:ext uri="{FF2B5EF4-FFF2-40B4-BE49-F238E27FC236}">
                <a16:creationId xmlns:a16="http://schemas.microsoft.com/office/drawing/2014/main" id="{7E6C1569-92CE-4B6A-A219-06ECC96B9EEA}"/>
              </a:ext>
            </a:extLst>
          </p:cNvPr>
          <p:cNvSpPr txBox="1">
            <a:spLocks/>
          </p:cNvSpPr>
          <p:nvPr/>
        </p:nvSpPr>
        <p:spPr>
          <a:xfrm>
            <a:off x="6311650" y="574386"/>
            <a:ext cx="5392670" cy="5362180"/>
          </a:xfrm>
          <a:prstGeom prst="rect">
            <a:avLst/>
          </a:prstGeom>
        </p:spPr>
        <p:txBody>
          <a:bodyPr/>
          <a:lstStyle>
            <a:lvl1pPr marL="204232" indent="-204232" algn="l" defTabSz="503964" rtl="0" eaLnBrk="1" latinLnBrk="0" hangingPunct="1">
              <a:lnSpc>
                <a:spcPct val="100000"/>
              </a:lnSpc>
              <a:spcBef>
                <a:spcPts val="0"/>
              </a:spcBef>
              <a:spcAft>
                <a:spcPts val="0"/>
              </a:spcAft>
              <a:buClr>
                <a:schemeClr val="tx2"/>
              </a:buClr>
              <a:buSzPct val="90000"/>
              <a:buFont typeface="Lucida Grande"/>
              <a:buChar char="●"/>
              <a:defRPr sz="1860" kern="1200">
                <a:solidFill>
                  <a:schemeClr val="tx1"/>
                </a:solidFill>
                <a:latin typeface="+mn-lt"/>
                <a:ea typeface="+mn-ea"/>
                <a:cs typeface="+mn-cs"/>
              </a:defRPr>
            </a:lvl1pPr>
            <a:lvl2pPr marL="429379" indent="-172244" algn="l" defTabSz="503964" rtl="0" eaLnBrk="1" latinLnBrk="0" hangingPunct="1">
              <a:lnSpc>
                <a:spcPct val="100000"/>
              </a:lnSpc>
              <a:spcBef>
                <a:spcPts val="0"/>
              </a:spcBef>
              <a:spcAft>
                <a:spcPts val="0"/>
              </a:spcAft>
              <a:buClr>
                <a:schemeClr val="tx2"/>
              </a:buClr>
              <a:buSzPct val="90000"/>
              <a:buFont typeface="Lucida Grande"/>
              <a:buChar char="●"/>
              <a:defRPr sz="1395" kern="1200">
                <a:solidFill>
                  <a:schemeClr val="tx1"/>
                </a:solidFill>
                <a:latin typeface="+mn-lt"/>
                <a:ea typeface="+mn-ea"/>
                <a:cs typeface="+mn-cs"/>
              </a:defRPr>
            </a:lvl2pPr>
            <a:lvl3pPr marL="265748" indent="-265748" algn="l" defTabSz="503964" rtl="0" eaLnBrk="1" latinLnBrk="0" hangingPunct="1">
              <a:lnSpc>
                <a:spcPct val="100000"/>
              </a:lnSpc>
              <a:spcBef>
                <a:spcPts val="0"/>
              </a:spcBef>
              <a:spcAft>
                <a:spcPts val="0"/>
              </a:spcAft>
              <a:buClr>
                <a:schemeClr val="tx2"/>
              </a:buClr>
              <a:buSzPct val="90000"/>
              <a:buFont typeface="Lucida Grande"/>
              <a:buChar char="●"/>
              <a:defRPr sz="1860" kern="1200">
                <a:solidFill>
                  <a:schemeClr val="tx1"/>
                </a:solidFill>
                <a:latin typeface="+mn-lt"/>
                <a:ea typeface="+mn-ea"/>
                <a:cs typeface="+mn-cs"/>
              </a:defRPr>
            </a:lvl3pPr>
            <a:lvl4pPr marL="0" indent="0" algn="l" defTabSz="503964" rtl="0" eaLnBrk="1" latinLnBrk="0" hangingPunct="1">
              <a:lnSpc>
                <a:spcPct val="100000"/>
              </a:lnSpc>
              <a:spcBef>
                <a:spcPts val="0"/>
              </a:spcBef>
              <a:spcAft>
                <a:spcPts val="0"/>
              </a:spcAft>
              <a:buFont typeface="Lucida Grande"/>
              <a:buNone/>
              <a:defRPr sz="1395" kern="1200">
                <a:solidFill>
                  <a:schemeClr val="tx1"/>
                </a:solidFill>
                <a:latin typeface="+mn-lt"/>
                <a:ea typeface="+mn-ea"/>
                <a:cs typeface="+mn-cs"/>
              </a:defRPr>
            </a:lvl4pPr>
            <a:lvl5pPr marL="0" indent="0" algn="l" defTabSz="503964" rtl="0" eaLnBrk="1" latinLnBrk="0" hangingPunct="1">
              <a:lnSpc>
                <a:spcPct val="100000"/>
              </a:lnSpc>
              <a:spcBef>
                <a:spcPts val="0"/>
              </a:spcBef>
              <a:spcAft>
                <a:spcPts val="0"/>
              </a:spcAft>
              <a:buFont typeface="Lucida Grande"/>
              <a:buNone/>
              <a:defRPr sz="1395" kern="1200">
                <a:solidFill>
                  <a:schemeClr val="tx1"/>
                </a:solidFill>
                <a:latin typeface="+mn-lt"/>
                <a:ea typeface="+mn-ea"/>
                <a:cs typeface="+mn-cs"/>
              </a:defRPr>
            </a:lvl5pPr>
            <a:lvl6pPr marL="2771800" indent="-251982" algn="l" defTabSz="503964" rtl="0" eaLnBrk="1" latinLnBrk="0" hangingPunct="1">
              <a:spcBef>
                <a:spcPct val="20000"/>
              </a:spcBef>
              <a:buFont typeface="Arial"/>
              <a:buChar char="•"/>
              <a:defRPr sz="2170" kern="1200">
                <a:solidFill>
                  <a:schemeClr val="tx1"/>
                </a:solidFill>
                <a:latin typeface="+mn-lt"/>
                <a:ea typeface="+mn-ea"/>
                <a:cs typeface="+mn-cs"/>
              </a:defRPr>
            </a:lvl6pPr>
            <a:lvl7pPr marL="3275763" indent="-251982" algn="l" defTabSz="503964" rtl="0" eaLnBrk="1" latinLnBrk="0" hangingPunct="1">
              <a:spcBef>
                <a:spcPct val="20000"/>
              </a:spcBef>
              <a:buFont typeface="Arial"/>
              <a:buChar char="•"/>
              <a:defRPr sz="2170" kern="1200">
                <a:solidFill>
                  <a:schemeClr val="tx1"/>
                </a:solidFill>
                <a:latin typeface="+mn-lt"/>
                <a:ea typeface="+mn-ea"/>
                <a:cs typeface="+mn-cs"/>
              </a:defRPr>
            </a:lvl7pPr>
            <a:lvl8pPr marL="3779727" indent="-251982" algn="l" defTabSz="503964" rtl="0" eaLnBrk="1" latinLnBrk="0" hangingPunct="1">
              <a:spcBef>
                <a:spcPct val="20000"/>
              </a:spcBef>
              <a:buFont typeface="Arial"/>
              <a:buChar char="•"/>
              <a:defRPr sz="2170" kern="1200">
                <a:solidFill>
                  <a:schemeClr val="tx1"/>
                </a:solidFill>
                <a:latin typeface="+mn-lt"/>
                <a:ea typeface="+mn-ea"/>
                <a:cs typeface="+mn-cs"/>
              </a:defRPr>
            </a:lvl8pPr>
            <a:lvl9pPr marL="4283690" indent="-251982" algn="l" defTabSz="503964" rtl="0" eaLnBrk="1" latinLnBrk="0" hangingPunct="1">
              <a:spcBef>
                <a:spcPct val="20000"/>
              </a:spcBef>
              <a:buFont typeface="Arial"/>
              <a:buChar char="•"/>
              <a:defRPr sz="2170" kern="1200">
                <a:solidFill>
                  <a:schemeClr val="tx1"/>
                </a:solidFill>
                <a:latin typeface="+mn-lt"/>
                <a:ea typeface="+mn-ea"/>
                <a:cs typeface="+mn-cs"/>
              </a:defRPr>
            </a:lvl9pPr>
          </a:lstStyle>
          <a:p>
            <a:pPr marL="0" indent="0" algn="l">
              <a:buNone/>
            </a:pPr>
            <a:endParaRPr lang="en-GB" sz="2000" dirty="0">
              <a:solidFill>
                <a:srgbClr val="222222"/>
              </a:solidFill>
              <a:latin typeface="Arial" panose="020B0604020202020204" pitchFamily="34" charset="0"/>
            </a:endParaRPr>
          </a:p>
        </p:txBody>
      </p:sp>
    </p:spTree>
    <p:extLst>
      <p:ext uri="{BB962C8B-B14F-4D97-AF65-F5344CB8AC3E}">
        <p14:creationId xmlns:p14="http://schemas.microsoft.com/office/powerpoint/2010/main" val="2364182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97CC00-C588-4A98-B1B4-6BA872118F6D}"/>
              </a:ext>
            </a:extLst>
          </p:cNvPr>
          <p:cNvSpPr>
            <a:spLocks noGrp="1"/>
          </p:cNvSpPr>
          <p:nvPr>
            <p:ph type="body" sz="quarter" idx="24"/>
          </p:nvPr>
        </p:nvSpPr>
        <p:spPr>
          <a:xfrm>
            <a:off x="188832" y="0"/>
            <a:ext cx="10766703" cy="497161"/>
          </a:xfrm>
        </p:spPr>
        <p:txBody>
          <a:bodyPr/>
          <a:lstStyle/>
          <a:p>
            <a:r>
              <a:rPr lang="en-GB" dirty="0"/>
              <a:t>Recommendations </a:t>
            </a:r>
          </a:p>
        </p:txBody>
      </p:sp>
      <p:sp>
        <p:nvSpPr>
          <p:cNvPr id="3" name="Text Placeholder 2">
            <a:extLst>
              <a:ext uri="{FF2B5EF4-FFF2-40B4-BE49-F238E27FC236}">
                <a16:creationId xmlns:a16="http://schemas.microsoft.com/office/drawing/2014/main" id="{475379F8-A737-40AD-AF26-60CA43B21DDE}"/>
              </a:ext>
            </a:extLst>
          </p:cNvPr>
          <p:cNvSpPr>
            <a:spLocks noGrp="1"/>
          </p:cNvSpPr>
          <p:nvPr>
            <p:ph type="body" sz="quarter" idx="25"/>
          </p:nvPr>
        </p:nvSpPr>
        <p:spPr>
          <a:xfrm>
            <a:off x="190545" y="866484"/>
            <a:ext cx="11810910" cy="269519"/>
          </a:xfrm>
        </p:spPr>
        <p:txBody>
          <a:bodyPr/>
          <a:lstStyle/>
          <a:p>
            <a:pPr marL="342900" indent="-342900">
              <a:buFont typeface="Arial" panose="020B0604020202020204" pitchFamily="34" charset="0"/>
              <a:buChar char="•"/>
            </a:pPr>
            <a:r>
              <a:rPr lang="en-GB" sz="1700" dirty="0"/>
              <a:t>Staff Tutors to be supported in being aware of resources to use in new AL inductions and CDSAs. </a:t>
            </a:r>
          </a:p>
          <a:p>
            <a:pPr marL="342900" indent="-342900">
              <a:buFont typeface="Arial" panose="020B0604020202020204" pitchFamily="34" charset="0"/>
              <a:buChar char="•"/>
            </a:pPr>
            <a:r>
              <a:rPr lang="en-GB" sz="1700" dirty="0"/>
              <a:t>ALs are made aware of the Office365 application suite, application features and potential uses, provided with training and ideas on how the applications can be utilised in AL work – ongoing through training and dissemination events. There is regular </a:t>
            </a:r>
            <a:r>
              <a:rPr lang="en-GB" sz="1700" u="sng" dirty="0">
                <a:hlinkClick r:id="rId2"/>
              </a:rPr>
              <a:t>Adobe Connect training</a:t>
            </a:r>
            <a:r>
              <a:rPr lang="en-GB" sz="1700" dirty="0"/>
              <a:t> , but less focus on Office365. </a:t>
            </a:r>
          </a:p>
          <a:p>
            <a:pPr marL="342900" indent="-342900">
              <a:buFont typeface="Arial" panose="020B0604020202020204" pitchFamily="34" charset="0"/>
              <a:buChar char="•"/>
            </a:pPr>
            <a:r>
              <a:rPr lang="en-GB" sz="1700" dirty="0"/>
              <a:t>Training in Adobe Connect and Office365 built into Career Development Staff Appraisals (CDSAs) for ALs.  </a:t>
            </a:r>
          </a:p>
          <a:p>
            <a:pPr marL="342900" indent="-342900">
              <a:buFont typeface="Arial" panose="020B0604020202020204" pitchFamily="34" charset="0"/>
              <a:buChar char="•"/>
            </a:pPr>
            <a:r>
              <a:rPr lang="en-GB" sz="1700" dirty="0"/>
              <a:t>Time allocated to all ALs to complete Adobe Connect training and how to make tutorials active and engaging and not ‘talk and chalk’. </a:t>
            </a:r>
          </a:p>
          <a:p>
            <a:pPr marL="342900" indent="-342900">
              <a:buFont typeface="Arial" panose="020B0604020202020204" pitchFamily="34" charset="0"/>
              <a:buChar char="•"/>
            </a:pPr>
            <a:r>
              <a:rPr lang="en-GB" sz="1700" dirty="0"/>
              <a:t>The </a:t>
            </a:r>
            <a:r>
              <a:rPr lang="en-GB" sz="1700" u="sng" dirty="0">
                <a:hlinkClick r:id="rId3"/>
              </a:rPr>
              <a:t>online rooms newsletter</a:t>
            </a:r>
            <a:r>
              <a:rPr lang="en-GB" sz="1700" dirty="0"/>
              <a:t> to be distributed to all ALs via CAMEL. </a:t>
            </a:r>
          </a:p>
          <a:p>
            <a:pPr marL="342900" indent="-342900">
              <a:buFont typeface="Arial" panose="020B0604020202020204" pitchFamily="34" charset="0"/>
              <a:buChar char="•"/>
            </a:pPr>
            <a:r>
              <a:rPr lang="en-GB" sz="1700" dirty="0"/>
              <a:t>A series of short, snappy how-to guides in a variety of formats to provide exemplars of ALs utilising Adobe Connect and Office 365 for active learning, building upon the </a:t>
            </a:r>
            <a:r>
              <a:rPr lang="en-GB" sz="1700" u="sng" dirty="0">
                <a:hlinkClick r:id="rId4"/>
              </a:rPr>
              <a:t>PALS being creative series</a:t>
            </a:r>
            <a:r>
              <a:rPr lang="en-GB" sz="1700" dirty="0"/>
              <a:t>. </a:t>
            </a:r>
          </a:p>
          <a:p>
            <a:pPr marL="342900" indent="-342900">
              <a:buFont typeface="Arial" panose="020B0604020202020204" pitchFamily="34" charset="0"/>
              <a:buChar char="•"/>
            </a:pPr>
            <a:r>
              <a:rPr lang="en-GB" sz="1700" dirty="0"/>
              <a:t>Support new ALs in developing their use of Office365 and Adobe Connect and build awareness of the resources available, for example, </a:t>
            </a:r>
            <a:r>
              <a:rPr lang="en-GB" sz="1700" u="sng" dirty="0">
                <a:hlinkClick r:id="rId5"/>
              </a:rPr>
              <a:t>Online Learning Systems Guide</a:t>
            </a:r>
            <a:r>
              <a:rPr lang="en-GB" sz="1700" u="sng" dirty="0"/>
              <a:t>, </a:t>
            </a:r>
            <a:r>
              <a:rPr lang="en-GB" sz="1700" u="sng" dirty="0">
                <a:hlinkClick r:id="rId6"/>
              </a:rPr>
              <a:t>Online rooms forum</a:t>
            </a:r>
            <a:r>
              <a:rPr lang="en-GB" sz="1700" dirty="0"/>
              <a:t> and </a:t>
            </a:r>
            <a:r>
              <a:rPr lang="en-GB" sz="1700" u="sng" dirty="0">
                <a:hlinkClick r:id="rId3"/>
              </a:rPr>
              <a:t>support</a:t>
            </a:r>
            <a:r>
              <a:rPr lang="en-GB" sz="1700" dirty="0"/>
              <a:t>, the </a:t>
            </a:r>
            <a:r>
              <a:rPr lang="en-GB" sz="1700" u="sng" dirty="0">
                <a:hlinkClick r:id="rId7"/>
              </a:rPr>
              <a:t>PALS forum</a:t>
            </a:r>
            <a:r>
              <a:rPr lang="en-GB" sz="1700" dirty="0"/>
              <a:t> and </a:t>
            </a:r>
            <a:r>
              <a:rPr lang="en-GB" sz="1700" u="sng" dirty="0">
                <a:hlinkClick r:id="rId4"/>
              </a:rPr>
              <a:t>guides</a:t>
            </a:r>
            <a:r>
              <a:rPr lang="en-GB" sz="1700" dirty="0"/>
              <a:t>. </a:t>
            </a:r>
          </a:p>
          <a:p>
            <a:endParaRPr lang="en-GB" dirty="0"/>
          </a:p>
          <a:p>
            <a:endParaRPr lang="en-GB" dirty="0"/>
          </a:p>
          <a:p>
            <a:endParaRPr lang="en-GB" dirty="0"/>
          </a:p>
        </p:txBody>
      </p:sp>
    </p:spTree>
    <p:extLst>
      <p:ext uri="{BB962C8B-B14F-4D97-AF65-F5344CB8AC3E}">
        <p14:creationId xmlns:p14="http://schemas.microsoft.com/office/powerpoint/2010/main" val="2990935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C105B1-80DF-4989-9AC5-50DE97BEAD4C}"/>
              </a:ext>
            </a:extLst>
          </p:cNvPr>
          <p:cNvSpPr>
            <a:spLocks noGrp="1"/>
          </p:cNvSpPr>
          <p:nvPr>
            <p:ph type="body" sz="quarter" idx="11"/>
          </p:nvPr>
        </p:nvSpPr>
        <p:spPr>
          <a:xfrm>
            <a:off x="5078171" y="1572282"/>
            <a:ext cx="6541743" cy="497161"/>
          </a:xfrm>
        </p:spPr>
        <p:txBody>
          <a:bodyPr/>
          <a:lstStyle/>
          <a:p>
            <a:r>
              <a:rPr lang="en-GB" dirty="0"/>
              <a:t>Read the full report at:</a:t>
            </a:r>
          </a:p>
          <a:p>
            <a:r>
              <a:rPr lang="en-GB" dirty="0">
                <a:hlinkClick r:id="rId2"/>
              </a:rPr>
              <a:t>A review of the use of Office 365 and Adobe Connect for active learning by ALs tutoring on T227 and TXY227 | </a:t>
            </a:r>
            <a:r>
              <a:rPr lang="en-GB" dirty="0" err="1">
                <a:hlinkClick r:id="rId2"/>
              </a:rPr>
              <a:t>eSTEeM</a:t>
            </a:r>
            <a:r>
              <a:rPr lang="en-GB" dirty="0">
                <a:hlinkClick r:id="rId2"/>
              </a:rPr>
              <a:t> (open.ac.uk)</a:t>
            </a:r>
            <a:endParaRPr lang="en-GB" dirty="0"/>
          </a:p>
        </p:txBody>
      </p:sp>
      <p:pic>
        <p:nvPicPr>
          <p:cNvPr id="10" name="Picture Placeholder 9">
            <a:extLst>
              <a:ext uri="{FF2B5EF4-FFF2-40B4-BE49-F238E27FC236}">
                <a16:creationId xmlns:a16="http://schemas.microsoft.com/office/drawing/2014/main" id="{33E96D57-C24C-4D0C-A343-54B3423A33A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7586" b="17586"/>
          <a:stretch>
            <a:fillRect/>
          </a:stretch>
        </p:blipFill>
        <p:spPr>
          <a:xfrm>
            <a:off x="2301" y="1"/>
            <a:ext cx="4611462" cy="4551117"/>
          </a:xfrm>
        </p:spPr>
      </p:pic>
    </p:spTree>
    <p:extLst>
      <p:ext uri="{BB962C8B-B14F-4D97-AF65-F5344CB8AC3E}">
        <p14:creationId xmlns:p14="http://schemas.microsoft.com/office/powerpoint/2010/main" val="3894391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a:t>
            </a:r>
            <a:r>
              <a:rPr lang="en-GB" sz="2000" b="1" dirty="0">
                <a:latin typeface="Poppins SemiBold" panose="00000700000000000000" pitchFamily="50" charset="0"/>
                <a:cs typeface="Poppins SemiBold" panose="00000700000000000000" pitchFamily="50" charset="0"/>
              </a:rPr>
              <a:t>8</a:t>
            </a:r>
            <a:endPar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endParaRP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a:xfrm>
            <a:off x="1158944" y="2751655"/>
            <a:ext cx="7500938" cy="1552991"/>
          </a:xfrm>
        </p:spPr>
        <p:txBody>
          <a:bodyPr/>
          <a:lstStyle/>
          <a:p>
            <a:r>
              <a:rPr lang="en-GB" dirty="0"/>
              <a:t>Questions </a:t>
            </a:r>
          </a:p>
        </p:txBody>
      </p:sp>
      <p:pic>
        <p:nvPicPr>
          <p:cNvPr id="5" name="Picture 2" descr="C:\Users\Kieran\AppData\Local\Microsoft\Windows\INetCache\IE\X6BFZEX2\Questionmark[1].jpg">
            <a:extLst>
              <a:ext uri="{FF2B5EF4-FFF2-40B4-BE49-F238E27FC236}">
                <a16:creationId xmlns:a16="http://schemas.microsoft.com/office/drawing/2014/main" id="{51BFD40A-5578-4A8E-9F68-1562BC046A34}"/>
              </a:ext>
            </a:extLst>
          </p:cNvPr>
          <p:cNvPicPr>
            <a:picLocks noChangeAspect="1" noChangeArrowheads="1"/>
          </p:cNvPicPr>
          <p:nvPr/>
        </p:nvPicPr>
        <p:blipFill>
          <a:blip r:embed="rId3" cstate="print"/>
          <a:stretch>
            <a:fillRect/>
          </a:stretch>
        </p:blipFill>
        <p:spPr bwMode="auto">
          <a:xfrm>
            <a:off x="6742944" y="743798"/>
            <a:ext cx="4290112" cy="5362640"/>
          </a:xfrm>
          <a:prstGeom prst="rect">
            <a:avLst/>
          </a:prstGeom>
          <a:noFill/>
          <a:ln w="9525">
            <a:noFill/>
          </a:ln>
        </p:spPr>
      </p:pic>
    </p:spTree>
    <p:extLst>
      <p:ext uri="{BB962C8B-B14F-4D97-AF65-F5344CB8AC3E}">
        <p14:creationId xmlns:p14="http://schemas.microsoft.com/office/powerpoint/2010/main" val="1339148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03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390740-5F3D-43DC-A935-27F04F92BF5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84882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44FDB8-8A0B-49AC-91C0-28E0D4A35A71}"/>
              </a:ext>
            </a:extLst>
          </p:cNvPr>
          <p:cNvSpPr>
            <a:spLocks noGrp="1"/>
          </p:cNvSpPr>
          <p:nvPr>
            <p:ph type="body" sz="quarter" idx="21"/>
          </p:nvPr>
        </p:nvSpPr>
        <p:spPr>
          <a:xfrm>
            <a:off x="662498" y="2360073"/>
            <a:ext cx="4912997" cy="497161"/>
          </a:xfrm>
        </p:spPr>
        <p:txBody>
          <a:bodyPr/>
          <a:lstStyle/>
          <a:p>
            <a:r>
              <a:rPr lang="en-GB" sz="5400" dirty="0"/>
              <a:t>Active Learning</a:t>
            </a:r>
            <a:r>
              <a:rPr lang="en-GB" dirty="0"/>
              <a:t> </a:t>
            </a:r>
          </a:p>
        </p:txBody>
      </p:sp>
      <p:sp>
        <p:nvSpPr>
          <p:cNvPr id="7" name="TextBox 3">
            <a:extLst>
              <a:ext uri="{FF2B5EF4-FFF2-40B4-BE49-F238E27FC236}">
                <a16:creationId xmlns:a16="http://schemas.microsoft.com/office/drawing/2014/main" id="{27097A5E-D992-427C-A020-E407A04B5047}"/>
              </a:ext>
            </a:extLst>
          </p:cNvPr>
          <p:cNvSpPr txBox="1">
            <a:spLocks noChangeArrowheads="1"/>
          </p:cNvSpPr>
          <p:nvPr/>
        </p:nvSpPr>
        <p:spPr bwMode="auto">
          <a:xfrm>
            <a:off x="6302324" y="572224"/>
            <a:ext cx="569741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GB" sz="2800" dirty="0">
                <a:solidFill>
                  <a:srgbClr val="000000"/>
                </a:solidFill>
              </a:rPr>
              <a:t>“Learning is not a spectator sport. Students do not learn much just sitting in classes listening to teachers, memorizing pre-packaged assignments, and spitting out answers. They must talk about what they are learning, write reflectively about it, relate it to past experiences, and apply it to their daily lives. They must make what they learn part of themselves”.</a:t>
            </a:r>
          </a:p>
          <a:p>
            <a:r>
              <a:rPr lang="en-GB" sz="2800" dirty="0">
                <a:solidFill>
                  <a:srgbClr val="000000"/>
                </a:solidFill>
              </a:rPr>
              <a:t>Chickering and </a:t>
            </a:r>
            <a:r>
              <a:rPr lang="en-GB" sz="2800" dirty="0" err="1">
                <a:solidFill>
                  <a:srgbClr val="000000"/>
                </a:solidFill>
              </a:rPr>
              <a:t>Gamson</a:t>
            </a:r>
            <a:r>
              <a:rPr lang="en-GB" sz="2800" dirty="0">
                <a:solidFill>
                  <a:srgbClr val="000000"/>
                </a:solidFill>
              </a:rPr>
              <a:t> (1987, p3)</a:t>
            </a:r>
          </a:p>
        </p:txBody>
      </p:sp>
    </p:spTree>
    <p:extLst>
      <p:ext uri="{BB962C8B-B14F-4D97-AF65-F5344CB8AC3E}">
        <p14:creationId xmlns:p14="http://schemas.microsoft.com/office/powerpoint/2010/main" val="2801202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4">
            <a:extLst>
              <a:ext uri="{FF2B5EF4-FFF2-40B4-BE49-F238E27FC236}">
                <a16:creationId xmlns:a16="http://schemas.microsoft.com/office/drawing/2014/main" id="{D67BFC1D-F1A1-45EE-A7BC-78FF644D75E6}"/>
              </a:ext>
            </a:extLst>
          </p:cNvPr>
          <p:cNvGraphicFramePr>
            <a:graphicFrameLocks noGrp="1"/>
          </p:cNvGraphicFramePr>
          <p:nvPr>
            <p:extLst>
              <p:ext uri="{D42A27DB-BD31-4B8C-83A1-F6EECF244321}">
                <p14:modId xmlns:p14="http://schemas.microsoft.com/office/powerpoint/2010/main" val="860900115"/>
              </p:ext>
            </p:extLst>
          </p:nvPr>
        </p:nvGraphicFramePr>
        <p:xfrm>
          <a:off x="0" y="0"/>
          <a:ext cx="12192000" cy="6858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95097276"/>
                    </a:ext>
                  </a:extLst>
                </a:gridCol>
                <a:gridCol w="3048000">
                  <a:extLst>
                    <a:ext uri="{9D8B030D-6E8A-4147-A177-3AD203B41FA5}">
                      <a16:colId xmlns:a16="http://schemas.microsoft.com/office/drawing/2014/main" val="523133716"/>
                    </a:ext>
                  </a:extLst>
                </a:gridCol>
                <a:gridCol w="3048000">
                  <a:extLst>
                    <a:ext uri="{9D8B030D-6E8A-4147-A177-3AD203B41FA5}">
                      <a16:colId xmlns:a16="http://schemas.microsoft.com/office/drawing/2014/main" val="384010619"/>
                    </a:ext>
                  </a:extLst>
                </a:gridCol>
                <a:gridCol w="3048000">
                  <a:extLst>
                    <a:ext uri="{9D8B030D-6E8A-4147-A177-3AD203B41FA5}">
                      <a16:colId xmlns:a16="http://schemas.microsoft.com/office/drawing/2014/main" val="3908855107"/>
                    </a:ext>
                  </a:extLst>
                </a:gridCol>
              </a:tblGrid>
              <a:tr h="2212245">
                <a:tc>
                  <a:txBody>
                    <a:bodyPr/>
                    <a:lstStyle/>
                    <a:p>
                      <a:pPr lvl="0" algn="ctr"/>
                      <a:endParaRPr lang="en-GB" sz="2000" b="0" kern="1200" dirty="0">
                        <a:solidFill>
                          <a:schemeClr val="tx1"/>
                        </a:solidFill>
                        <a:effectLst/>
                        <a:latin typeface="+mn-lt"/>
                        <a:ea typeface="+mn-ea"/>
                        <a:cs typeface="+mn-cs"/>
                      </a:endParaRPr>
                    </a:p>
                    <a:p>
                      <a:pPr lvl="0" algn="ctr"/>
                      <a:endParaRPr lang="en-GB" sz="2000" b="0" kern="1200" dirty="0">
                        <a:solidFill>
                          <a:schemeClr val="tx1"/>
                        </a:solidFill>
                        <a:effectLst/>
                        <a:latin typeface="+mn-lt"/>
                        <a:ea typeface="+mn-ea"/>
                        <a:cs typeface="+mn-cs"/>
                      </a:endParaRPr>
                    </a:p>
                    <a:p>
                      <a:pPr lvl="0" algn="ctr"/>
                      <a:endParaRPr lang="en-GB" sz="2000" b="0" kern="1200" dirty="0">
                        <a:solidFill>
                          <a:schemeClr val="tx1"/>
                        </a:solidFill>
                        <a:effectLst/>
                        <a:latin typeface="+mn-lt"/>
                        <a:ea typeface="+mn-ea"/>
                        <a:cs typeface="+mn-cs"/>
                      </a:endParaRPr>
                    </a:p>
                  </a:txBody>
                  <a:tcPr marL="78450" marR="78450" marT="39225" marB="392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GB" sz="2000" b="0" kern="1200" dirty="0">
                        <a:solidFill>
                          <a:schemeClr val="tx1"/>
                        </a:solidFill>
                        <a:effectLst/>
                        <a:latin typeface="+mn-lt"/>
                        <a:ea typeface="+mn-ea"/>
                        <a:cs typeface="+mn-cs"/>
                      </a:endParaRPr>
                    </a:p>
                    <a:p>
                      <a:endParaRPr lang="en-GB" sz="2000" b="0" kern="1200" dirty="0">
                        <a:solidFill>
                          <a:schemeClr val="tx1"/>
                        </a:solidFill>
                        <a:effectLst/>
                        <a:latin typeface="+mn-lt"/>
                        <a:ea typeface="+mn-ea"/>
                        <a:cs typeface="+mn-cs"/>
                      </a:endParaRPr>
                    </a:p>
                    <a:p>
                      <a:endParaRPr lang="en-GB" sz="2000" b="0" kern="1200" dirty="0">
                        <a:solidFill>
                          <a:schemeClr val="tx1"/>
                        </a:solidFill>
                        <a:effectLst/>
                        <a:latin typeface="+mn-lt"/>
                        <a:ea typeface="+mn-ea"/>
                        <a:cs typeface="+mn-cs"/>
                      </a:endParaRPr>
                    </a:p>
                  </a:txBody>
                  <a:tcPr marL="78450" marR="78450" marT="39225" marB="392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GB" sz="2100" b="0" dirty="0">
                        <a:solidFill>
                          <a:schemeClr val="tx1"/>
                        </a:solidFill>
                      </a:endParaRPr>
                    </a:p>
                    <a:p>
                      <a:pPr algn="ctr"/>
                      <a:endParaRPr lang="en-GB" sz="2100" b="0" dirty="0">
                        <a:solidFill>
                          <a:schemeClr val="tx1"/>
                        </a:solidFill>
                      </a:endParaRPr>
                    </a:p>
                  </a:txBody>
                  <a:tcPr marL="78450" marR="78450" marT="39225" marB="392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GB" sz="2100" b="0" dirty="0">
                        <a:solidFill>
                          <a:schemeClr val="tx1"/>
                        </a:solidFill>
                      </a:endParaRPr>
                    </a:p>
                    <a:p>
                      <a:pPr algn="ctr"/>
                      <a:endParaRPr lang="en-GB" sz="2100" b="0" dirty="0">
                        <a:solidFill>
                          <a:schemeClr val="tx1"/>
                        </a:solidFill>
                      </a:endParaRPr>
                    </a:p>
                    <a:p>
                      <a:pPr algn="ctr"/>
                      <a:endParaRPr lang="en-GB" sz="2100" b="0" dirty="0">
                        <a:solidFill>
                          <a:schemeClr val="tx1"/>
                        </a:solidFill>
                      </a:endParaRPr>
                    </a:p>
                  </a:txBody>
                  <a:tcPr marL="78450" marR="78450" marT="39225" marB="392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28907449"/>
                  </a:ext>
                </a:extLst>
              </a:tr>
              <a:tr h="2212245">
                <a:tc>
                  <a:txBody>
                    <a:bodyPr/>
                    <a:lstStyle/>
                    <a:p>
                      <a:endParaRPr lang="en-GB" sz="2100" dirty="0">
                        <a:solidFill>
                          <a:schemeClr val="tx1"/>
                        </a:solidFill>
                      </a:endParaRPr>
                    </a:p>
                    <a:p>
                      <a:endParaRPr lang="en-GB" sz="2100" dirty="0">
                        <a:solidFill>
                          <a:schemeClr val="tx1"/>
                        </a:solidFill>
                      </a:endParaRPr>
                    </a:p>
                  </a:txBody>
                  <a:tcPr marL="78450" marR="78450" marT="39225" marB="392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GB" sz="2100" dirty="0">
                        <a:solidFill>
                          <a:schemeClr val="tx1"/>
                        </a:solidFill>
                      </a:endParaRPr>
                    </a:p>
                    <a:p>
                      <a:endParaRPr lang="en-GB" sz="2100" dirty="0">
                        <a:solidFill>
                          <a:schemeClr val="tx1"/>
                        </a:solidFill>
                      </a:endParaRPr>
                    </a:p>
                  </a:txBody>
                  <a:tcPr marL="78450" marR="78450" marT="39225" marB="392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GB" sz="2100" dirty="0">
                        <a:solidFill>
                          <a:schemeClr val="tx1"/>
                        </a:solidFill>
                      </a:endParaRPr>
                    </a:p>
                    <a:p>
                      <a:endParaRPr lang="en-GB" sz="2100" dirty="0">
                        <a:solidFill>
                          <a:schemeClr val="tx1"/>
                        </a:solidFill>
                      </a:endParaRPr>
                    </a:p>
                  </a:txBody>
                  <a:tcPr marL="78450" marR="78450" marT="39225" marB="392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GB" sz="2100" dirty="0">
                        <a:solidFill>
                          <a:schemeClr val="tx1"/>
                        </a:solidFill>
                      </a:endParaRPr>
                    </a:p>
                  </a:txBody>
                  <a:tcPr marL="78450" marR="78450" marT="39225" marB="392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88433933"/>
                  </a:ext>
                </a:extLst>
              </a:tr>
              <a:tr h="2433510">
                <a:tc>
                  <a:txBody>
                    <a:bodyPr/>
                    <a:lstStyle/>
                    <a:p>
                      <a:pPr algn="ctr"/>
                      <a:endParaRPr lang="en-GB" sz="2100" dirty="0">
                        <a:solidFill>
                          <a:schemeClr val="tx1"/>
                        </a:solidFill>
                      </a:endParaRPr>
                    </a:p>
                  </a:txBody>
                  <a:tcPr marL="78450" marR="78450" marT="39225" marB="392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GB" sz="2100" dirty="0">
                        <a:solidFill>
                          <a:schemeClr val="tx1"/>
                        </a:solidFill>
                      </a:endParaRPr>
                    </a:p>
                    <a:p>
                      <a:endParaRPr lang="en-GB" sz="2100" dirty="0">
                        <a:solidFill>
                          <a:schemeClr val="tx1"/>
                        </a:solidFill>
                      </a:endParaRPr>
                    </a:p>
                  </a:txBody>
                  <a:tcPr marL="78450" marR="78450" marT="39225" marB="392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GB" sz="2100" dirty="0">
                        <a:solidFill>
                          <a:schemeClr val="tx1"/>
                        </a:solidFill>
                      </a:endParaRPr>
                    </a:p>
                  </a:txBody>
                  <a:tcPr marL="78450" marR="78450" marT="39225" marB="392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GB" sz="2100" dirty="0">
                        <a:solidFill>
                          <a:schemeClr val="tx1"/>
                        </a:solidFill>
                      </a:endParaRPr>
                    </a:p>
                    <a:p>
                      <a:pPr algn="ctr"/>
                      <a:endParaRPr lang="en-GB" sz="2100" dirty="0">
                        <a:solidFill>
                          <a:schemeClr val="tx1"/>
                        </a:solidFill>
                      </a:endParaRPr>
                    </a:p>
                  </a:txBody>
                  <a:tcPr marL="78450" marR="78450" marT="39225" marB="392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5029374"/>
                  </a:ext>
                </a:extLst>
              </a:tr>
            </a:tbl>
          </a:graphicData>
        </a:graphic>
      </p:graphicFrame>
      <p:sp>
        <p:nvSpPr>
          <p:cNvPr id="7" name="Text Placeholder 3">
            <a:extLst>
              <a:ext uri="{FF2B5EF4-FFF2-40B4-BE49-F238E27FC236}">
                <a16:creationId xmlns:a16="http://schemas.microsoft.com/office/drawing/2014/main" id="{D4FF0D2B-104B-4B86-90E8-7EFDFC756525}"/>
              </a:ext>
            </a:extLst>
          </p:cNvPr>
          <p:cNvSpPr txBox="1">
            <a:spLocks/>
          </p:cNvSpPr>
          <p:nvPr/>
        </p:nvSpPr>
        <p:spPr>
          <a:xfrm>
            <a:off x="98474" y="0"/>
            <a:ext cx="3038622" cy="74917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5500" b="1" i="0" kern="1200">
                <a:ln>
                  <a:noFill/>
                </a:ln>
                <a:solidFill>
                  <a:schemeClr val="bg1"/>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800" dirty="0">
                <a:solidFill>
                  <a:schemeClr val="tx2"/>
                </a:solidFill>
              </a:rPr>
              <a:t>Bingo Card</a:t>
            </a:r>
          </a:p>
        </p:txBody>
      </p:sp>
    </p:spTree>
    <p:extLst>
      <p:ext uri="{BB962C8B-B14F-4D97-AF65-F5344CB8AC3E}">
        <p14:creationId xmlns:p14="http://schemas.microsoft.com/office/powerpoint/2010/main" val="2366597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4">
            <a:extLst>
              <a:ext uri="{FF2B5EF4-FFF2-40B4-BE49-F238E27FC236}">
                <a16:creationId xmlns:a16="http://schemas.microsoft.com/office/drawing/2014/main" id="{D67BFC1D-F1A1-45EE-A7BC-78FF644D75E6}"/>
              </a:ext>
            </a:extLst>
          </p:cNvPr>
          <p:cNvGraphicFramePr>
            <a:graphicFrameLocks noGrp="1"/>
          </p:cNvGraphicFramePr>
          <p:nvPr>
            <p:extLst>
              <p:ext uri="{D42A27DB-BD31-4B8C-83A1-F6EECF244321}">
                <p14:modId xmlns:p14="http://schemas.microsoft.com/office/powerpoint/2010/main" val="1811959843"/>
              </p:ext>
            </p:extLst>
          </p:nvPr>
        </p:nvGraphicFramePr>
        <p:xfrm>
          <a:off x="0" y="0"/>
          <a:ext cx="12192000" cy="6858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95097276"/>
                    </a:ext>
                  </a:extLst>
                </a:gridCol>
                <a:gridCol w="3048000">
                  <a:extLst>
                    <a:ext uri="{9D8B030D-6E8A-4147-A177-3AD203B41FA5}">
                      <a16:colId xmlns:a16="http://schemas.microsoft.com/office/drawing/2014/main" val="523133716"/>
                    </a:ext>
                  </a:extLst>
                </a:gridCol>
                <a:gridCol w="3048000">
                  <a:extLst>
                    <a:ext uri="{9D8B030D-6E8A-4147-A177-3AD203B41FA5}">
                      <a16:colId xmlns:a16="http://schemas.microsoft.com/office/drawing/2014/main" val="384010619"/>
                    </a:ext>
                  </a:extLst>
                </a:gridCol>
                <a:gridCol w="3048000">
                  <a:extLst>
                    <a:ext uri="{9D8B030D-6E8A-4147-A177-3AD203B41FA5}">
                      <a16:colId xmlns:a16="http://schemas.microsoft.com/office/drawing/2014/main" val="3908855107"/>
                    </a:ext>
                  </a:extLst>
                </a:gridCol>
              </a:tblGrid>
              <a:tr h="2212245">
                <a:tc>
                  <a:txBody>
                    <a:bodyPr/>
                    <a:lstStyle/>
                    <a:p>
                      <a:pPr lvl="0" algn="ctr"/>
                      <a:endParaRPr lang="en-GB" sz="2000" b="0" kern="1200" dirty="0">
                        <a:solidFill>
                          <a:schemeClr val="tx1"/>
                        </a:solidFill>
                        <a:effectLst/>
                        <a:latin typeface="+mn-lt"/>
                        <a:ea typeface="+mn-ea"/>
                        <a:cs typeface="+mn-cs"/>
                      </a:endParaRPr>
                    </a:p>
                    <a:p>
                      <a:pPr lvl="0" algn="ctr"/>
                      <a:endParaRPr lang="en-GB" sz="2000" b="0" kern="1200" dirty="0">
                        <a:solidFill>
                          <a:schemeClr val="tx1"/>
                        </a:solidFill>
                        <a:effectLst/>
                        <a:latin typeface="+mn-lt"/>
                        <a:ea typeface="+mn-ea"/>
                        <a:cs typeface="+mn-cs"/>
                      </a:endParaRPr>
                    </a:p>
                    <a:p>
                      <a:pPr lvl="0" algn="ctr"/>
                      <a:endParaRPr lang="en-GB" sz="2000" b="0" kern="1200" dirty="0">
                        <a:solidFill>
                          <a:schemeClr val="tx1"/>
                        </a:solidFill>
                        <a:effectLst/>
                        <a:latin typeface="+mn-lt"/>
                        <a:ea typeface="+mn-ea"/>
                        <a:cs typeface="+mn-cs"/>
                      </a:endParaRPr>
                    </a:p>
                    <a:p>
                      <a:pPr lvl="0" algn="ctr"/>
                      <a:r>
                        <a:rPr lang="en-GB" sz="2000" b="0" kern="1200" dirty="0">
                          <a:solidFill>
                            <a:schemeClr val="tx1"/>
                          </a:solidFill>
                          <a:effectLst/>
                          <a:latin typeface="+mn-lt"/>
                          <a:ea typeface="+mn-ea"/>
                          <a:cs typeface="+mn-cs"/>
                        </a:rPr>
                        <a:t>Using role play or debate for perspective taking and empathy</a:t>
                      </a:r>
                    </a:p>
                  </a:txBody>
                  <a:tcPr marL="78450" marR="78450" marT="39225" marB="392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GB" sz="2000" b="0" kern="1200" dirty="0">
                        <a:solidFill>
                          <a:schemeClr val="tx1"/>
                        </a:solidFill>
                        <a:effectLst/>
                        <a:latin typeface="+mn-lt"/>
                        <a:ea typeface="+mn-ea"/>
                        <a:cs typeface="+mn-cs"/>
                      </a:endParaRPr>
                    </a:p>
                    <a:p>
                      <a:endParaRPr lang="en-GB" sz="2000" b="0" kern="1200" dirty="0">
                        <a:solidFill>
                          <a:schemeClr val="tx1"/>
                        </a:solidFill>
                        <a:effectLst/>
                        <a:latin typeface="+mn-lt"/>
                        <a:ea typeface="+mn-ea"/>
                        <a:cs typeface="+mn-cs"/>
                      </a:endParaRPr>
                    </a:p>
                    <a:p>
                      <a:endParaRPr lang="en-GB" sz="2000" b="0" kern="1200" dirty="0">
                        <a:solidFill>
                          <a:schemeClr val="tx1"/>
                        </a:solidFill>
                        <a:effectLst/>
                        <a:latin typeface="+mn-lt"/>
                        <a:ea typeface="+mn-ea"/>
                        <a:cs typeface="+mn-cs"/>
                      </a:endParaRPr>
                    </a:p>
                    <a:p>
                      <a:pPr algn="ctr"/>
                      <a:r>
                        <a:rPr lang="en-GB" sz="2000" b="0" kern="1200" dirty="0">
                          <a:solidFill>
                            <a:schemeClr val="tx1"/>
                          </a:solidFill>
                          <a:effectLst/>
                          <a:latin typeface="+mn-lt"/>
                          <a:ea typeface="+mn-ea"/>
                          <a:cs typeface="+mn-cs"/>
                        </a:rPr>
                        <a:t>Gather feedback using a poll </a:t>
                      </a:r>
                    </a:p>
                  </a:txBody>
                  <a:tcPr marL="78450" marR="78450" marT="39225" marB="392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GB" sz="2100" b="0" dirty="0">
                        <a:solidFill>
                          <a:schemeClr val="tx1"/>
                        </a:solidFill>
                      </a:endParaRPr>
                    </a:p>
                    <a:p>
                      <a:pPr algn="ctr"/>
                      <a:endParaRPr lang="en-GB" sz="2100" b="0" dirty="0">
                        <a:solidFill>
                          <a:schemeClr val="tx1"/>
                        </a:solidFill>
                      </a:endParaRPr>
                    </a:p>
                    <a:p>
                      <a:pPr algn="ctr"/>
                      <a:r>
                        <a:rPr lang="en-GB" sz="2100" b="0" dirty="0">
                          <a:solidFill>
                            <a:schemeClr val="tx1"/>
                          </a:solidFill>
                        </a:rPr>
                        <a:t>Use of images</a:t>
                      </a:r>
                    </a:p>
                    <a:p>
                      <a:pPr algn="ctr"/>
                      <a:r>
                        <a:rPr lang="en-GB" sz="2100" b="0" dirty="0" err="1">
                          <a:solidFill>
                            <a:schemeClr val="tx1"/>
                          </a:solidFill>
                        </a:rPr>
                        <a:t>eg</a:t>
                      </a:r>
                      <a:r>
                        <a:rPr lang="en-GB" sz="2100" b="0" dirty="0">
                          <a:solidFill>
                            <a:schemeClr val="tx1"/>
                          </a:solidFill>
                        </a:rPr>
                        <a:t> to aid discussion, thinking about issues from a different perspective</a:t>
                      </a:r>
                    </a:p>
                  </a:txBody>
                  <a:tcPr marL="78450" marR="78450" marT="39225" marB="392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GB" sz="2100" b="0" dirty="0">
                        <a:solidFill>
                          <a:schemeClr val="tx1"/>
                        </a:solidFill>
                      </a:endParaRPr>
                    </a:p>
                    <a:p>
                      <a:pPr algn="ctr"/>
                      <a:endParaRPr lang="en-GB" sz="2100" b="0" dirty="0">
                        <a:solidFill>
                          <a:schemeClr val="tx1"/>
                        </a:solidFill>
                      </a:endParaRPr>
                    </a:p>
                    <a:p>
                      <a:pPr algn="ctr"/>
                      <a:endParaRPr lang="en-GB" sz="2100" b="0" dirty="0">
                        <a:solidFill>
                          <a:schemeClr val="tx1"/>
                        </a:solidFill>
                      </a:endParaRPr>
                    </a:p>
                    <a:p>
                      <a:pPr algn="ctr"/>
                      <a:r>
                        <a:rPr lang="en-GB" sz="2100" b="0" dirty="0">
                          <a:solidFill>
                            <a:schemeClr val="tx1"/>
                          </a:solidFill>
                        </a:rPr>
                        <a:t>Q&amp;A Session to check understanding / gather feedback</a:t>
                      </a:r>
                    </a:p>
                  </a:txBody>
                  <a:tcPr marL="78450" marR="78450" marT="39225" marB="392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28907449"/>
                  </a:ext>
                </a:extLst>
              </a:tr>
              <a:tr h="2212245">
                <a:tc>
                  <a:txBody>
                    <a:bodyPr/>
                    <a:lstStyle/>
                    <a:p>
                      <a:endParaRPr lang="en-GB" sz="2100" dirty="0">
                        <a:solidFill>
                          <a:schemeClr val="tx1"/>
                        </a:solidFill>
                      </a:endParaRPr>
                    </a:p>
                    <a:p>
                      <a:endParaRPr lang="en-GB" sz="2100" dirty="0">
                        <a:solidFill>
                          <a:schemeClr val="tx1"/>
                        </a:solidFill>
                      </a:endParaRPr>
                    </a:p>
                    <a:p>
                      <a:pPr algn="ctr"/>
                      <a:r>
                        <a:rPr lang="en-GB" sz="2100" dirty="0">
                          <a:solidFill>
                            <a:schemeClr val="tx1"/>
                          </a:solidFill>
                        </a:rPr>
                        <a:t>Compared data  / findings from research </a:t>
                      </a:r>
                    </a:p>
                  </a:txBody>
                  <a:tcPr marL="78450" marR="78450" marT="39225" marB="392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GB" sz="2100" dirty="0">
                        <a:solidFill>
                          <a:schemeClr val="tx1"/>
                        </a:solidFill>
                      </a:endParaRPr>
                    </a:p>
                    <a:p>
                      <a:endParaRPr lang="en-GB" sz="2100" dirty="0">
                        <a:solidFill>
                          <a:schemeClr val="tx1"/>
                        </a:solidFill>
                      </a:endParaRPr>
                    </a:p>
                    <a:p>
                      <a:pPr algn="ctr"/>
                      <a:r>
                        <a:rPr lang="en-GB" sz="2100" dirty="0">
                          <a:solidFill>
                            <a:schemeClr val="tx1"/>
                          </a:solidFill>
                        </a:rPr>
                        <a:t>Share stories to explain a point and add context</a:t>
                      </a:r>
                    </a:p>
                  </a:txBody>
                  <a:tcPr marL="78450" marR="78450" marT="39225" marB="392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GB" sz="2100" dirty="0">
                        <a:solidFill>
                          <a:schemeClr val="tx1"/>
                        </a:solidFill>
                      </a:endParaRPr>
                    </a:p>
                    <a:p>
                      <a:endParaRPr lang="en-GB" sz="2100" dirty="0">
                        <a:solidFill>
                          <a:schemeClr val="tx1"/>
                        </a:solidFill>
                      </a:endParaRPr>
                    </a:p>
                    <a:p>
                      <a:pPr algn="ctr"/>
                      <a:r>
                        <a:rPr lang="en-GB" sz="2100" dirty="0">
                          <a:solidFill>
                            <a:schemeClr val="tx1"/>
                          </a:solidFill>
                        </a:rPr>
                        <a:t>Using drawing tools</a:t>
                      </a:r>
                    </a:p>
                    <a:p>
                      <a:pPr algn="ctr"/>
                      <a:r>
                        <a:rPr lang="en-GB" sz="2100" dirty="0">
                          <a:solidFill>
                            <a:schemeClr val="tx1"/>
                          </a:solidFill>
                        </a:rPr>
                        <a:t>to draw out participants’ thinking &amp; develop understanding</a:t>
                      </a:r>
                    </a:p>
                  </a:txBody>
                  <a:tcPr marL="78450" marR="78450" marT="39225" marB="392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GB" sz="2100" dirty="0">
                        <a:solidFill>
                          <a:schemeClr val="tx1"/>
                        </a:solidFill>
                      </a:endParaRPr>
                    </a:p>
                    <a:p>
                      <a:pPr algn="ctr"/>
                      <a:r>
                        <a:rPr lang="en-GB" sz="2100" dirty="0">
                          <a:solidFill>
                            <a:schemeClr val="tx1"/>
                          </a:solidFill>
                        </a:rPr>
                        <a:t>Using breakout rooms </a:t>
                      </a:r>
                    </a:p>
                    <a:p>
                      <a:pPr algn="ctr"/>
                      <a:r>
                        <a:rPr lang="en-GB" sz="2100" dirty="0">
                          <a:solidFill>
                            <a:schemeClr val="tx1"/>
                          </a:solidFill>
                        </a:rPr>
                        <a:t>for problem solving or other activities</a:t>
                      </a:r>
                    </a:p>
                    <a:p>
                      <a:pPr algn="ctr"/>
                      <a:r>
                        <a:rPr lang="en-GB" sz="2100" dirty="0">
                          <a:solidFill>
                            <a:schemeClr val="tx1"/>
                          </a:solidFill>
                        </a:rPr>
                        <a:t> and discussion</a:t>
                      </a:r>
                    </a:p>
                  </a:txBody>
                  <a:tcPr marL="78450" marR="78450" marT="39225" marB="392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88433933"/>
                  </a:ext>
                </a:extLst>
              </a:tr>
              <a:tr h="2433510">
                <a:tc>
                  <a:txBody>
                    <a:bodyPr/>
                    <a:lstStyle/>
                    <a:p>
                      <a:pPr algn="ctr"/>
                      <a:endParaRPr lang="en-GB" sz="2100" dirty="0">
                        <a:solidFill>
                          <a:schemeClr val="tx1"/>
                        </a:solidFill>
                      </a:endParaRPr>
                    </a:p>
                    <a:p>
                      <a:pPr algn="ctr"/>
                      <a:r>
                        <a:rPr lang="en-GB" sz="2100" dirty="0">
                          <a:solidFill>
                            <a:schemeClr val="tx1"/>
                          </a:solidFill>
                        </a:rPr>
                        <a:t>Using chat / creating a space for sharing in informal discussion and social interaction (fostering community)</a:t>
                      </a:r>
                    </a:p>
                  </a:txBody>
                  <a:tcPr marL="78450" marR="78450" marT="39225" marB="392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GB" sz="2100" dirty="0">
                        <a:solidFill>
                          <a:schemeClr val="tx1"/>
                        </a:solidFill>
                      </a:endParaRPr>
                    </a:p>
                    <a:p>
                      <a:endParaRPr lang="en-GB" sz="2100" dirty="0">
                        <a:solidFill>
                          <a:schemeClr val="tx1"/>
                        </a:solidFill>
                      </a:endParaRPr>
                    </a:p>
                    <a:p>
                      <a:pPr algn="ctr"/>
                      <a:r>
                        <a:rPr lang="en-GB" sz="2100" dirty="0">
                          <a:solidFill>
                            <a:schemeClr val="tx1"/>
                          </a:solidFill>
                        </a:rPr>
                        <a:t>Used a quiz or game to summarise learning </a:t>
                      </a:r>
                    </a:p>
                  </a:txBody>
                  <a:tcPr marL="78450" marR="78450" marT="39225" marB="392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2100" dirty="0">
                          <a:solidFill>
                            <a:schemeClr val="tx1"/>
                          </a:solidFill>
                        </a:rPr>
                        <a:t>Participating in collaborative activities </a:t>
                      </a:r>
                      <a:r>
                        <a:rPr lang="en-GB" sz="2100" dirty="0" err="1">
                          <a:solidFill>
                            <a:schemeClr val="tx1"/>
                          </a:solidFill>
                        </a:rPr>
                        <a:t>eg</a:t>
                      </a:r>
                      <a:r>
                        <a:rPr lang="en-GB" sz="2100" dirty="0">
                          <a:solidFill>
                            <a:schemeClr val="tx1"/>
                          </a:solidFill>
                        </a:rPr>
                        <a:t> a collaborative writing / literature review / debating /analysing an issue</a:t>
                      </a:r>
                    </a:p>
                  </a:txBody>
                  <a:tcPr marL="78450" marR="78450" marT="39225" marB="392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GB" sz="2100" dirty="0">
                        <a:solidFill>
                          <a:schemeClr val="tx1"/>
                        </a:solidFill>
                      </a:endParaRPr>
                    </a:p>
                    <a:p>
                      <a:pPr algn="ctr"/>
                      <a:endParaRPr lang="en-GB" sz="2100" dirty="0">
                        <a:solidFill>
                          <a:schemeClr val="tx1"/>
                        </a:solidFill>
                      </a:endParaRPr>
                    </a:p>
                    <a:p>
                      <a:pPr algn="ctr"/>
                      <a:r>
                        <a:rPr lang="en-GB" sz="2100" dirty="0">
                          <a:solidFill>
                            <a:schemeClr val="tx1"/>
                          </a:solidFill>
                        </a:rPr>
                        <a:t>Poster / slide presentations</a:t>
                      </a:r>
                    </a:p>
                  </a:txBody>
                  <a:tcPr marL="78450" marR="78450" marT="39225" marB="392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5029374"/>
                  </a:ext>
                </a:extLst>
              </a:tr>
            </a:tbl>
          </a:graphicData>
        </a:graphic>
      </p:graphicFrame>
      <p:sp>
        <p:nvSpPr>
          <p:cNvPr id="7" name="Text Placeholder 3">
            <a:extLst>
              <a:ext uri="{FF2B5EF4-FFF2-40B4-BE49-F238E27FC236}">
                <a16:creationId xmlns:a16="http://schemas.microsoft.com/office/drawing/2014/main" id="{D4FF0D2B-104B-4B86-90E8-7EFDFC756525}"/>
              </a:ext>
            </a:extLst>
          </p:cNvPr>
          <p:cNvSpPr txBox="1">
            <a:spLocks/>
          </p:cNvSpPr>
          <p:nvPr/>
        </p:nvSpPr>
        <p:spPr>
          <a:xfrm>
            <a:off x="98474" y="0"/>
            <a:ext cx="3038622" cy="74917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5500" b="1" i="0" kern="1200">
                <a:ln>
                  <a:noFill/>
                </a:ln>
                <a:solidFill>
                  <a:schemeClr val="bg1"/>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dirty="0">
                <a:solidFill>
                  <a:schemeClr val="tx2"/>
                </a:solidFill>
              </a:rPr>
              <a:t>Bingo Card</a:t>
            </a:r>
          </a:p>
        </p:txBody>
      </p:sp>
    </p:spTree>
    <p:extLst>
      <p:ext uri="{BB962C8B-B14F-4D97-AF65-F5344CB8AC3E}">
        <p14:creationId xmlns:p14="http://schemas.microsoft.com/office/powerpoint/2010/main" val="3699514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97CC00-C588-4A98-B1B4-6BA872118F6D}"/>
              </a:ext>
            </a:extLst>
          </p:cNvPr>
          <p:cNvSpPr>
            <a:spLocks noGrp="1"/>
          </p:cNvSpPr>
          <p:nvPr>
            <p:ph type="body" sz="quarter" idx="24"/>
          </p:nvPr>
        </p:nvSpPr>
        <p:spPr>
          <a:xfrm>
            <a:off x="188832" y="0"/>
            <a:ext cx="10766703" cy="497161"/>
          </a:xfrm>
        </p:spPr>
        <p:txBody>
          <a:bodyPr/>
          <a:lstStyle/>
          <a:p>
            <a:r>
              <a:rPr lang="en-GB" dirty="0"/>
              <a:t>Other examples from the research</a:t>
            </a:r>
          </a:p>
        </p:txBody>
      </p:sp>
      <p:sp>
        <p:nvSpPr>
          <p:cNvPr id="3" name="Text Placeholder 2">
            <a:extLst>
              <a:ext uri="{FF2B5EF4-FFF2-40B4-BE49-F238E27FC236}">
                <a16:creationId xmlns:a16="http://schemas.microsoft.com/office/drawing/2014/main" id="{475379F8-A737-40AD-AF26-60CA43B21DDE}"/>
              </a:ext>
            </a:extLst>
          </p:cNvPr>
          <p:cNvSpPr>
            <a:spLocks noGrp="1"/>
          </p:cNvSpPr>
          <p:nvPr>
            <p:ph type="body" sz="quarter" idx="25"/>
          </p:nvPr>
        </p:nvSpPr>
        <p:spPr>
          <a:xfrm>
            <a:off x="188832" y="644881"/>
            <a:ext cx="11810910" cy="269519"/>
          </a:xfrm>
        </p:spPr>
        <p:txBody>
          <a:bodyPr/>
          <a:lstStyle/>
          <a:p>
            <a:pPr marL="342900" indent="-342900">
              <a:buFont typeface="Arial" panose="020B0604020202020204" pitchFamily="34" charset="0"/>
              <a:buChar char="•"/>
            </a:pPr>
            <a:r>
              <a:rPr lang="en-GB" sz="2200" dirty="0"/>
              <a:t>Using OneNote to develop specific learning and study habits, including keeping an activity log and a diary for reflection. </a:t>
            </a:r>
          </a:p>
          <a:p>
            <a:pPr marL="342900" indent="-342900">
              <a:buFont typeface="Arial" panose="020B0604020202020204" pitchFamily="34" charset="0"/>
              <a:buChar char="•"/>
            </a:pPr>
            <a:r>
              <a:rPr lang="en-GB" sz="2200" dirty="0"/>
              <a:t>Using </a:t>
            </a:r>
            <a:r>
              <a:rPr lang="en-GB" sz="2200" dirty="0" err="1"/>
              <a:t>FutureYou</a:t>
            </a:r>
            <a:r>
              <a:rPr lang="en-GB" sz="2200" dirty="0"/>
              <a:t> OneNote templates with students for reflection</a:t>
            </a:r>
          </a:p>
          <a:p>
            <a:pPr marL="342900" indent="-342900">
              <a:buFont typeface="Arial" panose="020B0604020202020204" pitchFamily="34" charset="0"/>
              <a:buChar char="•"/>
            </a:pPr>
            <a:r>
              <a:rPr lang="en-GB" sz="2200" dirty="0"/>
              <a:t>Creating summaries in MS word</a:t>
            </a:r>
          </a:p>
          <a:p>
            <a:pPr marL="342900" indent="-342900">
              <a:buFont typeface="Arial" panose="020B0604020202020204" pitchFamily="34" charset="0"/>
              <a:buChar char="•"/>
            </a:pPr>
            <a:r>
              <a:rPr lang="en-GB" sz="2200" dirty="0"/>
              <a:t>Simulations – </a:t>
            </a:r>
            <a:r>
              <a:rPr lang="en-GB" sz="2200" dirty="0" err="1"/>
              <a:t>eg</a:t>
            </a:r>
            <a:r>
              <a:rPr lang="en-GB" sz="2200" dirty="0"/>
              <a:t> MS </a:t>
            </a:r>
            <a:r>
              <a:rPr lang="en-GB" sz="2200" dirty="0" err="1"/>
              <a:t>Powerpoint</a:t>
            </a:r>
            <a:r>
              <a:rPr lang="en-GB" sz="2200" dirty="0"/>
              <a:t> to create online circuits, calculations step-by-step and plotting graphs</a:t>
            </a:r>
          </a:p>
          <a:p>
            <a:pPr marL="342900" indent="-342900">
              <a:buFont typeface="Arial" panose="020B0604020202020204" pitchFamily="34" charset="0"/>
              <a:buChar char="•"/>
            </a:pPr>
            <a:r>
              <a:rPr lang="en-GB" sz="2200" dirty="0"/>
              <a:t>Flipped classroom approach - students engaging with content through the OU library prior to a live tutorial. Then, during the tutorial, students engage with their peers and tutor to discuss and inquire into the concepts and explore what they have learned and how it can be applied using breakout rooms for discussion and the white board in Adobe Connect to share ideas. </a:t>
            </a:r>
          </a:p>
          <a:p>
            <a:pPr marL="342900" indent="-342900">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2260492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A51991C-069A-4115-AE98-7274E49782DD}"/>
              </a:ext>
            </a:extLst>
          </p:cNvPr>
          <p:cNvSpPr>
            <a:spLocks noGrp="1"/>
          </p:cNvSpPr>
          <p:nvPr>
            <p:ph type="body" sz="quarter" idx="11"/>
          </p:nvPr>
        </p:nvSpPr>
        <p:spPr>
          <a:xfrm>
            <a:off x="366003" y="1220303"/>
            <a:ext cx="8440371" cy="1800200"/>
          </a:xfrm>
        </p:spPr>
        <p:txBody>
          <a:bodyPr/>
          <a:lstStyle/>
          <a:p>
            <a:r>
              <a:rPr lang="en-GB" dirty="0"/>
              <a:t>Pockets of innovative use of Office 365 and Adobe Connect by ALs, but in the minority. </a:t>
            </a:r>
          </a:p>
        </p:txBody>
      </p:sp>
    </p:spTree>
    <p:extLst>
      <p:ext uri="{BB962C8B-B14F-4D97-AF65-F5344CB8AC3E}">
        <p14:creationId xmlns:p14="http://schemas.microsoft.com/office/powerpoint/2010/main" val="1098496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AFBBD7-3AFA-4B24-BDC7-082488796DCA}"/>
              </a:ext>
            </a:extLst>
          </p:cNvPr>
          <p:cNvSpPr>
            <a:spLocks noGrp="1"/>
          </p:cNvSpPr>
          <p:nvPr>
            <p:ph type="body" sz="quarter" idx="11"/>
          </p:nvPr>
        </p:nvSpPr>
        <p:spPr>
          <a:xfrm>
            <a:off x="408206" y="348105"/>
            <a:ext cx="11324249" cy="1800200"/>
          </a:xfrm>
        </p:spPr>
        <p:txBody>
          <a:bodyPr/>
          <a:lstStyle/>
          <a:p>
            <a:r>
              <a:rPr lang="en-GB" dirty="0"/>
              <a:t>60% of ALs saw the tutor group forum and the module material as the mechanism for active learning.</a:t>
            </a:r>
          </a:p>
        </p:txBody>
      </p:sp>
      <p:sp>
        <p:nvSpPr>
          <p:cNvPr id="6" name="Rectangle 5">
            <a:extLst>
              <a:ext uri="{FF2B5EF4-FFF2-40B4-BE49-F238E27FC236}">
                <a16:creationId xmlns:a16="http://schemas.microsoft.com/office/drawing/2014/main" id="{50A15C30-06BD-4510-A130-2F0A6159B10D}"/>
              </a:ext>
            </a:extLst>
          </p:cNvPr>
          <p:cNvSpPr/>
          <p:nvPr/>
        </p:nvSpPr>
        <p:spPr>
          <a:xfrm>
            <a:off x="408206" y="3274498"/>
            <a:ext cx="11947630" cy="2554545"/>
          </a:xfrm>
          <a:prstGeom prst="rect">
            <a:avLst/>
          </a:prstGeom>
        </p:spPr>
        <p:txBody>
          <a:bodyPr wrap="none">
            <a:spAutoFit/>
          </a:bodyPr>
          <a:lstStyle/>
          <a:p>
            <a:r>
              <a:rPr lang="en-GB" sz="4000" dirty="0">
                <a:solidFill>
                  <a:schemeClr val="bg1"/>
                </a:solidFill>
              </a:rPr>
              <a:t>60% surveyed saw tutorials as broadcast only, </a:t>
            </a:r>
          </a:p>
          <a:p>
            <a:r>
              <a:rPr lang="en-GB" sz="4000" dirty="0">
                <a:solidFill>
                  <a:schemeClr val="bg1"/>
                </a:solidFill>
              </a:rPr>
              <a:t>to be delivered and not interactive. </a:t>
            </a:r>
          </a:p>
          <a:p>
            <a:r>
              <a:rPr lang="en-GB" sz="4000" dirty="0">
                <a:solidFill>
                  <a:schemeClr val="bg1"/>
                </a:solidFill>
              </a:rPr>
              <a:t>They did not consider Adobe Connect or Office365 tools </a:t>
            </a:r>
          </a:p>
          <a:p>
            <a:r>
              <a:rPr lang="en-GB" sz="4000" dirty="0">
                <a:solidFill>
                  <a:schemeClr val="bg1"/>
                </a:solidFill>
              </a:rPr>
              <a:t>to be suitable tools.</a:t>
            </a:r>
          </a:p>
        </p:txBody>
      </p:sp>
    </p:spTree>
    <p:extLst>
      <p:ext uri="{BB962C8B-B14F-4D97-AF65-F5344CB8AC3E}">
        <p14:creationId xmlns:p14="http://schemas.microsoft.com/office/powerpoint/2010/main" val="2686120035"/>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f76a884-d171-4ac7-bc2f-be306dfc7f8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27218B1B4F9A438E465F749988F5BE" ma:contentTypeVersion="15" ma:contentTypeDescription="Create a new document." ma:contentTypeScope="" ma:versionID="c9600b7ebfb2544af68723b2be4e1e81">
  <xsd:schema xmlns:xsd="http://www.w3.org/2001/XMLSchema" xmlns:xs="http://www.w3.org/2001/XMLSchema" xmlns:p="http://schemas.microsoft.com/office/2006/metadata/properties" xmlns:ns3="1f76a884-d171-4ac7-bc2f-be306dfc7f8b" xmlns:ns4="30e98656-3c7f-4d8d-b61a-918259ad09a9" targetNamespace="http://schemas.microsoft.com/office/2006/metadata/properties" ma:root="true" ma:fieldsID="bbe1467246081acd242f67016dfe1f93" ns3:_="" ns4:_="">
    <xsd:import namespace="1f76a884-d171-4ac7-bc2f-be306dfc7f8b"/>
    <xsd:import namespace="30e98656-3c7f-4d8d-b61a-918259ad09a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6a884-d171-4ac7-bc2f-be306dfc7f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e98656-3c7f-4d8d-b61a-918259ad09a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2.xml><?xml version="1.0" encoding="utf-8"?>
<ds:datastoreItem xmlns:ds="http://schemas.openxmlformats.org/officeDocument/2006/customXml" ds:itemID="{BD1F123D-72E4-47AA-AF87-050EE8541186}">
  <ds:schemaRefs>
    <ds:schemaRef ds:uri="http://www.w3.org/XML/1998/namespace"/>
    <ds:schemaRef ds:uri="http://schemas.microsoft.com/office/2006/documentManagement/types"/>
    <ds:schemaRef ds:uri="http://schemas.microsoft.com/office/2006/metadata/properties"/>
    <ds:schemaRef ds:uri="30e98656-3c7f-4d8d-b61a-918259ad09a9"/>
    <ds:schemaRef ds:uri="http://purl.org/dc/terms/"/>
    <ds:schemaRef ds:uri="http://purl.org/dc/elements/1.1/"/>
    <ds:schemaRef ds:uri="http://schemas.microsoft.com/office/infopath/2007/PartnerControls"/>
    <ds:schemaRef ds:uri="http://schemas.openxmlformats.org/package/2006/metadata/core-properties"/>
    <ds:schemaRef ds:uri="1f76a884-d171-4ac7-bc2f-be306dfc7f8b"/>
    <ds:schemaRef ds:uri="http://purl.org/dc/dcmitype/"/>
  </ds:schemaRefs>
</ds:datastoreItem>
</file>

<file path=customXml/itemProps3.xml><?xml version="1.0" encoding="utf-8"?>
<ds:datastoreItem xmlns:ds="http://schemas.openxmlformats.org/officeDocument/2006/customXml" ds:itemID="{8B3756A5-2AA6-4651-91F7-CED08D8977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76a884-d171-4ac7-bc2f-be306dfc7f8b"/>
    <ds:schemaRef ds:uri="30e98656-3c7f-4d8d-b61a-918259ad09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578</TotalTime>
  <Words>1062</Words>
  <Application>Microsoft Office PowerPoint</Application>
  <PresentationFormat>Widescreen</PresentationFormat>
  <Paragraphs>133</Paragraphs>
  <Slides>25</Slides>
  <Notes>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25</vt:i4>
      </vt:variant>
    </vt:vector>
  </HeadingPairs>
  <TitlesOfParts>
    <vt:vector size="35" baseType="lpstr">
      <vt:lpstr>Arial</vt:lpstr>
      <vt:lpstr>Calibri</vt:lpstr>
      <vt:lpstr>Lucida Grande</vt:lpstr>
      <vt:lpstr>Poppins</vt:lpstr>
      <vt:lpstr>Poppins SemiBold</vt:lpstr>
      <vt:lpstr>Covers</vt:lpstr>
      <vt:lpstr>Contents Slides</vt:lpstr>
      <vt:lpstr>Chapter Headings / Dividers</vt:lpstr>
      <vt:lpstr>Slide Options</vt:lpstr>
      <vt:lpstr>End Slides</vt:lpstr>
      <vt:lpstr>PowerPoint Presentation</vt:lpstr>
      <vt:lpstr>Session overview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Course popularity</vt:lpstr>
      <vt:lpstr>PowerPoint Presentation</vt:lpstr>
      <vt:lpstr>PowerPoint Presentation</vt:lpstr>
      <vt:lpstr>PowerPoint Presentation</vt:lpstr>
      <vt:lpstr>PowerPoint Presentation</vt:lpstr>
      <vt:lpstr>PowerPoint Presentation</vt:lpstr>
      <vt:lpstr>Slide Title 8</vt:lpstr>
      <vt:lpstr>PowerPoint Presentation</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Dr Katharine Jewitt</dc:creator>
  <cp:keywords>OU Master PowerPoint Template</cp:keywords>
  <dc:description/>
  <cp:lastModifiedBy>Diane.Ford</cp:lastModifiedBy>
  <cp:revision>29</cp:revision>
  <dcterms:created xsi:type="dcterms:W3CDTF">2022-10-21T14:33:01Z</dcterms:created>
  <dcterms:modified xsi:type="dcterms:W3CDTF">2023-03-22T14:53:00Z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0x010100F727218B1B4F9A438E465F749988F5BE</vt:lpwstr>
  </property>
  <property fmtid="{D5CDD505-2E9C-101B-9397-08002B2CF9AE}" pid="3" name="MediaServiceImageTags">
    <vt:lpwstr/>
  </property>
</Properties>
</file>