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40" y="615188"/>
            <a:ext cx="1359661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7380" y="1972436"/>
            <a:ext cx="13870939" cy="3519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15188"/>
            <a:ext cx="9554845" cy="1244600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3450"/>
              </a:lnSpc>
              <a:spcBef>
                <a:spcPts val="340"/>
              </a:spcBef>
            </a:pPr>
            <a:r>
              <a:rPr dirty="0"/>
              <a:t>A </a:t>
            </a:r>
            <a:r>
              <a:rPr dirty="0" spc="-5"/>
              <a:t>review </a:t>
            </a:r>
            <a:r>
              <a:rPr dirty="0"/>
              <a:t>of the use of Office </a:t>
            </a:r>
            <a:r>
              <a:rPr dirty="0" spc="-5"/>
              <a:t>365 and Adobe Connect for  </a:t>
            </a:r>
            <a:r>
              <a:rPr dirty="0"/>
              <a:t>active </a:t>
            </a:r>
            <a:r>
              <a:rPr dirty="0" spc="-5"/>
              <a:t>learning by </a:t>
            </a:r>
            <a:r>
              <a:rPr dirty="0"/>
              <a:t>ALs tutoring </a:t>
            </a:r>
            <a:r>
              <a:rPr dirty="0" spc="-5"/>
              <a:t>on T227 and</a:t>
            </a:r>
            <a:r>
              <a:rPr dirty="0" spc="15"/>
              <a:t> </a:t>
            </a:r>
            <a:r>
              <a:rPr dirty="0"/>
              <a:t>TXY227</a:t>
            </a:r>
          </a:p>
          <a:p>
            <a:pPr marL="12700">
              <a:lnSpc>
                <a:spcPts val="2460"/>
              </a:lnSpc>
            </a:pPr>
            <a:r>
              <a:rPr dirty="0" sz="2200" spc="-5">
                <a:solidFill>
                  <a:srgbClr val="000000"/>
                </a:solidFill>
              </a:rPr>
              <a:t>Dr Katharine Jewitt</a:t>
            </a:r>
            <a:endParaRPr sz="2200"/>
          </a:p>
        </p:txBody>
      </p:sp>
      <p:sp>
        <p:nvSpPr>
          <p:cNvPr id="3" name="object 3"/>
          <p:cNvSpPr/>
          <p:nvPr/>
        </p:nvSpPr>
        <p:spPr>
          <a:xfrm>
            <a:off x="546100" y="9554870"/>
            <a:ext cx="2933700" cy="831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573634" y="634999"/>
            <a:ext cx="1841500" cy="12617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27380" y="1972436"/>
          <a:ext cx="13765530" cy="3519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23435"/>
                <a:gridCol w="4505960"/>
                <a:gridCol w="4635499"/>
              </a:tblGrid>
              <a:tr h="3518856">
                <a:tc>
                  <a:txBody>
                    <a:bodyPr/>
                    <a:lstStyle/>
                    <a:p>
                      <a:pPr marL="127000">
                        <a:lnSpc>
                          <a:spcPts val="1550"/>
                        </a:lnSpc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What?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79120" marR="240665" indent="-226060">
                        <a:lnSpc>
                          <a:spcPct val="96100"/>
                        </a:lnSpc>
                        <a:spcBef>
                          <a:spcPts val="90"/>
                        </a:spcBef>
                        <a:buFont typeface="Symbol"/>
                        <a:buChar char=""/>
                        <a:tabLst>
                          <a:tab pos="579120" algn="l"/>
                          <a:tab pos="579755" algn="l"/>
                        </a:tabLst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Identify what OU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approved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technologies (Office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365 and Adobe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Connect) are being used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by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ALs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the ground, why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how.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84200" marR="178435" indent="-228600">
                        <a:lnSpc>
                          <a:spcPts val="1610"/>
                        </a:lnSpc>
                        <a:spcBef>
                          <a:spcPts val="135"/>
                        </a:spcBef>
                        <a:buFont typeface="Symbol"/>
                        <a:buChar char=""/>
                        <a:tabLst>
                          <a:tab pos="583565" algn="l"/>
                          <a:tab pos="584200" algn="l"/>
                        </a:tabLst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Explore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how digital technologies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can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help ALs  meet responsibilities under disability and equality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law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84200" marR="77470" indent="-228600">
                        <a:lnSpc>
                          <a:spcPts val="1610"/>
                        </a:lnSpc>
                        <a:spcBef>
                          <a:spcPts val="90"/>
                        </a:spcBef>
                        <a:buFont typeface="Symbol"/>
                        <a:buChar char=""/>
                        <a:tabLst>
                          <a:tab pos="583565" algn="l"/>
                          <a:tab pos="584200" algn="l"/>
                        </a:tabLst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Understand from ALs how digital technologies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can 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support day-to-day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learning habits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for students,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as  well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as, subject-specific practices from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best  practice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within</a:t>
                      </a:r>
                      <a:r>
                        <a:rPr dirty="0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84200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community.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84200" marR="2332355" indent="-228600">
                        <a:lnSpc>
                          <a:spcPts val="1610"/>
                        </a:lnSpc>
                        <a:spcBef>
                          <a:spcPts val="140"/>
                        </a:spcBef>
                        <a:buFont typeface="Symbol"/>
                        <a:buChar char=""/>
                        <a:tabLst>
                          <a:tab pos="583565" algn="l"/>
                          <a:tab pos="584200" algn="l"/>
                        </a:tabLst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Keep up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to date with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new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approaches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new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ways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using  technology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support  student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learning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1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How?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152400">
                        <a:lnSpc>
                          <a:spcPct val="96000"/>
                        </a:lnSpc>
                        <a:spcBef>
                          <a:spcPts val="30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Survey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10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ALs tutoring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on T227 and TXY227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Change,  strategy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projects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work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find out how ALs are  utilising Office 365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Adobe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Connect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active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learning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0020">
                        <a:lnSpc>
                          <a:spcPts val="1550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Why?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44550" marR="119380" indent="-227329">
                        <a:lnSpc>
                          <a:spcPct val="95900"/>
                        </a:lnSpc>
                        <a:spcBef>
                          <a:spcPts val="90"/>
                        </a:spcBef>
                        <a:buFont typeface="Symbol"/>
                        <a:buChar char=""/>
                        <a:tabLst>
                          <a:tab pos="844550" algn="l"/>
                          <a:tab pos="845185" algn="l"/>
                        </a:tabLst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inform faculty staff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how digital technology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is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being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used for teaching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learning,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to  appreciate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the value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innovation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specialisation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as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well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as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safety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standardisation.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46455" marR="163830" indent="-228600">
                        <a:lnSpc>
                          <a:spcPct val="95800"/>
                        </a:lnSpc>
                        <a:spcBef>
                          <a:spcPts val="95"/>
                        </a:spcBef>
                        <a:buFont typeface="Symbol"/>
                        <a:buChar char=""/>
                        <a:tabLst>
                          <a:tab pos="846455" algn="l"/>
                          <a:tab pos="847090" algn="l"/>
                        </a:tabLst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engages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AL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community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brings ALs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together who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have relationships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other HEIs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can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share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their use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digital technologies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support teaching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46455">
                        <a:lnSpc>
                          <a:spcPts val="161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learning.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46455" marR="1626870" indent="-228600">
                        <a:lnSpc>
                          <a:spcPts val="1610"/>
                        </a:lnSpc>
                        <a:spcBef>
                          <a:spcPts val="150"/>
                        </a:spcBef>
                        <a:buFont typeface="Symbol"/>
                        <a:buChar char=""/>
                        <a:tabLst>
                          <a:tab pos="846455" algn="l"/>
                          <a:tab pos="847090" algn="l"/>
                        </a:tabLst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support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development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staff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through the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sharing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best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practice. It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will lead to  the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developing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digital  capability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both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ALs and 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students.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668264" y="3194557"/>
            <a:ext cx="3778249" cy="6369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814439" y="3831462"/>
            <a:ext cx="1479169" cy="15862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23900" y="5828641"/>
            <a:ext cx="4584700" cy="572135"/>
          </a:xfrm>
          <a:custGeom>
            <a:avLst/>
            <a:gdLst/>
            <a:ahLst/>
            <a:cxnLst/>
            <a:rect l="l" t="t" r="r" b="b"/>
            <a:pathLst>
              <a:path w="4584700" h="572135">
                <a:moveTo>
                  <a:pt x="2317819" y="0"/>
                </a:moveTo>
                <a:lnTo>
                  <a:pt x="2266880" y="0"/>
                </a:lnTo>
                <a:lnTo>
                  <a:pt x="1859360" y="2533"/>
                </a:lnTo>
                <a:lnTo>
                  <a:pt x="1146175" y="17802"/>
                </a:lnTo>
                <a:lnTo>
                  <a:pt x="1146175" y="89303"/>
                </a:lnTo>
                <a:lnTo>
                  <a:pt x="697688" y="105961"/>
                </a:lnTo>
                <a:lnTo>
                  <a:pt x="0" y="142897"/>
                </a:lnTo>
                <a:lnTo>
                  <a:pt x="573024" y="325904"/>
                </a:lnTo>
                <a:lnTo>
                  <a:pt x="0" y="571522"/>
                </a:lnTo>
                <a:lnTo>
                  <a:pt x="707900" y="534167"/>
                </a:lnTo>
                <a:lnTo>
                  <a:pt x="1415822" y="510476"/>
                </a:lnTo>
                <a:lnTo>
                  <a:pt x="1719199" y="504466"/>
                </a:lnTo>
                <a:lnTo>
                  <a:pt x="1146175" y="446427"/>
                </a:lnTo>
                <a:lnTo>
                  <a:pt x="1859360" y="431158"/>
                </a:lnTo>
                <a:lnTo>
                  <a:pt x="4251246" y="428625"/>
                </a:lnTo>
                <a:lnTo>
                  <a:pt x="4011549" y="325904"/>
                </a:lnTo>
                <a:lnTo>
                  <a:pt x="4584700" y="142897"/>
                </a:lnTo>
                <a:lnTo>
                  <a:pt x="3887021" y="105961"/>
                </a:lnTo>
                <a:lnTo>
                  <a:pt x="3438525" y="89303"/>
                </a:lnTo>
                <a:lnTo>
                  <a:pt x="3438525" y="17802"/>
                </a:lnTo>
                <a:lnTo>
                  <a:pt x="2725339" y="2533"/>
                </a:lnTo>
                <a:lnTo>
                  <a:pt x="2317819" y="0"/>
                </a:lnTo>
                <a:close/>
              </a:path>
              <a:path w="4584700" h="572135">
                <a:moveTo>
                  <a:pt x="4251246" y="428625"/>
                </a:moveTo>
                <a:lnTo>
                  <a:pt x="2317819" y="428625"/>
                </a:lnTo>
                <a:lnTo>
                  <a:pt x="2725339" y="431158"/>
                </a:lnTo>
                <a:lnTo>
                  <a:pt x="3438525" y="446427"/>
                </a:lnTo>
                <a:lnTo>
                  <a:pt x="2865374" y="504466"/>
                </a:lnTo>
                <a:lnTo>
                  <a:pt x="3168796" y="510476"/>
                </a:lnTo>
                <a:lnTo>
                  <a:pt x="3876736" y="534167"/>
                </a:lnTo>
                <a:lnTo>
                  <a:pt x="4584700" y="571522"/>
                </a:lnTo>
                <a:lnTo>
                  <a:pt x="4251246" y="428625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70075" y="6257266"/>
            <a:ext cx="2292350" cy="76200"/>
          </a:xfrm>
          <a:custGeom>
            <a:avLst/>
            <a:gdLst/>
            <a:ahLst/>
            <a:cxnLst/>
            <a:rect l="l" t="t" r="r" b="b"/>
            <a:pathLst>
              <a:path w="2292350" h="76200">
                <a:moveTo>
                  <a:pt x="971467" y="407"/>
                </a:moveTo>
                <a:lnTo>
                  <a:pt x="713185" y="2533"/>
                </a:lnTo>
                <a:lnTo>
                  <a:pt x="0" y="17803"/>
                </a:lnTo>
                <a:lnTo>
                  <a:pt x="573024" y="75842"/>
                </a:lnTo>
                <a:lnTo>
                  <a:pt x="573024" y="4468"/>
                </a:lnTo>
                <a:lnTo>
                  <a:pt x="971467" y="407"/>
                </a:lnTo>
                <a:close/>
              </a:path>
              <a:path w="2292350" h="76200">
                <a:moveTo>
                  <a:pt x="1320711" y="406"/>
                </a:moveTo>
                <a:lnTo>
                  <a:pt x="1719199" y="4468"/>
                </a:lnTo>
                <a:lnTo>
                  <a:pt x="1719199" y="75842"/>
                </a:lnTo>
                <a:lnTo>
                  <a:pt x="2292350" y="17803"/>
                </a:lnTo>
                <a:lnTo>
                  <a:pt x="1579164" y="2533"/>
                </a:lnTo>
                <a:lnTo>
                  <a:pt x="1320711" y="406"/>
                </a:lnTo>
                <a:close/>
              </a:path>
              <a:path w="2292350" h="76200">
                <a:moveTo>
                  <a:pt x="1171644" y="0"/>
                </a:moveTo>
                <a:lnTo>
                  <a:pt x="1171320" y="0"/>
                </a:lnTo>
                <a:lnTo>
                  <a:pt x="1190985" y="27"/>
                </a:lnTo>
                <a:lnTo>
                  <a:pt x="1171644" y="0"/>
                </a:lnTo>
                <a:close/>
              </a:path>
              <a:path w="2292350" h="76200">
                <a:moveTo>
                  <a:pt x="1171075" y="0"/>
                </a:moveTo>
                <a:lnTo>
                  <a:pt x="1120997" y="0"/>
                </a:lnTo>
                <a:lnTo>
                  <a:pt x="1171320" y="0"/>
                </a:lnTo>
                <a:lnTo>
                  <a:pt x="1171075" y="0"/>
                </a:lnTo>
                <a:close/>
              </a:path>
            </a:pathLst>
          </a:custGeom>
          <a:solidFill>
            <a:srgbClr val="75A7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259704" y="5859756"/>
            <a:ext cx="4584700" cy="572135"/>
          </a:xfrm>
          <a:custGeom>
            <a:avLst/>
            <a:gdLst/>
            <a:ahLst/>
            <a:cxnLst/>
            <a:rect l="l" t="t" r="r" b="b"/>
            <a:pathLst>
              <a:path w="4584700" h="572135">
                <a:moveTo>
                  <a:pt x="2317819" y="0"/>
                </a:moveTo>
                <a:lnTo>
                  <a:pt x="2266880" y="0"/>
                </a:lnTo>
                <a:lnTo>
                  <a:pt x="1859360" y="2533"/>
                </a:lnTo>
                <a:lnTo>
                  <a:pt x="1146175" y="17802"/>
                </a:lnTo>
                <a:lnTo>
                  <a:pt x="1146175" y="89303"/>
                </a:lnTo>
                <a:lnTo>
                  <a:pt x="697678" y="105961"/>
                </a:lnTo>
                <a:lnTo>
                  <a:pt x="0" y="142897"/>
                </a:lnTo>
                <a:lnTo>
                  <a:pt x="573024" y="325904"/>
                </a:lnTo>
                <a:lnTo>
                  <a:pt x="0" y="571522"/>
                </a:lnTo>
                <a:lnTo>
                  <a:pt x="707900" y="534167"/>
                </a:lnTo>
                <a:lnTo>
                  <a:pt x="1415822" y="510476"/>
                </a:lnTo>
                <a:lnTo>
                  <a:pt x="1719199" y="504466"/>
                </a:lnTo>
                <a:lnTo>
                  <a:pt x="1146175" y="446427"/>
                </a:lnTo>
                <a:lnTo>
                  <a:pt x="1859360" y="431158"/>
                </a:lnTo>
                <a:lnTo>
                  <a:pt x="4251246" y="428625"/>
                </a:lnTo>
                <a:lnTo>
                  <a:pt x="4011549" y="325904"/>
                </a:lnTo>
                <a:lnTo>
                  <a:pt x="4584700" y="142897"/>
                </a:lnTo>
                <a:lnTo>
                  <a:pt x="3887021" y="105961"/>
                </a:lnTo>
                <a:lnTo>
                  <a:pt x="3438525" y="89303"/>
                </a:lnTo>
                <a:lnTo>
                  <a:pt x="3438525" y="17802"/>
                </a:lnTo>
                <a:lnTo>
                  <a:pt x="2725339" y="2533"/>
                </a:lnTo>
                <a:lnTo>
                  <a:pt x="2317819" y="0"/>
                </a:lnTo>
                <a:close/>
              </a:path>
              <a:path w="4584700" h="572135">
                <a:moveTo>
                  <a:pt x="4251246" y="428625"/>
                </a:moveTo>
                <a:lnTo>
                  <a:pt x="2317819" y="428625"/>
                </a:lnTo>
                <a:lnTo>
                  <a:pt x="2725339" y="431158"/>
                </a:lnTo>
                <a:lnTo>
                  <a:pt x="3438525" y="446427"/>
                </a:lnTo>
                <a:lnTo>
                  <a:pt x="2865374" y="504466"/>
                </a:lnTo>
                <a:lnTo>
                  <a:pt x="3168796" y="510476"/>
                </a:lnTo>
                <a:lnTo>
                  <a:pt x="3876736" y="534167"/>
                </a:lnTo>
                <a:lnTo>
                  <a:pt x="4584700" y="571522"/>
                </a:lnTo>
                <a:lnTo>
                  <a:pt x="4251246" y="42862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05879" y="6288381"/>
            <a:ext cx="2292350" cy="76200"/>
          </a:xfrm>
          <a:custGeom>
            <a:avLst/>
            <a:gdLst/>
            <a:ahLst/>
            <a:cxnLst/>
            <a:rect l="l" t="t" r="r" b="b"/>
            <a:pathLst>
              <a:path w="2292350" h="76200">
                <a:moveTo>
                  <a:pt x="971467" y="407"/>
                </a:moveTo>
                <a:lnTo>
                  <a:pt x="713185" y="2533"/>
                </a:lnTo>
                <a:lnTo>
                  <a:pt x="0" y="17803"/>
                </a:lnTo>
                <a:lnTo>
                  <a:pt x="573024" y="75842"/>
                </a:lnTo>
                <a:lnTo>
                  <a:pt x="573024" y="4468"/>
                </a:lnTo>
                <a:lnTo>
                  <a:pt x="971467" y="407"/>
                </a:lnTo>
                <a:close/>
              </a:path>
              <a:path w="2292350" h="76200">
                <a:moveTo>
                  <a:pt x="1320711" y="406"/>
                </a:moveTo>
                <a:lnTo>
                  <a:pt x="1719199" y="4468"/>
                </a:lnTo>
                <a:lnTo>
                  <a:pt x="1719199" y="75842"/>
                </a:lnTo>
                <a:lnTo>
                  <a:pt x="2292350" y="17803"/>
                </a:lnTo>
                <a:lnTo>
                  <a:pt x="1579164" y="2533"/>
                </a:lnTo>
                <a:lnTo>
                  <a:pt x="1320711" y="406"/>
                </a:lnTo>
                <a:close/>
              </a:path>
              <a:path w="2292350" h="76200">
                <a:moveTo>
                  <a:pt x="1171644" y="0"/>
                </a:moveTo>
                <a:lnTo>
                  <a:pt x="1171320" y="0"/>
                </a:lnTo>
                <a:lnTo>
                  <a:pt x="1190985" y="27"/>
                </a:lnTo>
                <a:lnTo>
                  <a:pt x="1171644" y="0"/>
                </a:lnTo>
                <a:close/>
              </a:path>
              <a:path w="2292350" h="76200">
                <a:moveTo>
                  <a:pt x="1171075" y="0"/>
                </a:moveTo>
                <a:lnTo>
                  <a:pt x="1120997" y="0"/>
                </a:lnTo>
                <a:lnTo>
                  <a:pt x="1171320" y="0"/>
                </a:lnTo>
                <a:lnTo>
                  <a:pt x="1171075" y="0"/>
                </a:lnTo>
                <a:close/>
              </a:path>
            </a:pathLst>
          </a:custGeom>
          <a:solidFill>
            <a:srgbClr val="CD9A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421754" y="5929629"/>
            <a:ext cx="2279650" cy="304800"/>
          </a:xfrm>
          <a:custGeom>
            <a:avLst/>
            <a:gdLst/>
            <a:ahLst/>
            <a:cxnLst/>
            <a:rect l="l" t="t" r="r" b="b"/>
            <a:pathLst>
              <a:path w="2279650" h="304800">
                <a:moveTo>
                  <a:pt x="0" y="304800"/>
                </a:moveTo>
                <a:lnTo>
                  <a:pt x="2279650" y="304800"/>
                </a:lnTo>
                <a:lnTo>
                  <a:pt x="227965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909047" y="5873504"/>
            <a:ext cx="4584700" cy="571500"/>
          </a:xfrm>
          <a:custGeom>
            <a:avLst/>
            <a:gdLst/>
            <a:ahLst/>
            <a:cxnLst/>
            <a:rect l="l" t="t" r="r" b="b"/>
            <a:pathLst>
              <a:path w="4584700" h="571500">
                <a:moveTo>
                  <a:pt x="2317819" y="0"/>
                </a:moveTo>
                <a:lnTo>
                  <a:pt x="2266880" y="0"/>
                </a:lnTo>
                <a:lnTo>
                  <a:pt x="1859360" y="2546"/>
                </a:lnTo>
                <a:lnTo>
                  <a:pt x="1146175" y="17898"/>
                </a:lnTo>
                <a:lnTo>
                  <a:pt x="1146175" y="89272"/>
                </a:lnTo>
                <a:lnTo>
                  <a:pt x="697678" y="106020"/>
                </a:lnTo>
                <a:lnTo>
                  <a:pt x="0" y="142866"/>
                </a:lnTo>
                <a:lnTo>
                  <a:pt x="573024" y="325873"/>
                </a:lnTo>
                <a:lnTo>
                  <a:pt x="0" y="571491"/>
                </a:lnTo>
                <a:lnTo>
                  <a:pt x="707900" y="534198"/>
                </a:lnTo>
                <a:lnTo>
                  <a:pt x="1415822" y="510525"/>
                </a:lnTo>
                <a:lnTo>
                  <a:pt x="1719199" y="504562"/>
                </a:lnTo>
                <a:lnTo>
                  <a:pt x="1146175" y="446523"/>
                </a:lnTo>
                <a:lnTo>
                  <a:pt x="1859360" y="431171"/>
                </a:lnTo>
                <a:lnTo>
                  <a:pt x="4251321" y="428625"/>
                </a:lnTo>
                <a:lnTo>
                  <a:pt x="4011548" y="325873"/>
                </a:lnTo>
                <a:lnTo>
                  <a:pt x="4584700" y="142866"/>
                </a:lnTo>
                <a:lnTo>
                  <a:pt x="3887021" y="106020"/>
                </a:lnTo>
                <a:lnTo>
                  <a:pt x="3438525" y="89272"/>
                </a:lnTo>
                <a:lnTo>
                  <a:pt x="3438525" y="17898"/>
                </a:lnTo>
                <a:lnTo>
                  <a:pt x="2725339" y="2546"/>
                </a:lnTo>
                <a:lnTo>
                  <a:pt x="2317819" y="0"/>
                </a:lnTo>
                <a:close/>
              </a:path>
              <a:path w="4584700" h="571500">
                <a:moveTo>
                  <a:pt x="4251321" y="428625"/>
                </a:moveTo>
                <a:lnTo>
                  <a:pt x="2317819" y="428625"/>
                </a:lnTo>
                <a:lnTo>
                  <a:pt x="2725339" y="431171"/>
                </a:lnTo>
                <a:lnTo>
                  <a:pt x="3438525" y="446523"/>
                </a:lnTo>
                <a:lnTo>
                  <a:pt x="2865374" y="504562"/>
                </a:lnTo>
                <a:lnTo>
                  <a:pt x="3168796" y="510525"/>
                </a:lnTo>
                <a:lnTo>
                  <a:pt x="3876736" y="534198"/>
                </a:lnTo>
                <a:lnTo>
                  <a:pt x="4584700" y="571491"/>
                </a:lnTo>
                <a:lnTo>
                  <a:pt x="4251321" y="428625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055222" y="6302097"/>
            <a:ext cx="2292350" cy="76200"/>
          </a:xfrm>
          <a:custGeom>
            <a:avLst/>
            <a:gdLst/>
            <a:ahLst/>
            <a:cxnLst/>
            <a:rect l="l" t="t" r="r" b="b"/>
            <a:pathLst>
              <a:path w="2292350" h="76200">
                <a:moveTo>
                  <a:pt x="573024" y="4507"/>
                </a:moveTo>
                <a:lnTo>
                  <a:pt x="0" y="17930"/>
                </a:lnTo>
                <a:lnTo>
                  <a:pt x="573024" y="75969"/>
                </a:lnTo>
                <a:lnTo>
                  <a:pt x="573024" y="4507"/>
                </a:lnTo>
                <a:close/>
              </a:path>
              <a:path w="2292350" h="76200">
                <a:moveTo>
                  <a:pt x="1719199" y="4505"/>
                </a:moveTo>
                <a:lnTo>
                  <a:pt x="1719199" y="75969"/>
                </a:lnTo>
                <a:lnTo>
                  <a:pt x="2292350" y="17930"/>
                </a:lnTo>
                <a:lnTo>
                  <a:pt x="1719199" y="4505"/>
                </a:lnTo>
                <a:close/>
              </a:path>
              <a:path w="2292350" h="76200">
                <a:moveTo>
                  <a:pt x="1171075" y="0"/>
                </a:moveTo>
                <a:lnTo>
                  <a:pt x="1121242" y="0"/>
                </a:lnTo>
                <a:lnTo>
                  <a:pt x="573024" y="4468"/>
                </a:lnTo>
                <a:lnTo>
                  <a:pt x="1194724" y="32"/>
                </a:lnTo>
                <a:lnTo>
                  <a:pt x="1171075" y="0"/>
                </a:lnTo>
                <a:close/>
              </a:path>
              <a:path w="2292350" h="76200">
                <a:moveTo>
                  <a:pt x="1194724" y="32"/>
                </a:moveTo>
                <a:lnTo>
                  <a:pt x="1171644" y="32"/>
                </a:lnTo>
                <a:lnTo>
                  <a:pt x="1719199" y="4505"/>
                </a:lnTo>
                <a:lnTo>
                  <a:pt x="1194724" y="32"/>
                </a:lnTo>
                <a:close/>
              </a:path>
            </a:pathLst>
          </a:custGeom>
          <a:solidFill>
            <a:srgbClr val="008D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880597" y="5975095"/>
            <a:ext cx="3086100" cy="304800"/>
          </a:xfrm>
          <a:custGeom>
            <a:avLst/>
            <a:gdLst/>
            <a:ahLst/>
            <a:cxnLst/>
            <a:rect l="l" t="t" r="r" b="b"/>
            <a:pathLst>
              <a:path w="3086100" h="304800">
                <a:moveTo>
                  <a:pt x="0" y="304800"/>
                </a:moveTo>
                <a:lnTo>
                  <a:pt x="3086100" y="304800"/>
                </a:lnTo>
                <a:lnTo>
                  <a:pt x="30861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48030" y="7257264"/>
            <a:ext cx="4584700" cy="572135"/>
          </a:xfrm>
          <a:custGeom>
            <a:avLst/>
            <a:gdLst/>
            <a:ahLst/>
            <a:cxnLst/>
            <a:rect l="l" t="t" r="r" b="b"/>
            <a:pathLst>
              <a:path w="4584700" h="572134">
                <a:moveTo>
                  <a:pt x="2317819" y="0"/>
                </a:moveTo>
                <a:lnTo>
                  <a:pt x="2266880" y="0"/>
                </a:lnTo>
                <a:lnTo>
                  <a:pt x="1859360" y="2533"/>
                </a:lnTo>
                <a:lnTo>
                  <a:pt x="1146175" y="17802"/>
                </a:lnTo>
                <a:lnTo>
                  <a:pt x="1146175" y="89303"/>
                </a:lnTo>
                <a:lnTo>
                  <a:pt x="697688" y="106016"/>
                </a:lnTo>
                <a:lnTo>
                  <a:pt x="0" y="142897"/>
                </a:lnTo>
                <a:lnTo>
                  <a:pt x="573024" y="325904"/>
                </a:lnTo>
                <a:lnTo>
                  <a:pt x="0" y="571522"/>
                </a:lnTo>
                <a:lnTo>
                  <a:pt x="707900" y="534167"/>
                </a:lnTo>
                <a:lnTo>
                  <a:pt x="1415822" y="510476"/>
                </a:lnTo>
                <a:lnTo>
                  <a:pt x="1719199" y="504466"/>
                </a:lnTo>
                <a:lnTo>
                  <a:pt x="1146175" y="446427"/>
                </a:lnTo>
                <a:lnTo>
                  <a:pt x="1859360" y="431158"/>
                </a:lnTo>
                <a:lnTo>
                  <a:pt x="4251246" y="428625"/>
                </a:lnTo>
                <a:lnTo>
                  <a:pt x="4011549" y="325904"/>
                </a:lnTo>
                <a:lnTo>
                  <a:pt x="4584700" y="142897"/>
                </a:lnTo>
                <a:lnTo>
                  <a:pt x="3887021" y="106016"/>
                </a:lnTo>
                <a:lnTo>
                  <a:pt x="3438525" y="89303"/>
                </a:lnTo>
                <a:lnTo>
                  <a:pt x="3438525" y="17802"/>
                </a:lnTo>
                <a:lnTo>
                  <a:pt x="2725339" y="2533"/>
                </a:lnTo>
                <a:lnTo>
                  <a:pt x="2317819" y="0"/>
                </a:lnTo>
                <a:close/>
              </a:path>
              <a:path w="4584700" h="572134">
                <a:moveTo>
                  <a:pt x="4251246" y="428625"/>
                </a:moveTo>
                <a:lnTo>
                  <a:pt x="2317819" y="428625"/>
                </a:lnTo>
                <a:lnTo>
                  <a:pt x="2725339" y="431158"/>
                </a:lnTo>
                <a:lnTo>
                  <a:pt x="3438525" y="446427"/>
                </a:lnTo>
                <a:lnTo>
                  <a:pt x="2865373" y="504466"/>
                </a:lnTo>
                <a:lnTo>
                  <a:pt x="3168796" y="510476"/>
                </a:lnTo>
                <a:lnTo>
                  <a:pt x="3876736" y="534167"/>
                </a:lnTo>
                <a:lnTo>
                  <a:pt x="4584700" y="571522"/>
                </a:lnTo>
                <a:lnTo>
                  <a:pt x="4251246" y="428625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94204" y="7685889"/>
            <a:ext cx="2292350" cy="76200"/>
          </a:xfrm>
          <a:custGeom>
            <a:avLst/>
            <a:gdLst/>
            <a:ahLst/>
            <a:cxnLst/>
            <a:rect l="l" t="t" r="r" b="b"/>
            <a:pathLst>
              <a:path w="2292350" h="76200">
                <a:moveTo>
                  <a:pt x="971467" y="407"/>
                </a:moveTo>
                <a:lnTo>
                  <a:pt x="713185" y="2533"/>
                </a:lnTo>
                <a:lnTo>
                  <a:pt x="0" y="17803"/>
                </a:lnTo>
                <a:lnTo>
                  <a:pt x="573024" y="75842"/>
                </a:lnTo>
                <a:lnTo>
                  <a:pt x="573024" y="4468"/>
                </a:lnTo>
                <a:lnTo>
                  <a:pt x="971467" y="407"/>
                </a:lnTo>
                <a:close/>
              </a:path>
              <a:path w="2292350" h="76200">
                <a:moveTo>
                  <a:pt x="1320711" y="406"/>
                </a:moveTo>
                <a:lnTo>
                  <a:pt x="1719198" y="4468"/>
                </a:lnTo>
                <a:lnTo>
                  <a:pt x="1719198" y="75842"/>
                </a:lnTo>
                <a:lnTo>
                  <a:pt x="2292349" y="17803"/>
                </a:lnTo>
                <a:lnTo>
                  <a:pt x="1579164" y="2533"/>
                </a:lnTo>
                <a:lnTo>
                  <a:pt x="1320711" y="406"/>
                </a:lnTo>
                <a:close/>
              </a:path>
              <a:path w="2292350" h="76200">
                <a:moveTo>
                  <a:pt x="1171644" y="0"/>
                </a:moveTo>
                <a:lnTo>
                  <a:pt x="1171320" y="0"/>
                </a:lnTo>
                <a:lnTo>
                  <a:pt x="1190985" y="27"/>
                </a:lnTo>
                <a:lnTo>
                  <a:pt x="1171644" y="0"/>
                </a:lnTo>
                <a:close/>
              </a:path>
              <a:path w="2292350" h="76200">
                <a:moveTo>
                  <a:pt x="1171075" y="0"/>
                </a:moveTo>
                <a:lnTo>
                  <a:pt x="1120997" y="0"/>
                </a:lnTo>
                <a:lnTo>
                  <a:pt x="1171320" y="0"/>
                </a:lnTo>
                <a:lnTo>
                  <a:pt x="1171075" y="0"/>
                </a:lnTo>
                <a:close/>
              </a:path>
            </a:pathLst>
          </a:custGeom>
          <a:solidFill>
            <a:srgbClr val="CD7A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334000" y="7257296"/>
            <a:ext cx="4584700" cy="571500"/>
          </a:xfrm>
          <a:custGeom>
            <a:avLst/>
            <a:gdLst/>
            <a:ahLst/>
            <a:cxnLst/>
            <a:rect l="l" t="t" r="r" b="b"/>
            <a:pathLst>
              <a:path w="4584700" h="571500">
                <a:moveTo>
                  <a:pt x="2317819" y="0"/>
                </a:moveTo>
                <a:lnTo>
                  <a:pt x="2266880" y="0"/>
                </a:lnTo>
                <a:lnTo>
                  <a:pt x="1859360" y="2546"/>
                </a:lnTo>
                <a:lnTo>
                  <a:pt x="1146175" y="17898"/>
                </a:lnTo>
                <a:lnTo>
                  <a:pt x="1146175" y="89272"/>
                </a:lnTo>
                <a:lnTo>
                  <a:pt x="697678" y="106020"/>
                </a:lnTo>
                <a:lnTo>
                  <a:pt x="0" y="142866"/>
                </a:lnTo>
                <a:lnTo>
                  <a:pt x="573024" y="325873"/>
                </a:lnTo>
                <a:lnTo>
                  <a:pt x="0" y="571491"/>
                </a:lnTo>
                <a:lnTo>
                  <a:pt x="707900" y="534198"/>
                </a:lnTo>
                <a:lnTo>
                  <a:pt x="1415822" y="510525"/>
                </a:lnTo>
                <a:lnTo>
                  <a:pt x="1719199" y="504562"/>
                </a:lnTo>
                <a:lnTo>
                  <a:pt x="1146175" y="446523"/>
                </a:lnTo>
                <a:lnTo>
                  <a:pt x="1859360" y="431171"/>
                </a:lnTo>
                <a:lnTo>
                  <a:pt x="4251321" y="428624"/>
                </a:lnTo>
                <a:lnTo>
                  <a:pt x="4011549" y="325873"/>
                </a:lnTo>
                <a:lnTo>
                  <a:pt x="4584700" y="142866"/>
                </a:lnTo>
                <a:lnTo>
                  <a:pt x="3887021" y="106020"/>
                </a:lnTo>
                <a:lnTo>
                  <a:pt x="3438525" y="89272"/>
                </a:lnTo>
                <a:lnTo>
                  <a:pt x="3438525" y="17898"/>
                </a:lnTo>
                <a:lnTo>
                  <a:pt x="2725339" y="2546"/>
                </a:lnTo>
                <a:lnTo>
                  <a:pt x="2317819" y="0"/>
                </a:lnTo>
                <a:close/>
              </a:path>
              <a:path w="4584700" h="571500">
                <a:moveTo>
                  <a:pt x="4251321" y="428624"/>
                </a:moveTo>
                <a:lnTo>
                  <a:pt x="2317819" y="428624"/>
                </a:lnTo>
                <a:lnTo>
                  <a:pt x="2725339" y="431171"/>
                </a:lnTo>
                <a:lnTo>
                  <a:pt x="3438525" y="446523"/>
                </a:lnTo>
                <a:lnTo>
                  <a:pt x="2865374" y="504562"/>
                </a:lnTo>
                <a:lnTo>
                  <a:pt x="3168796" y="510525"/>
                </a:lnTo>
                <a:lnTo>
                  <a:pt x="3876736" y="534198"/>
                </a:lnTo>
                <a:lnTo>
                  <a:pt x="4584700" y="571491"/>
                </a:lnTo>
                <a:lnTo>
                  <a:pt x="4251321" y="428624"/>
                </a:lnTo>
                <a:close/>
              </a:path>
            </a:pathLst>
          </a:custGeom>
          <a:solidFill>
            <a:srgbClr val="996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80175" y="7685889"/>
            <a:ext cx="2292350" cy="76200"/>
          </a:xfrm>
          <a:custGeom>
            <a:avLst/>
            <a:gdLst/>
            <a:ahLst/>
            <a:cxnLst/>
            <a:rect l="l" t="t" r="r" b="b"/>
            <a:pathLst>
              <a:path w="2292350" h="76200">
                <a:moveTo>
                  <a:pt x="573024" y="4507"/>
                </a:moveTo>
                <a:lnTo>
                  <a:pt x="0" y="17930"/>
                </a:lnTo>
                <a:lnTo>
                  <a:pt x="573024" y="75969"/>
                </a:lnTo>
                <a:lnTo>
                  <a:pt x="573024" y="4507"/>
                </a:lnTo>
                <a:close/>
              </a:path>
              <a:path w="2292350" h="76200">
                <a:moveTo>
                  <a:pt x="1719199" y="4505"/>
                </a:moveTo>
                <a:lnTo>
                  <a:pt x="1719199" y="75969"/>
                </a:lnTo>
                <a:lnTo>
                  <a:pt x="2292350" y="17930"/>
                </a:lnTo>
                <a:lnTo>
                  <a:pt x="1719199" y="4505"/>
                </a:lnTo>
                <a:close/>
              </a:path>
              <a:path w="2292350" h="76200">
                <a:moveTo>
                  <a:pt x="1171075" y="0"/>
                </a:moveTo>
                <a:lnTo>
                  <a:pt x="1121242" y="0"/>
                </a:lnTo>
                <a:lnTo>
                  <a:pt x="573024" y="4468"/>
                </a:lnTo>
                <a:lnTo>
                  <a:pt x="1194724" y="32"/>
                </a:lnTo>
                <a:lnTo>
                  <a:pt x="1171075" y="0"/>
                </a:lnTo>
                <a:close/>
              </a:path>
              <a:path w="2292350" h="76200">
                <a:moveTo>
                  <a:pt x="1194724" y="32"/>
                </a:moveTo>
                <a:lnTo>
                  <a:pt x="1171644" y="32"/>
                </a:lnTo>
                <a:lnTo>
                  <a:pt x="1719199" y="4505"/>
                </a:lnTo>
                <a:lnTo>
                  <a:pt x="1194724" y="32"/>
                </a:lnTo>
                <a:close/>
              </a:path>
            </a:pathLst>
          </a:custGeom>
          <a:solidFill>
            <a:srgbClr val="7A52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305550" y="7308088"/>
            <a:ext cx="3086100" cy="304800"/>
          </a:xfrm>
          <a:custGeom>
            <a:avLst/>
            <a:gdLst/>
            <a:ahLst/>
            <a:cxnLst/>
            <a:rect l="l" t="t" r="r" b="b"/>
            <a:pathLst>
              <a:path w="3086100" h="304800">
                <a:moveTo>
                  <a:pt x="0" y="304800"/>
                </a:moveTo>
                <a:lnTo>
                  <a:pt x="3086100" y="304800"/>
                </a:lnTo>
                <a:lnTo>
                  <a:pt x="30861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996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912095" y="7257296"/>
            <a:ext cx="4584700" cy="571500"/>
          </a:xfrm>
          <a:custGeom>
            <a:avLst/>
            <a:gdLst/>
            <a:ahLst/>
            <a:cxnLst/>
            <a:rect l="l" t="t" r="r" b="b"/>
            <a:pathLst>
              <a:path w="4584700" h="571500">
                <a:moveTo>
                  <a:pt x="2317819" y="0"/>
                </a:moveTo>
                <a:lnTo>
                  <a:pt x="2266880" y="0"/>
                </a:lnTo>
                <a:lnTo>
                  <a:pt x="1859360" y="2546"/>
                </a:lnTo>
                <a:lnTo>
                  <a:pt x="1146175" y="17898"/>
                </a:lnTo>
                <a:lnTo>
                  <a:pt x="1146175" y="89272"/>
                </a:lnTo>
                <a:lnTo>
                  <a:pt x="697678" y="106020"/>
                </a:lnTo>
                <a:lnTo>
                  <a:pt x="0" y="142866"/>
                </a:lnTo>
                <a:lnTo>
                  <a:pt x="573024" y="325873"/>
                </a:lnTo>
                <a:lnTo>
                  <a:pt x="0" y="571491"/>
                </a:lnTo>
                <a:lnTo>
                  <a:pt x="707900" y="534198"/>
                </a:lnTo>
                <a:lnTo>
                  <a:pt x="1415822" y="510525"/>
                </a:lnTo>
                <a:lnTo>
                  <a:pt x="1719199" y="504562"/>
                </a:lnTo>
                <a:lnTo>
                  <a:pt x="1146175" y="446523"/>
                </a:lnTo>
                <a:lnTo>
                  <a:pt x="1859360" y="431171"/>
                </a:lnTo>
                <a:lnTo>
                  <a:pt x="4251321" y="428624"/>
                </a:lnTo>
                <a:lnTo>
                  <a:pt x="4011548" y="325873"/>
                </a:lnTo>
                <a:lnTo>
                  <a:pt x="4584700" y="142866"/>
                </a:lnTo>
                <a:lnTo>
                  <a:pt x="3887021" y="106020"/>
                </a:lnTo>
                <a:lnTo>
                  <a:pt x="3438525" y="89272"/>
                </a:lnTo>
                <a:lnTo>
                  <a:pt x="3438525" y="17898"/>
                </a:lnTo>
                <a:lnTo>
                  <a:pt x="2725339" y="2546"/>
                </a:lnTo>
                <a:lnTo>
                  <a:pt x="2317819" y="0"/>
                </a:lnTo>
                <a:close/>
              </a:path>
              <a:path w="4584700" h="571500">
                <a:moveTo>
                  <a:pt x="4251321" y="428624"/>
                </a:moveTo>
                <a:lnTo>
                  <a:pt x="2317819" y="428624"/>
                </a:lnTo>
                <a:lnTo>
                  <a:pt x="2725339" y="431171"/>
                </a:lnTo>
                <a:lnTo>
                  <a:pt x="3438525" y="446523"/>
                </a:lnTo>
                <a:lnTo>
                  <a:pt x="2865374" y="504562"/>
                </a:lnTo>
                <a:lnTo>
                  <a:pt x="3168796" y="510525"/>
                </a:lnTo>
                <a:lnTo>
                  <a:pt x="3876736" y="534198"/>
                </a:lnTo>
                <a:lnTo>
                  <a:pt x="4584700" y="571491"/>
                </a:lnTo>
                <a:lnTo>
                  <a:pt x="4251321" y="428624"/>
                </a:lnTo>
                <a:close/>
              </a:path>
            </a:pathLst>
          </a:custGeom>
          <a:solidFill>
            <a:srgbClr val="FF5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1058270" y="7685889"/>
            <a:ext cx="2292350" cy="76200"/>
          </a:xfrm>
          <a:custGeom>
            <a:avLst/>
            <a:gdLst/>
            <a:ahLst/>
            <a:cxnLst/>
            <a:rect l="l" t="t" r="r" b="b"/>
            <a:pathLst>
              <a:path w="2292350" h="76200">
                <a:moveTo>
                  <a:pt x="573024" y="4507"/>
                </a:moveTo>
                <a:lnTo>
                  <a:pt x="0" y="17930"/>
                </a:lnTo>
                <a:lnTo>
                  <a:pt x="573024" y="75969"/>
                </a:lnTo>
                <a:lnTo>
                  <a:pt x="573024" y="4507"/>
                </a:lnTo>
                <a:close/>
              </a:path>
              <a:path w="2292350" h="76200">
                <a:moveTo>
                  <a:pt x="1719199" y="4505"/>
                </a:moveTo>
                <a:lnTo>
                  <a:pt x="1719199" y="75969"/>
                </a:lnTo>
                <a:lnTo>
                  <a:pt x="2292350" y="17930"/>
                </a:lnTo>
                <a:lnTo>
                  <a:pt x="1719199" y="4505"/>
                </a:lnTo>
                <a:close/>
              </a:path>
              <a:path w="2292350" h="76200">
                <a:moveTo>
                  <a:pt x="1171075" y="0"/>
                </a:moveTo>
                <a:lnTo>
                  <a:pt x="1121242" y="0"/>
                </a:lnTo>
                <a:lnTo>
                  <a:pt x="573024" y="4468"/>
                </a:lnTo>
                <a:lnTo>
                  <a:pt x="1194724" y="32"/>
                </a:lnTo>
                <a:lnTo>
                  <a:pt x="1171075" y="0"/>
                </a:lnTo>
                <a:close/>
              </a:path>
              <a:path w="2292350" h="76200">
                <a:moveTo>
                  <a:pt x="1194724" y="32"/>
                </a:moveTo>
                <a:lnTo>
                  <a:pt x="1171644" y="32"/>
                </a:lnTo>
                <a:lnTo>
                  <a:pt x="1719199" y="4505"/>
                </a:lnTo>
                <a:lnTo>
                  <a:pt x="1194724" y="32"/>
                </a:lnTo>
                <a:close/>
              </a:path>
            </a:pathLst>
          </a:custGeom>
          <a:solidFill>
            <a:srgbClr val="CD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883645" y="7308088"/>
            <a:ext cx="3086100" cy="304800"/>
          </a:xfrm>
          <a:custGeom>
            <a:avLst/>
            <a:gdLst/>
            <a:ahLst/>
            <a:cxnLst/>
            <a:rect l="l" t="t" r="r" b="b"/>
            <a:pathLst>
              <a:path w="3086100" h="304800">
                <a:moveTo>
                  <a:pt x="0" y="304800"/>
                </a:moveTo>
                <a:lnTo>
                  <a:pt x="3086100" y="304800"/>
                </a:lnTo>
                <a:lnTo>
                  <a:pt x="30861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505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685800" y="6029959"/>
          <a:ext cx="13745210" cy="3319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63415"/>
                <a:gridCol w="4652010"/>
                <a:gridCol w="4629784"/>
              </a:tblGrid>
              <a:tr h="331249">
                <a:tc>
                  <a:txBody>
                    <a:bodyPr/>
                    <a:lstStyle/>
                    <a:p>
                      <a:pPr marL="1104900">
                        <a:lnSpc>
                          <a:spcPts val="805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Getting People Communicating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53490">
                        <a:lnSpc>
                          <a:spcPts val="1205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Motivating</a:t>
                      </a:r>
                      <a:r>
                        <a:rPr dirty="0" sz="14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Participants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17220">
                        <a:lnSpc>
                          <a:spcPts val="155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process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collaboration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870966">
                <a:tc>
                  <a:txBody>
                    <a:bodyPr/>
                    <a:lstStyle/>
                    <a:p>
                      <a:pPr marL="67945" marR="196215">
                        <a:lnSpc>
                          <a:spcPts val="1610"/>
                        </a:lnSpc>
                        <a:spcBef>
                          <a:spcPts val="1019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How are ALs using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digital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technology for socialisation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get students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talk freely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each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other?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9539"/>
                </a:tc>
                <a:tc>
                  <a:txBody>
                    <a:bodyPr/>
                    <a:lstStyle/>
                    <a:p>
                      <a:pPr algn="ctr" marL="450215" marR="278130">
                        <a:lnSpc>
                          <a:spcPts val="1610"/>
                        </a:lnSpc>
                        <a:spcBef>
                          <a:spcPts val="1019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Cooperative learning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methods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can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be an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effective  motivator. How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are digital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tools used for intrinsic  motivation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achievement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motivation?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9539"/>
                </a:tc>
                <a:tc>
                  <a:txBody>
                    <a:bodyPr/>
                    <a:lstStyle/>
                    <a:p>
                      <a:pPr marL="116205" marR="103505">
                        <a:lnSpc>
                          <a:spcPts val="1610"/>
                        </a:lnSpc>
                        <a:spcBef>
                          <a:spcPts val="1019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How are ALs using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digital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technology to exchange  information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online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encourage students to share and  respond and</a:t>
                      </a:r>
                      <a:r>
                        <a:rPr dirty="0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summarise?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9539"/>
                </a:tc>
              </a:tr>
              <a:tr h="485393">
                <a:tc>
                  <a:txBody>
                    <a:bodyPr/>
                    <a:lstStyle/>
                    <a:p>
                      <a:pPr marL="1129030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Encouraging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Participation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935"/>
                </a:tc>
                <a:tc>
                  <a:txBody>
                    <a:bodyPr/>
                    <a:lstStyle/>
                    <a:p>
                      <a:pPr algn="r" marR="119443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Learning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400" spc="-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Learn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935"/>
                </a:tc>
                <a:tc>
                  <a:txBody>
                    <a:bodyPr/>
                    <a:lstStyle/>
                    <a:p>
                      <a:pPr algn="ctr" marL="62547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Summarising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935"/>
                </a:tc>
              </a:tr>
              <a:tr h="866868">
                <a:tc>
                  <a:txBody>
                    <a:bodyPr/>
                    <a:lstStyle/>
                    <a:p>
                      <a:pPr marL="67945" marR="179070">
                        <a:lnSpc>
                          <a:spcPct val="95800"/>
                        </a:lnSpc>
                        <a:spcBef>
                          <a:spcPts val="1160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Collaborative constructivist learning involves students  building their own knowledge and understanding by  working together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create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4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outcome.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7320"/>
                </a:tc>
                <a:tc>
                  <a:txBody>
                    <a:bodyPr/>
                    <a:lstStyle/>
                    <a:p>
                      <a:pPr marL="186690" marR="108585">
                        <a:lnSpc>
                          <a:spcPct val="95800"/>
                        </a:lnSpc>
                        <a:spcBef>
                          <a:spcPts val="116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The role of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learning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learn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is an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important lifelong 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learning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approach for students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reflect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their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work, 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previous knowledge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develop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approaches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study.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7320"/>
                </a:tc>
                <a:tc>
                  <a:txBody>
                    <a:bodyPr/>
                    <a:lstStyle/>
                    <a:p>
                      <a:pPr marL="116205" marR="107950">
                        <a:lnSpc>
                          <a:spcPct val="95800"/>
                        </a:lnSpc>
                        <a:spcBef>
                          <a:spcPts val="116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key technique ALs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can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use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make discussions more  effective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summarising. What tools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ALs use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to  encourage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participation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create active</a:t>
                      </a:r>
                      <a:r>
                        <a:rPr dirty="0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learning?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7320"/>
                </a:tc>
              </a:tr>
              <a:tr h="765048">
                <a:tc gridSpan="3">
                  <a:txBody>
                    <a:bodyPr/>
                    <a:lstStyle/>
                    <a:p>
                      <a:pPr algn="ctr" marL="215900" marR="212090" indent="5080">
                        <a:lnSpc>
                          <a:spcPts val="1610"/>
                        </a:lnSpc>
                        <a:spcBef>
                          <a:spcPts val="2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Learning which is designed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promote student engagement through thinking and doing, can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described as ‘active learning’.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requires the activities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 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designed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help students meet the learning outcomes through active participation (‘doing something’) and thinking about what they are engaged in. How are  ALs utilising digital technologies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active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learning?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5" name="object 25"/>
          <p:cNvSpPr/>
          <p:nvPr/>
        </p:nvSpPr>
        <p:spPr>
          <a:xfrm>
            <a:off x="13102749" y="4171001"/>
            <a:ext cx="1013699" cy="1053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32034" y="4278396"/>
            <a:ext cx="1447761" cy="8590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Mayles</dc:creator>
  <dcterms:created xsi:type="dcterms:W3CDTF">2020-07-28T08:20:45Z</dcterms:created>
  <dcterms:modified xsi:type="dcterms:W3CDTF">2020-07-28T08:20:45Z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2020-07-28T00:00:00Z</vt:filetime>
  </property>
</Properties>
</file>