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323DEB-794D-636F-864A-10CB62867694}" v="374" dt="2023-11-06T09:46:12.985"/>
    <p1510:client id="{A8BB6D03-E535-4540-AE61-F560147C3627}" v="462" dt="2023-11-06T09:48:00.6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10" d="100"/>
          <a:sy n="110" d="100"/>
        </p:scale>
        <p:origin x="63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81F15-A064-0B14-9D2B-58932D16DC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CA3F18-7B03-2320-19F6-BA235573F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37C533-8D83-197A-9F16-E36AAFE57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2B351-19F3-473E-963F-AD476D14B9D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12584B-787D-007E-4782-CEC5F7C92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8BBA8-5314-414D-7932-A62BEEFA0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71C5-3DA8-4A6D-8625-47804424C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569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67000-14E3-5DBC-46E6-60927A936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AA2473-B6D4-1CAB-DDAE-5CB094EF01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82A02-6998-6DD4-2C23-9B904A70A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2B351-19F3-473E-963F-AD476D14B9D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56C0C-88C1-F583-7F5B-E101201F8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19E0C-7335-84B2-ED75-E5F7BDDCD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71C5-3DA8-4A6D-8625-47804424C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629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85F92E-0EA6-DF14-DECA-8884FFC0BD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1FED9D-9925-5DAC-4AE0-FA66936999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C8C20-707D-AE4E-A982-0C4B149AE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2B351-19F3-473E-963F-AD476D14B9D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05CFA-5B4F-2006-DCB9-AA55DFCC8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05C21-2D9D-564A-6BBF-65538D5E0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71C5-3DA8-4A6D-8625-47804424C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107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B134-0E94-3900-E570-749886708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F9081-50ED-E7F2-030A-AF9236F34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7636F-3FDF-DA47-EA64-05F9BBB8D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2B351-19F3-473E-963F-AD476D14B9D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E178A-5F67-12A4-F2C6-45157D9B1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6C1EC-6564-F468-48E6-594CA819D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71C5-3DA8-4A6D-8625-47804424C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298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4BFFA-E084-B0F5-74C3-73F7CF84D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BFCE5B-77E7-68DB-E7EF-59A506DCE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5E178-6DB0-68DB-05F4-A9E6C67E7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2B351-19F3-473E-963F-AD476D14B9D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A51EC-1794-1E0A-4B01-3AF170B68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DD521-246E-2F3E-288B-5209B3C30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71C5-3DA8-4A6D-8625-47804424C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42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31F8A-9BA4-6748-FA13-5B78F1B4D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05470-D4AA-AA7D-5FF4-703939FBE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29C976-E287-72F8-EB4B-E59B8FCA74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C9C897-AD4E-90B1-DBC5-A1BA88A5F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2B351-19F3-473E-963F-AD476D14B9D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6F183C-786D-2162-FB4B-D6E5020D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CCE311-7108-D3BD-D53F-BE37333BD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71C5-3DA8-4A6D-8625-47804424C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00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75936-270B-0BF4-CADB-3BF2B910C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9F0F0C-1066-0199-CEDD-377DFC284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6491A6-9503-48F8-C7AE-67DD66009D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99BDC2-08E3-99F0-0F6F-7040464EC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074262-9385-FE54-88B4-6558AD584E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6D06BC-3D75-AFD1-2E90-B1E9B50D1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2B351-19F3-473E-963F-AD476D14B9D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7CCC42-1EA2-D387-C7E4-0C2421859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52AB9F-4988-6E8A-A673-0917DCA7F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71C5-3DA8-4A6D-8625-47804424C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1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61F6E-FF8C-0E13-638E-F7D718D87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FD558F-AC97-CD36-0F23-1F3E15FBD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2B351-19F3-473E-963F-AD476D14B9D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250F46-1B04-20AB-C289-C5E584985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AD9F16-14F0-9310-74E5-170AA1D87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71C5-3DA8-4A6D-8625-47804424C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314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5F5274-A2CA-C8E4-ED47-7E52927FF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2B351-19F3-473E-963F-AD476D14B9D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E51F04-A7B2-7FDD-4994-657FA3069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B92EF-BD61-C973-F510-FC6672990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71C5-3DA8-4A6D-8625-47804424C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192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8593C-5622-3837-0692-473814092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C72FB-4F5B-4AD7-9A4C-71186E9CA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9FFAC6-4653-0528-24B0-A10F8E96E6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28475A-9265-78BE-BA64-2A0EAAB04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2B351-19F3-473E-963F-AD476D14B9D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72F45-9F91-B0E1-2FEC-C48963167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072BE7-DA8C-7800-56F8-83C0AAA55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71C5-3DA8-4A6D-8625-47804424C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27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CCB26-C6F3-E3CF-ADE7-EE1889D8C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BD0327-69EF-BE8B-77ED-310F7EBF8B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189A68-6F34-B783-DA7D-546D52545B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D68A1F-A89B-9F7F-F117-F56C4603D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2B351-19F3-473E-963F-AD476D14B9D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60D528-1566-C567-92B9-692D73FB2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F271A-3B72-63D4-7274-EBFC7911E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571C5-3DA8-4A6D-8625-47804424C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95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0F1156-2E08-3AAE-AC1D-2DC58DC01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E12052-E42C-5F4E-E289-E287E28D6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EC1EB-9393-487F-DC6A-928E0D0AA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2B351-19F3-473E-963F-AD476D14B9D5}" type="datetimeFigureOut">
              <a:rPr lang="en-GB" smtClean="0"/>
              <a:t>06/11/2023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15688-3513-1D7A-E96E-4403C05601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C5BD5-DD23-07AC-46D7-E5AE13AC32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571C5-3DA8-4A6D-8625-47804424C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725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ssessment">
            <a:extLst>
              <a:ext uri="{FF2B5EF4-FFF2-40B4-BE49-F238E27FC236}">
                <a16:creationId xmlns:a16="http://schemas.microsoft.com/office/drawing/2014/main" id="{7F631A5A-90EF-F06F-076F-3ADA09D6BB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8000"/>
          </a:blip>
          <a:srcRect t="3447" b="10198"/>
          <a:stretch/>
        </p:blipFill>
        <p:spPr>
          <a:xfrm>
            <a:off x="-1" y="0"/>
            <a:ext cx="12192000" cy="6858000"/>
          </a:xfrm>
          <a:prstGeom prst="rect">
            <a:avLst/>
          </a:prstGeom>
          <a:noFill/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id="{B860EAEC-813B-9F3F-46DC-C96809DCF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408" y="321685"/>
            <a:ext cx="8352848" cy="12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lang="en-GB" altLang="en-US" sz="2400" b="1" dirty="0">
                <a:solidFill>
                  <a:srgbClr val="FF8A77"/>
                </a:solidFill>
                <a:latin typeface="Arial"/>
                <a:cs typeface="Arial"/>
              </a:rPr>
              <a:t>Do assessment strategies contribute to awarding gaps in Stage 2 LHCS modules?</a:t>
            </a:r>
          </a:p>
          <a:p>
            <a:pPr>
              <a:spcBef>
                <a:spcPct val="0"/>
              </a:spcBef>
              <a:spcAft>
                <a:spcPts val="1400"/>
              </a:spcAft>
            </a:pPr>
            <a:r>
              <a:rPr lang="en-GB" altLang="en-US" b="1" dirty="0">
                <a:solidFill>
                  <a:srgbClr val="000000"/>
                </a:solidFill>
                <a:latin typeface="Arial"/>
                <a:cs typeface="Arial"/>
              </a:rPr>
              <a:t>Katie</a:t>
            </a: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 Harvey &amp; Zoë Chapman</a:t>
            </a:r>
            <a:endParaRPr lang="en-US" altLang="en-US" b="0" i="0" u="none" strike="noStrike" cap="none" normalizeH="0" baseline="0" dirty="0">
              <a:ln>
                <a:noFill/>
              </a:ln>
              <a:effectLst/>
              <a:latin typeface="Arial"/>
              <a:cs typeface="Arial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20D91B06-1F2D-25CA-BBD4-78945E400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405" y="1694662"/>
            <a:ext cx="3511657" cy="5354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Context</a:t>
            </a:r>
            <a:endParaRPr lang="en-GB" altLang="en-US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/>
              <a:cs typeface="Arial"/>
            </a:endParaRP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This project will seek to determine if key features of module assessment are associated with awarding gaps for three categories of </a:t>
            </a:r>
            <a:r>
              <a:rPr lang="en-GB" altLang="en-US" sz="1200" dirty="0">
                <a:solidFill>
                  <a:srgbClr val="000000"/>
                </a:solidFill>
                <a:latin typeface="Arial"/>
                <a:cs typeface="Arial"/>
              </a:rPr>
              <a:t>students:</a:t>
            </a:r>
            <a:r>
              <a:rPr lang="en-GB" altLang="en-US" sz="1200">
                <a:solidFill>
                  <a:srgbClr val="000000"/>
                </a:solidFill>
                <a:latin typeface="Arial"/>
                <a:cs typeface="Arial"/>
              </a:rPr>
              <a:t> </a:t>
            </a:r>
            <a:endParaRPr lang="en-GB" altLang="en-US" sz="12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171450" indent="-171450"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en-GB" altLang="en-US" sz="1200" dirty="0">
                <a:solidFill>
                  <a:srgbClr val="000000"/>
                </a:solidFill>
                <a:latin typeface="Arial"/>
                <a:cs typeface="Arial"/>
              </a:rPr>
              <a:t>Black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 </a:t>
            </a:r>
            <a:r>
              <a:rPr lang="en-GB" altLang="en-US" sz="1200" dirty="0">
                <a:solidFill>
                  <a:srgbClr val="000000"/>
                </a:solidFill>
                <a:latin typeface="Arial"/>
                <a:cs typeface="Arial"/>
              </a:rPr>
              <a:t>students</a:t>
            </a:r>
            <a:r>
              <a:rPr lang="en-GB" altLang="en-US" sz="120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n-GB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171450" indent="-171450"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en-GB" altLang="en-US" sz="1200" dirty="0">
                <a:solidFill>
                  <a:srgbClr val="000000"/>
                </a:solidFill>
                <a:latin typeface="Arial"/>
                <a:cs typeface="Arial"/>
              </a:rPr>
              <a:t>Students with 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a declared disability</a:t>
            </a:r>
            <a:r>
              <a:rPr lang="en-GB" altLang="en-US" sz="120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n-GB" altLang="en-US" sz="12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171450" indent="-171450">
              <a:spcBef>
                <a:spcPct val="0"/>
              </a:spcBef>
              <a:spcAft>
                <a:spcPts val="1200"/>
              </a:spcAft>
              <a:buFont typeface="Arial"/>
              <a:buChar char="•"/>
            </a:pPr>
            <a:r>
              <a:rPr lang="en-GB" altLang="en-US" sz="1200" dirty="0">
                <a:solidFill>
                  <a:srgbClr val="000000"/>
                </a:solidFill>
                <a:latin typeface="Arial"/>
                <a:cs typeface="Arial"/>
              </a:rPr>
              <a:t>Students that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 fall into</a:t>
            </a:r>
            <a:r>
              <a:rPr lang="en-GB" altLang="en-US" sz="1200" dirty="0">
                <a:solidFill>
                  <a:srgbClr val="000000"/>
                </a:solidFill>
                <a:latin typeface="Arial"/>
                <a:cs typeface="Arial"/>
              </a:rPr>
              <a:t> IMD Q1 and Q2</a:t>
            </a:r>
            <a:r>
              <a:rPr lang="en-GB" altLang="en-US" sz="120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altLang="en-US" sz="12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GB" sz="1600" b="1" dirty="0">
                <a:solidFill>
                  <a:srgbClr val="000000"/>
                </a:solidFill>
                <a:latin typeface="Arial"/>
                <a:cs typeface="Arial"/>
              </a:rPr>
              <a:t>Why?</a:t>
            </a:r>
            <a:endParaRPr lang="en-GB" altLang="en-US" sz="12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171450" indent="-171450"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Substantial level of module production in LHCS</a:t>
            </a:r>
          </a:p>
          <a:p>
            <a:pPr marL="628650" lvl="1" indent="-171450">
              <a:spcBef>
                <a:spcPct val="0"/>
              </a:spcBef>
              <a:spcAft>
                <a:spcPts val="600"/>
              </a:spcAft>
              <a:buFont typeface="Arial"/>
              <a:buChar char="•"/>
            </a:pPr>
            <a:r>
              <a:rPr lang="en-GB" sz="1200">
                <a:solidFill>
                  <a:srgbClr val="000000"/>
                </a:solidFill>
                <a:latin typeface="Arial"/>
                <a:cs typeface="Arial"/>
              </a:rPr>
              <a:t>New Biomedical</a:t>
            </a: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 Sciences qualification</a:t>
            </a:r>
            <a:r>
              <a:rPr lang="en-GB" sz="120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n-GB" sz="12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628650" lvl="1" indent="-171450">
              <a:spcBef>
                <a:spcPct val="0"/>
              </a:spcBef>
              <a:spcAft>
                <a:spcPts val="1200"/>
              </a:spcAft>
              <a:buFont typeface="Arial"/>
              <a:buChar char="•"/>
            </a:pP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More widely across the School</a:t>
            </a:r>
            <a:r>
              <a:rPr lang="en-GB" sz="120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sz="12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171450" indent="-171450">
              <a:spcBef>
                <a:spcPct val="0"/>
              </a:spcBef>
              <a:spcAft>
                <a:spcPts val="1200"/>
              </a:spcAft>
              <a:buFont typeface="Arial"/>
              <a:buChar char="•"/>
            </a:pP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Findings from this project will inform module and assessment design</a:t>
            </a:r>
            <a:r>
              <a:rPr lang="en-GB" sz="120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altLang="en-US" sz="12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171450" indent="-171450">
              <a:spcBef>
                <a:spcPct val="0"/>
              </a:spcBef>
              <a:spcAft>
                <a:spcPts val="1200"/>
              </a:spcAft>
              <a:buFont typeface="Arial"/>
              <a:buChar char="•"/>
            </a:pPr>
            <a:r>
              <a:rPr lang="en-GB" sz="1200" dirty="0">
                <a:solidFill>
                  <a:srgbClr val="000000"/>
                </a:solidFill>
                <a:latin typeface="Arial"/>
                <a:cs typeface="Arial"/>
              </a:rPr>
              <a:t>Focus on Stage 2 modules as these count towards qualification outcomes</a:t>
            </a:r>
            <a:r>
              <a:rPr lang="en-GB" sz="120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sz="12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8CC481CD-49B1-8DFE-4C6E-58CF07A8E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953" y="1694661"/>
            <a:ext cx="3688093" cy="4004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lang="en-GB" altLang="en-US" sz="1600" b="1" dirty="0">
                <a:solidFill>
                  <a:srgbClr val="000000"/>
                </a:solidFill>
                <a:latin typeface="Arial"/>
                <a:cs typeface="Arial"/>
              </a:rPr>
              <a:t>Objectives</a:t>
            </a:r>
            <a:endParaRPr lang="en-GB" altLang="en-US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/>
            </a:endParaRP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Identify two LHCS Stage 2 modules, one in which students perform well, and one in which outcomes are less favourable;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Audit selected modules to identify key features of assessment strategy, design, and delivery, and seek ethical approval;</a:t>
            </a:r>
            <a:r>
              <a:rPr lang="en-GB" altLang="en-US" sz="1200" dirty="0">
                <a:solidFill>
                  <a:srgbClr val="000000"/>
                </a:solidFill>
                <a:latin typeface="Arial"/>
                <a:cs typeface="Arial"/>
              </a:rPr>
              <a:t> </a:t>
            </a:r>
          </a:p>
          <a:p>
            <a:pPr marL="228600" marR="0" lvl="0" indent="-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Identify any correlations between awarding gaps and key features of assessment</a:t>
            </a:r>
            <a:r>
              <a:rPr lang="en-GB" altLang="en-US" sz="1200" dirty="0">
                <a:solidFill>
                  <a:srgbClr val="000000"/>
                </a:solidFill>
                <a:latin typeface="Arial"/>
                <a:cs typeface="Arial"/>
              </a:rPr>
              <a:t>; </a:t>
            </a:r>
            <a:endParaRPr lang="en-GB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/>
            </a:endParaRPr>
          </a:p>
          <a:p>
            <a:pPr marL="228600" indent="-228600" eaLnBrk="0" fontAlgn="base" hangingPunct="0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Collect and analyse data on students’ perceptions of assessments </a:t>
            </a:r>
            <a:r>
              <a:rPr lang="en-GB" altLang="en-US" sz="1200" dirty="0">
                <a:solidFill>
                  <a:srgbClr val="000000"/>
                </a:solidFill>
                <a:latin typeface="Arial"/>
                <a:cs typeface="Arial"/>
              </a:rPr>
              <a:t>using </a:t>
            </a: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questionnaires and potentially focus groups;</a:t>
            </a:r>
            <a:endParaRPr lang="en-GB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/>
            </a:endParaRPr>
          </a:p>
          <a:p>
            <a:pPr marL="228600" indent="-228600" eaLnBrk="0" fontAlgn="base" hangingPunct="0">
              <a:spcBef>
                <a:spcPct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Collect and analyse data on students’ performance at the level of individual question types and correlate with questionnaire responses.</a:t>
            </a:r>
            <a:r>
              <a:rPr lang="en-GB" altLang="en-US" sz="1200" dirty="0">
                <a:solidFill>
                  <a:srgbClr val="000000"/>
                </a:solidFill>
                <a:latin typeface="Arial"/>
                <a:cs typeface="Arial"/>
              </a:rPr>
              <a:t> </a:t>
            </a:r>
            <a:endParaRPr lang="en-GB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/>
            </a:endParaRPr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id="{7E288F9D-7C99-C27C-D3CB-0769CCE6B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4811" y="1647792"/>
            <a:ext cx="3467781" cy="265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Overall Aim</a:t>
            </a:r>
            <a:endParaRPr lang="en-US">
              <a:cs typeface="Calibri" panose="020F0502020204030204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6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i="1">
                <a:solidFill>
                  <a:srgbClr val="FF8A77"/>
                </a:solidFill>
                <a:latin typeface="Arial"/>
                <a:cs typeface="Arial"/>
              </a:rPr>
              <a:t>To determine if assessment strategies contribute to awarding gaps that are evident for disadvantaged and/or underrepresented groups in some Stage 2 LHCS modules. </a:t>
            </a: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6E31A872-FF60-0FCA-0520-E306B2647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4811" y="4075611"/>
            <a:ext cx="3541979" cy="2460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lang="en-GB" altLang="en-US" sz="1600" b="1" dirty="0">
                <a:solidFill>
                  <a:srgbClr val="000000"/>
                </a:solidFill>
                <a:latin typeface="Arial"/>
                <a:cs typeface="Arial"/>
              </a:rPr>
              <a:t>Impact and dissemination </a:t>
            </a:r>
            <a:endParaRPr kumimoji="0" lang="en-GB" altLang="en-US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altLang="en-US" sz="12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LHCS BoS; 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altLang="en-US" sz="12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eSTEeM conference; 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GB" altLang="en-US" sz="12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cs typeface="Arial"/>
              </a:rPr>
              <a:t>LHCS EDI pages</a:t>
            </a:r>
            <a:r>
              <a:rPr lang="en-GB" altLang="en-US" sz="1200" dirty="0">
                <a:solidFill>
                  <a:srgbClr val="000000"/>
                </a:solidFill>
                <a:latin typeface="Arial"/>
                <a:cs typeface="Arial"/>
              </a:rPr>
              <a:t>, feeding into wider APP work;; </a:t>
            </a:r>
            <a:endParaRPr lang="en-GB" altLang="en-US" sz="12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/>
            </a:endParaRP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altLang="en-US" sz="12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Science Subject website;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000000"/>
                </a:solidFill>
                <a:latin typeface="Arial"/>
                <a:cs typeface="Arial"/>
              </a:rPr>
              <a:t>External conferences (e.g.: Horizons in STEM);</a:t>
            </a:r>
          </a:p>
          <a:p>
            <a:pPr marL="171450" marR="0" lvl="0" indent="-1714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altLang="en-US" sz="12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Journal article in this area (e.g., in Assessment &amp; Evaluation in Higher Education). </a:t>
            </a:r>
            <a:endParaRPr kumimoji="0" lang="en-US" alt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B0754C7E-15E0-DDB9-F246-36CCEB22B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05" y="6038359"/>
            <a:ext cx="3802548" cy="54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Distance Learning Courses and Adult Education - The Open University">
            <a:extLst>
              <a:ext uri="{FF2B5EF4-FFF2-40B4-BE49-F238E27FC236}">
                <a16:creationId xmlns:a16="http://schemas.microsoft.com/office/drawing/2014/main" id="{91964166-88A8-1152-82A1-55A8811661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23206" y="323481"/>
            <a:ext cx="1968910" cy="103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055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16771C15801E4B915D48FFE539DC49" ma:contentTypeVersion="12" ma:contentTypeDescription="Create a new document." ma:contentTypeScope="" ma:versionID="538ada5e3fbce7ab90f6157e816f8254">
  <xsd:schema xmlns:xsd="http://www.w3.org/2001/XMLSchema" xmlns:xs="http://www.w3.org/2001/XMLSchema" xmlns:p="http://schemas.microsoft.com/office/2006/metadata/properties" xmlns:ns3="08a4fd5c-f34d-4f9e-801d-b577f4b2f556" xmlns:ns4="6be584d7-9623-45fc-94e0-b6d253f79da3" targetNamespace="http://schemas.microsoft.com/office/2006/metadata/properties" ma:root="true" ma:fieldsID="957a7414936c26b73a5ca18c4463d805" ns3:_="" ns4:_="">
    <xsd:import namespace="08a4fd5c-f34d-4f9e-801d-b577f4b2f556"/>
    <xsd:import namespace="6be584d7-9623-45fc-94e0-b6d253f79da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a4fd5c-f34d-4f9e-801d-b577f4b2f5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e584d7-9623-45fc-94e0-b6d253f79da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8a4fd5c-f34d-4f9e-801d-b577f4b2f556" xsi:nil="true"/>
  </documentManagement>
</p:properties>
</file>

<file path=customXml/itemProps1.xml><?xml version="1.0" encoding="utf-8"?>
<ds:datastoreItem xmlns:ds="http://schemas.openxmlformats.org/officeDocument/2006/customXml" ds:itemID="{0E639CD0-9BAF-4251-93B8-65DF3BB3D6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E638BA-EC61-4843-83AB-B8107DA4CE77}">
  <ds:schemaRefs>
    <ds:schemaRef ds:uri="08a4fd5c-f34d-4f9e-801d-b577f4b2f556"/>
    <ds:schemaRef ds:uri="6be584d7-9623-45fc-94e0-b6d253f79da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10E8EE3-9730-4545-8602-D36C4E110841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6be584d7-9623-45fc-94e0-b6d253f79da3"/>
    <ds:schemaRef ds:uri="08a4fd5c-f34d-4f9e-801d-b577f4b2f55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278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Zoe.Chapman</dc:creator>
  <cp:lastModifiedBy>Zoe.Chapman</cp:lastModifiedBy>
  <cp:revision>3</cp:revision>
  <dcterms:created xsi:type="dcterms:W3CDTF">2023-03-29T08:07:31Z</dcterms:created>
  <dcterms:modified xsi:type="dcterms:W3CDTF">2023-11-06T09:48:00Z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0x010100D116771C15801E4B915D48FFE539DC49</vt:lpwstr>
  </property>
</Properties>
</file>