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331" r:id="rId5"/>
  </p:sldIdLst>
  <p:sldSz cx="12192000" cy="6858000"/>
  <p:notesSz cx="7010400" cy="92964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79A8"/>
    <a:srgbClr val="FF8A77"/>
    <a:srgbClr val="FEE4DA"/>
    <a:srgbClr val="C9E8FF"/>
    <a:srgbClr val="F9D3B9"/>
    <a:srgbClr val="060645"/>
    <a:srgbClr val="06061D"/>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76779F-6087-49D1-968D-C28FFE8FEFC5}" v="325" dt="2024-06-03T11:13:18.8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0" autoAdjust="0"/>
    <p:restoredTop sz="86410" autoAdjust="0"/>
  </p:normalViewPr>
  <p:slideViewPr>
    <p:cSldViewPr snapToGrid="0">
      <p:cViewPr varScale="1">
        <p:scale>
          <a:sx n="74" d="100"/>
          <a:sy n="74" d="100"/>
        </p:scale>
        <p:origin x="1205" y="58"/>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03/06/2024</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03/06/2024</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71000">
              <a:srgbClr val="C9E8FF"/>
            </a:gs>
            <a:gs pos="100000">
              <a:srgbClr val="FEE4DA"/>
            </a:gs>
          </a:gsLst>
          <a:lin ang="2700000" scaled="1"/>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latin typeface="Poppins" panose="00000500000000000000" pitchFamily="2" charset="0"/>
              <a:cs typeface="Poppins" panose="00000500000000000000" pitchFamily="2" charset="0"/>
            </a:endParaRPr>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128143" y="40518"/>
            <a:ext cx="11797967"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3200" b="1" dirty="0">
                <a:solidFill>
                  <a:srgbClr val="002060"/>
                </a:solidFill>
                <a:latin typeface="Poppins" panose="00000500000000000000" pitchFamily="2" charset="0"/>
                <a:cs typeface="Poppins" panose="00000500000000000000" pitchFamily="2" charset="0"/>
              </a:rPr>
              <a:t>TMA Checklists: Snog marry, avoid?</a:t>
            </a:r>
            <a:br>
              <a:rPr lang="en-GB" altLang="en-US" sz="1800" b="1" dirty="0">
                <a:solidFill>
                  <a:srgbClr val="002060"/>
                </a:solidFill>
                <a:latin typeface="Poppins" panose="00000500000000000000" pitchFamily="2" charset="0"/>
                <a:cs typeface="Poppins" panose="00000500000000000000" pitchFamily="2" charset="0"/>
              </a:rPr>
            </a:br>
            <a:r>
              <a:rPr lang="en-GB" altLang="en-US" sz="2000" b="1" dirty="0">
                <a:solidFill>
                  <a:srgbClr val="002060"/>
                </a:solidFill>
                <a:latin typeface="Poppins" panose="00000500000000000000" pitchFamily="2" charset="0"/>
                <a:cs typeface="Poppins" panose="00000500000000000000" pitchFamily="2" charset="0"/>
              </a:rPr>
              <a:t>Kate Fox and Heather Fraser</a:t>
            </a:r>
            <a:endParaRPr kumimoji="0" lang="en-GB" altLang="en-US" sz="2000" b="0" i="0" u="none" strike="noStrike" cap="none" normalizeH="0" baseline="0" dirty="0">
              <a:ln>
                <a:noFill/>
              </a:ln>
              <a:solidFill>
                <a:srgbClr val="002060"/>
              </a:solidFill>
              <a:effectLst/>
              <a:latin typeface="Poppins" panose="00000500000000000000" pitchFamily="2" charset="0"/>
              <a:cs typeface="Poppins" panose="00000500000000000000" pitchFamily="2" charset="0"/>
            </a:endParaRPr>
          </a:p>
        </p:txBody>
      </p:sp>
      <p:pic>
        <p:nvPicPr>
          <p:cNvPr id="9" name="Picture 8" descr="A black and white logo&#10;&#10;Description automatically generated with low confidence">
            <a:extLst>
              <a:ext uri="{FF2B5EF4-FFF2-40B4-BE49-F238E27FC236}">
                <a16:creationId xmlns:a16="http://schemas.microsoft.com/office/drawing/2014/main" id="{6C7A6090-39D0-B303-D8E4-96EDB08762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43786" y="304800"/>
            <a:ext cx="2882324" cy="943305"/>
          </a:xfrm>
          <a:prstGeom prst="rect">
            <a:avLst/>
          </a:prstGeom>
        </p:spPr>
      </p:pic>
      <p:pic>
        <p:nvPicPr>
          <p:cNvPr id="5" name="Picture 4" descr="A black background with blue text&#10;&#10;Description automatically generated">
            <a:extLst>
              <a:ext uri="{FF2B5EF4-FFF2-40B4-BE49-F238E27FC236}">
                <a16:creationId xmlns:a16="http://schemas.microsoft.com/office/drawing/2014/main" id="{0F097027-6750-6F5F-752A-302E070627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016" y="6280564"/>
            <a:ext cx="2771745" cy="398346"/>
          </a:xfrm>
          <a:prstGeom prst="rect">
            <a:avLst/>
          </a:prstGeom>
        </p:spPr>
      </p:pic>
      <p:sp>
        <p:nvSpPr>
          <p:cNvPr id="6" name="TextBox 5">
            <a:extLst>
              <a:ext uri="{FF2B5EF4-FFF2-40B4-BE49-F238E27FC236}">
                <a16:creationId xmlns:a16="http://schemas.microsoft.com/office/drawing/2014/main" id="{9E1237AB-F215-55B9-607E-8D6E1D232581}"/>
              </a:ext>
            </a:extLst>
          </p:cNvPr>
          <p:cNvSpPr txBox="1"/>
          <p:nvPr/>
        </p:nvSpPr>
        <p:spPr>
          <a:xfrm>
            <a:off x="128143" y="2451927"/>
            <a:ext cx="11935714" cy="2736070"/>
          </a:xfrm>
          <a:prstGeom prst="rect">
            <a:avLst/>
          </a:prstGeom>
          <a:noFill/>
        </p:spPr>
        <p:txBody>
          <a:bodyPr wrap="square" lIns="91440" tIns="45720" rIns="91440" bIns="45720" anchor="t">
            <a:spAutoFit/>
          </a:bodyPr>
          <a:lstStyle/>
          <a:p>
            <a:pPr>
              <a:lnSpc>
                <a:spcPct val="107000"/>
              </a:lnSpc>
              <a:spcAft>
                <a:spcPts val="800"/>
              </a:spcAft>
            </a:pPr>
            <a:r>
              <a:rPr lang="en-GB" sz="1600" b="1" u="sng" dirty="0">
                <a:solidFill>
                  <a:srgbClr val="002060"/>
                </a:solidFill>
                <a:effectLst/>
                <a:latin typeface="Poppins" panose="00000500000000000000" pitchFamily="2" charset="0"/>
                <a:ea typeface="Calibri" panose="020F0502020204030204" pitchFamily="34" charset="0"/>
                <a:cs typeface="Poppins" panose="00000500000000000000" pitchFamily="2" charset="0"/>
              </a:rPr>
              <a:t>Aims</a:t>
            </a:r>
          </a:p>
          <a:p>
            <a:pPr marL="171450" indent="-171450" algn="just">
              <a:lnSpc>
                <a:spcPct val="107000"/>
              </a:lnSpc>
              <a:spcAft>
                <a:spcPts val="800"/>
              </a:spcAft>
              <a:buFont typeface="Arial" panose="020B0604020202020204" pitchFamily="34" charset="0"/>
              <a:buChar char="•"/>
            </a:pPr>
            <a:r>
              <a:rPr lang="en-GB" sz="1200" dirty="0">
                <a:solidFill>
                  <a:srgbClr val="002060"/>
                </a:solidFill>
                <a:effectLst/>
                <a:latin typeface="Poppins"/>
                <a:ea typeface="Calibri" panose="020F0502020204030204" pitchFamily="34" charset="0"/>
                <a:cs typeface="Poppins"/>
              </a:rPr>
              <a:t>This study aims to generate data on whether we should have a fleeting encounter (snog) with TMA checklists, commit ourselves to implementing them across the Faculty (marry) or run fast in the opposite direction (avoid).</a:t>
            </a:r>
          </a:p>
          <a:p>
            <a:pPr marL="171450" indent="-171450" algn="just">
              <a:lnSpc>
                <a:spcPct val="107000"/>
              </a:lnSpc>
              <a:spcAft>
                <a:spcPts val="800"/>
              </a:spcAft>
              <a:buFont typeface="Arial" panose="020B0604020202020204" pitchFamily="34" charset="0"/>
              <a:buChar char="•"/>
            </a:pPr>
            <a:r>
              <a:rPr lang="en-GB" sz="1200" dirty="0">
                <a:solidFill>
                  <a:srgbClr val="002060"/>
                </a:solidFill>
                <a:effectLst/>
                <a:latin typeface="Poppins"/>
                <a:ea typeface="Calibri" panose="020F0502020204030204" pitchFamily="34" charset="0"/>
                <a:cs typeface="Poppins"/>
              </a:rPr>
              <a:t>We will generate both quantitative and qualitative data to assess potential impact on TMA submission rates, timeliness and score as well as retention on modules.</a:t>
            </a:r>
            <a:r>
              <a:rPr lang="en-GB" sz="1200" dirty="0">
                <a:solidFill>
                  <a:srgbClr val="002060"/>
                </a:solidFill>
                <a:latin typeface="Poppins"/>
                <a:ea typeface="Calibri" panose="020F0502020204030204" pitchFamily="34" charset="0"/>
                <a:cs typeface="Poppins"/>
              </a:rPr>
              <a:t> </a:t>
            </a:r>
            <a:endParaRPr lang="en-GB" sz="1200" dirty="0">
              <a:solidFill>
                <a:srgbClr val="002060"/>
              </a:solidFill>
              <a:effectLst/>
              <a:latin typeface="Poppins" panose="00000500000000000000" pitchFamily="2" charset="0"/>
              <a:ea typeface="Calibri" panose="020F0502020204030204" pitchFamily="34" charset="0"/>
              <a:cs typeface="Poppins" panose="00000500000000000000" pitchFamily="2" charset="0"/>
            </a:endParaRPr>
          </a:p>
          <a:p>
            <a:pPr marL="171450" indent="-171450" algn="just">
              <a:lnSpc>
                <a:spcPct val="107000"/>
              </a:lnSpc>
              <a:spcAft>
                <a:spcPts val="800"/>
              </a:spcAft>
              <a:buFont typeface="Arial" panose="020B0604020202020204" pitchFamily="34" charset="0"/>
              <a:buChar char="•"/>
            </a:pPr>
            <a:r>
              <a:rPr lang="en-GB" sz="1200" dirty="0">
                <a:solidFill>
                  <a:srgbClr val="002060"/>
                </a:solidFill>
                <a:effectLst/>
                <a:latin typeface="Poppins"/>
                <a:ea typeface="Calibri" panose="020F0502020204030204" pitchFamily="34" charset="0"/>
                <a:cs typeface="Poppins"/>
              </a:rPr>
              <a:t>We plan to survey students on </a:t>
            </a:r>
            <a:r>
              <a:rPr lang="en-GB" sz="1200" dirty="0">
                <a:solidFill>
                  <a:srgbClr val="002060"/>
                </a:solidFill>
                <a:latin typeface="Poppins"/>
                <a:ea typeface="Calibri" panose="020F0502020204030204" pitchFamily="34" charset="0"/>
                <a:cs typeface="Poppins"/>
              </a:rPr>
              <a:t>three</a:t>
            </a:r>
            <a:r>
              <a:rPr lang="en-GB" sz="1200" dirty="0">
                <a:solidFill>
                  <a:srgbClr val="002060"/>
                </a:solidFill>
                <a:effectLst/>
                <a:latin typeface="Poppins"/>
                <a:ea typeface="Calibri" panose="020F0502020204030204" pitchFamily="34" charset="0"/>
                <a:cs typeface="Poppins"/>
              </a:rPr>
              <a:t> modules that currently offer TMA checklists, (S296 23J</a:t>
            </a:r>
            <a:r>
              <a:rPr lang="en-GB" sz="1200" dirty="0">
                <a:solidFill>
                  <a:srgbClr val="002060"/>
                </a:solidFill>
                <a:latin typeface="Poppins"/>
                <a:ea typeface="Calibri" panose="020F0502020204030204" pitchFamily="34" charset="0"/>
                <a:cs typeface="Poppins"/>
              </a:rPr>
              <a:t>, SDK10023J and 23B</a:t>
            </a:r>
            <a:r>
              <a:rPr lang="en-GB" sz="1200" dirty="0">
                <a:solidFill>
                  <a:srgbClr val="002060"/>
                </a:solidFill>
                <a:effectLst/>
                <a:latin typeface="Poppins"/>
                <a:ea typeface="Calibri" panose="020F0502020204030204" pitchFamily="34" charset="0"/>
                <a:cs typeface="Poppins"/>
              </a:rPr>
              <a:t> and SK190 23J), to enquire about student use of checklists, their perceived value, and any potential barriers to their use. Initial interest in checklists for S296 has been positive (Figure 1)</a:t>
            </a:r>
          </a:p>
          <a:p>
            <a:pPr marL="171450" indent="-171450" algn="just">
              <a:lnSpc>
                <a:spcPct val="107000"/>
              </a:lnSpc>
              <a:spcAft>
                <a:spcPts val="800"/>
              </a:spcAft>
              <a:buFont typeface="Arial" panose="020B0604020202020204" pitchFamily="34" charset="0"/>
              <a:buChar char="•"/>
            </a:pPr>
            <a:r>
              <a:rPr lang="en-GB" sz="1200" dirty="0">
                <a:solidFill>
                  <a:srgbClr val="002060"/>
                </a:solidFill>
                <a:effectLst/>
                <a:latin typeface="Poppins"/>
                <a:ea typeface="Calibri" panose="020F0502020204030204" pitchFamily="34" charset="0"/>
                <a:cs typeface="Poppins"/>
              </a:rPr>
              <a:t>We also plan to introduce 24J TMA checklists into several modules that have been running for more than three years that currently do not offer TMA checklists</a:t>
            </a:r>
            <a:r>
              <a:rPr lang="en-GB" sz="1200" dirty="0">
                <a:solidFill>
                  <a:srgbClr val="002060"/>
                </a:solidFill>
                <a:latin typeface="Poppins"/>
                <a:ea typeface="Calibri" panose="020F0502020204030204" pitchFamily="34" charset="0"/>
                <a:cs typeface="Poppins"/>
              </a:rPr>
              <a:t> (SK299 and S317).</a:t>
            </a:r>
            <a:r>
              <a:rPr lang="en-GB" sz="1200" dirty="0">
                <a:solidFill>
                  <a:srgbClr val="002060"/>
                </a:solidFill>
                <a:effectLst/>
                <a:latin typeface="Poppins"/>
                <a:ea typeface="Calibri" panose="020F0502020204030204" pitchFamily="34" charset="0"/>
                <a:cs typeface="Poppins"/>
              </a:rPr>
              <a:t> This will allow us to compare TMA submission rates and attainment scores pre- and post-checklist implementation. Students on these modules will be surveyed at the end of each module and invited to focus groups or interviews.</a:t>
            </a:r>
            <a:r>
              <a:rPr lang="en-GB" sz="1200" dirty="0">
                <a:solidFill>
                  <a:srgbClr val="002060"/>
                </a:solidFill>
                <a:latin typeface="Poppins"/>
                <a:ea typeface="Calibri" panose="020F0502020204030204" pitchFamily="34" charset="0"/>
                <a:cs typeface="Poppins"/>
              </a:rPr>
              <a:t> We plan to ask students to self-report any neurodiversity or anxiety-related mental health issues to assess whether TMA checklists are of particular benefit to these student groups.</a:t>
            </a:r>
            <a:endParaRPr lang="en-GB" sz="1200" dirty="0">
              <a:solidFill>
                <a:srgbClr val="002060"/>
              </a:solidFill>
              <a:effectLst/>
              <a:latin typeface="Poppins"/>
              <a:ea typeface="Calibri" panose="020F0502020204030204" pitchFamily="34" charset="0"/>
              <a:cs typeface="Poppins"/>
            </a:endParaRPr>
          </a:p>
        </p:txBody>
      </p:sp>
      <p:sp>
        <p:nvSpPr>
          <p:cNvPr id="7" name="TextBox 6">
            <a:extLst>
              <a:ext uri="{FF2B5EF4-FFF2-40B4-BE49-F238E27FC236}">
                <a16:creationId xmlns:a16="http://schemas.microsoft.com/office/drawing/2014/main" id="{D03B68CD-8C94-98DE-1661-776F6B51E480}"/>
              </a:ext>
            </a:extLst>
          </p:cNvPr>
          <p:cNvSpPr txBox="1"/>
          <p:nvPr/>
        </p:nvSpPr>
        <p:spPr>
          <a:xfrm>
            <a:off x="128143" y="1005674"/>
            <a:ext cx="11647793" cy="1242584"/>
          </a:xfrm>
          <a:prstGeom prst="rect">
            <a:avLst/>
          </a:prstGeom>
          <a:noFill/>
        </p:spPr>
        <p:txBody>
          <a:bodyPr wrap="square">
            <a:spAutoFit/>
          </a:bodyPr>
          <a:lstStyle/>
          <a:p>
            <a:pPr>
              <a:lnSpc>
                <a:spcPct val="107000"/>
              </a:lnSpc>
              <a:spcAft>
                <a:spcPts val="800"/>
              </a:spcAft>
            </a:pPr>
            <a:r>
              <a:rPr lang="en-GB" sz="1600" b="1" u="sng" dirty="0">
                <a:solidFill>
                  <a:srgbClr val="002060"/>
                </a:solidFill>
                <a:effectLst/>
                <a:latin typeface="Poppins" panose="00000500000000000000" pitchFamily="2" charset="0"/>
                <a:ea typeface="Calibri" panose="020F0502020204030204" pitchFamily="34" charset="0"/>
                <a:cs typeface="Poppins" panose="00000500000000000000" pitchFamily="2" charset="0"/>
              </a:rPr>
              <a:t>Rationale</a:t>
            </a:r>
          </a:p>
          <a:p>
            <a:pPr algn="just">
              <a:lnSpc>
                <a:spcPct val="107000"/>
              </a:lnSpc>
              <a:spcAft>
                <a:spcPts val="800"/>
              </a:spcAft>
            </a:pPr>
            <a:r>
              <a:rPr lang="en-GB" sz="1200" dirty="0">
                <a:solidFill>
                  <a:srgbClr val="002060"/>
                </a:solidFill>
                <a:effectLst/>
                <a:latin typeface="Poppins" panose="00000500000000000000" pitchFamily="2" charset="0"/>
                <a:ea typeface="Calibri" panose="020F0502020204030204" pitchFamily="34" charset="0"/>
                <a:cs typeface="Poppins" panose="00000500000000000000" pitchFamily="2" charset="0"/>
              </a:rPr>
              <a:t>TMA checklists have been proposed as a possible way of reducing student anxiety around assessment, as well as improving TMA submission rates and scores. Within </a:t>
            </a:r>
            <a:r>
              <a:rPr lang="en-GB" sz="1200" dirty="0">
                <a:solidFill>
                  <a:srgbClr val="002060"/>
                </a:solidFill>
                <a:latin typeface="Poppins" panose="00000500000000000000" pitchFamily="2" charset="0"/>
                <a:ea typeface="Calibri" panose="020F0502020204030204" pitchFamily="34" charset="0"/>
                <a:cs typeface="Poppins" panose="00000500000000000000" pitchFamily="2" charset="0"/>
              </a:rPr>
              <a:t>t</a:t>
            </a:r>
            <a:r>
              <a:rPr lang="en-GB" sz="1200" dirty="0">
                <a:solidFill>
                  <a:srgbClr val="002060"/>
                </a:solidFill>
                <a:effectLst/>
                <a:latin typeface="Poppins" panose="00000500000000000000" pitchFamily="2" charset="0"/>
                <a:ea typeface="Calibri" panose="020F0502020204030204" pitchFamily="34" charset="0"/>
                <a:cs typeface="Poppins" panose="00000500000000000000" pitchFamily="2" charset="0"/>
              </a:rPr>
              <a:t>he School of Life, Health and Chemical Sciences (LHCS) the use of TMA checklists is patchy, and there is no cohesive strategy relating to checklist content or location. Anecdotal evidence from ALs on one new Level 2 module, S296 Cell Biology, suggests students find checklists helpful and may be of particular benefit to neurodiverse and/or anxious students.  </a:t>
            </a:r>
          </a:p>
        </p:txBody>
      </p:sp>
      <p:sp>
        <p:nvSpPr>
          <p:cNvPr id="14" name="TextBox 13">
            <a:extLst>
              <a:ext uri="{FF2B5EF4-FFF2-40B4-BE49-F238E27FC236}">
                <a16:creationId xmlns:a16="http://schemas.microsoft.com/office/drawing/2014/main" id="{C612BDA9-11F8-150E-E01B-0289923CA502}"/>
              </a:ext>
            </a:extLst>
          </p:cNvPr>
          <p:cNvSpPr txBox="1"/>
          <p:nvPr/>
        </p:nvSpPr>
        <p:spPr>
          <a:xfrm>
            <a:off x="8134584" y="5621493"/>
            <a:ext cx="3791526" cy="461665"/>
          </a:xfrm>
          <a:prstGeom prst="rect">
            <a:avLst/>
          </a:prstGeom>
          <a:noFill/>
        </p:spPr>
        <p:txBody>
          <a:bodyPr wrap="square" rtlCol="0">
            <a:spAutoFit/>
          </a:bodyPr>
          <a:lstStyle/>
          <a:p>
            <a:r>
              <a:rPr lang="en-GB" sz="1200" dirty="0">
                <a:solidFill>
                  <a:srgbClr val="002060"/>
                </a:solidFill>
                <a:latin typeface="Poppins" panose="00000500000000000000" pitchFamily="2" charset="0"/>
                <a:cs typeface="Poppins" panose="00000500000000000000" pitchFamily="2" charset="0"/>
              </a:rPr>
              <a:t>Figure 1: Number of clicks on the VLE for S296 TMA01 and TMA02 checklists</a:t>
            </a:r>
          </a:p>
        </p:txBody>
      </p:sp>
      <p:pic>
        <p:nvPicPr>
          <p:cNvPr id="16" name="Picture 15">
            <a:extLst>
              <a:ext uri="{FF2B5EF4-FFF2-40B4-BE49-F238E27FC236}">
                <a16:creationId xmlns:a16="http://schemas.microsoft.com/office/drawing/2014/main" id="{26EF5B9C-D8A7-3163-239B-6393C1CC4245}"/>
              </a:ext>
            </a:extLst>
          </p:cNvPr>
          <p:cNvPicPr>
            <a:picLocks noChangeAspect="1"/>
          </p:cNvPicPr>
          <p:nvPr/>
        </p:nvPicPr>
        <p:blipFill>
          <a:blip r:embed="rId6"/>
          <a:stretch>
            <a:fillRect/>
          </a:stretch>
        </p:blipFill>
        <p:spPr>
          <a:xfrm>
            <a:off x="3708064" y="5294802"/>
            <a:ext cx="4293459" cy="1537675"/>
          </a:xfrm>
          <a:prstGeom prst="rect">
            <a:avLst/>
          </a:prstGeom>
          <a:ln w="19050">
            <a:solidFill>
              <a:srgbClr val="002060"/>
            </a:solidFill>
          </a:ln>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160ef44-6432-4318-b822-7444fa57b361">
      <UserInfo>
        <DisplayName>Diane.Ford</DisplayName>
        <AccountId>24</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099AEDBEF45C4A83848F6884E826DC" ma:contentTypeVersion="10" ma:contentTypeDescription="Create a new document." ma:contentTypeScope="" ma:versionID="dbad6ec54509b69a5f5a17c6b44ffba1">
  <xsd:schema xmlns:xsd="http://www.w3.org/2001/XMLSchema" xmlns:xs="http://www.w3.org/2001/XMLSchema" xmlns:p="http://schemas.microsoft.com/office/2006/metadata/properties" xmlns:ns2="3d8e5b5b-b3ad-4df1-b866-94efd66dc014" xmlns:ns3="5160ef44-6432-4318-b822-7444fa57b361" targetNamespace="http://schemas.microsoft.com/office/2006/metadata/properties" ma:root="true" ma:fieldsID="5f1cfd6af800ed9d1c4f7c71c5ad52f8" ns2:_="" ns3:_="">
    <xsd:import namespace="3d8e5b5b-b3ad-4df1-b866-94efd66dc014"/>
    <xsd:import namespace="5160ef44-6432-4318-b822-7444fa57b36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8e5b5b-b3ad-4df1-b866-94efd66dc0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160ef44-6432-4318-b822-7444fa57b36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21953B-BD79-449A-995C-3410139B2F39}">
  <ds:schemaRefs>
    <ds:schemaRef ds:uri="http://schemas.microsoft.com/office/2006/metadata/properties"/>
    <ds:schemaRef ds:uri="http://schemas.microsoft.com/office/infopath/2007/PartnerControls"/>
    <ds:schemaRef ds:uri="5160ef44-6432-4318-b822-7444fa57b361"/>
  </ds:schemaRefs>
</ds:datastoreItem>
</file>

<file path=customXml/itemProps2.xml><?xml version="1.0" encoding="utf-8"?>
<ds:datastoreItem xmlns:ds="http://schemas.openxmlformats.org/officeDocument/2006/customXml" ds:itemID="{F34B5153-B730-49F0-8A88-A992746260A6}">
  <ds:schemaRefs>
    <ds:schemaRef ds:uri="http://schemas.microsoft.com/sharepoint/v3/contenttype/forms"/>
  </ds:schemaRefs>
</ds:datastoreItem>
</file>

<file path=customXml/itemProps3.xml><?xml version="1.0" encoding="utf-8"?>
<ds:datastoreItem xmlns:ds="http://schemas.openxmlformats.org/officeDocument/2006/customXml" ds:itemID="{2D6CF57F-ADE4-4FB6-AD52-C1BF16F62F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8e5b5b-b3ad-4df1-b866-94efd66dc014"/>
    <ds:schemaRef ds:uri="5160ef44-6432-4318-b822-7444fa57b3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8061</TotalTime>
  <Words>351</Words>
  <Application>Microsoft Office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Poppins</vt:lpstr>
      <vt:lpstr>Office Theme</vt:lpstr>
      <vt:lpstr>TMA Checklists: Snog marry, avoid? Kate Fox and Heather Fraser</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525</cp:revision>
  <cp:lastPrinted>2018-10-16T09:27:54Z</cp:lastPrinted>
  <dcterms:created xsi:type="dcterms:W3CDTF">2017-05-06T04:58:44Z</dcterms:created>
  <dcterms:modified xsi:type="dcterms:W3CDTF">2024-06-03T12:03:28Z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0x01010081099AEDBEF45C4A83848F6884E826DC</vt:lpwstr>
  </property>
</Properties>
</file>