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31" r:id="rId5"/>
  </p:sldIdLst>
  <p:sldSz cx="12192000" cy="6858000"/>
  <p:notesSz cx="7010400" cy="92964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0645"/>
    <a:srgbClr val="FF8A77"/>
    <a:srgbClr val="06061D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7DC010-E2F3-581E-01F0-31C185C1DA1C}" v="123" dt="2025-04-13T07:01:34.540"/>
    <p1510:client id="{DE92368F-D47B-A5B5-9595-55FAE47061B7}" v="15" dt="2025-04-11T16:32:52.5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l phone screen shot of cell phone&#10;&#10;Description automatically generated">
            <a:extLst>
              <a:ext uri="{FF2B5EF4-FFF2-40B4-BE49-F238E27FC236}">
                <a16:creationId xmlns:a16="http://schemas.microsoft.com/office/drawing/2014/main" id="{6136920E-DBF3-7761-9B25-06702D1726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27346">
            <a:off x="10953943" y="5501087"/>
            <a:ext cx="888118" cy="1169669"/>
          </a:xfrm>
          <a:prstGeom prst="rect">
            <a:avLst/>
          </a:prstGeom>
          <a:ln>
            <a:solidFill>
              <a:srgbClr val="4472C4"/>
            </a:solidFill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97016" y="179090"/>
            <a:ext cx="11797967" cy="493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2400" b="1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Exploring student perception of laboratory workbooks: </a:t>
            </a:r>
            <a:br>
              <a:rPr lang="en-GB" altLang="en-US" sz="2400" b="1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GB" altLang="en-US" sz="2400" b="1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authentic learning or missed opportunity? </a:t>
            </a:r>
            <a:br>
              <a:rPr lang="en-GB" altLang="en-US" sz="2400" b="1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br>
              <a:rPr lang="en-GB" altLang="en-US" sz="1800" b="1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GB" altLang="en-US" sz="2000" b="1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Karen New, Lorraine Waters &amp; Sarah Daniell </a:t>
            </a:r>
            <a:br>
              <a:rPr lang="en-GB" altLang="en-US" sz="1800" b="1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br>
              <a:rPr lang="en-GB" altLang="en-US" sz="1800" b="1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br>
              <a:rPr kumimoji="0" lang="en-GB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8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6C7A6090-39D0-B303-D8E4-96EDB08762E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403" y="210731"/>
            <a:ext cx="2273415" cy="744026"/>
          </a:xfrm>
          <a:prstGeom prst="rect">
            <a:avLst/>
          </a:prstGeom>
        </p:spPr>
      </p:pic>
      <p:pic>
        <p:nvPicPr>
          <p:cNvPr id="5" name="Picture 4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0F097027-6750-6F5F-752A-302E0706278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16" y="6280564"/>
            <a:ext cx="2771745" cy="39834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DAB8009-4254-6AF2-7358-690292B2AFC9}"/>
              </a:ext>
            </a:extLst>
          </p:cNvPr>
          <p:cNvSpPr txBox="1"/>
          <p:nvPr/>
        </p:nvSpPr>
        <p:spPr>
          <a:xfrm>
            <a:off x="197659" y="1711005"/>
            <a:ext cx="3480145" cy="448171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dirty="0">
                <a:solidFill>
                  <a:srgbClr val="060645"/>
                </a:solidFill>
                <a:latin typeface="Poppins"/>
                <a:cs typeface="Poppins"/>
              </a:rPr>
              <a:t>Why Workbooks?</a:t>
            </a:r>
          </a:p>
          <a:p>
            <a:endParaRPr lang="en-GB" sz="1400" dirty="0">
              <a:solidFill>
                <a:srgbClr val="060645"/>
              </a:solidFill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60645"/>
                </a:solidFill>
                <a:latin typeface="Poppins"/>
                <a:cs typeface="Poppins"/>
              </a:rPr>
              <a:t>Evidence that workbooks enhance student learning in all stages of compulsory education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>
              <a:solidFill>
                <a:srgbClr val="060645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60645"/>
                </a:solidFill>
                <a:latin typeface="Poppins"/>
                <a:cs typeface="Poppins"/>
              </a:rPr>
              <a:t>Authentic learning and builds discipline literacy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>
              <a:solidFill>
                <a:srgbClr val="060645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60645"/>
                </a:solidFill>
                <a:latin typeface="Poppins"/>
                <a:cs typeface="Poppins"/>
              </a:rPr>
              <a:t>Good laboratory practice is a key requirement for many accreditation bodies</a:t>
            </a:r>
            <a:endParaRPr lang="en-US" sz="1400">
              <a:solidFill>
                <a:srgbClr val="060645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>
              <a:solidFill>
                <a:srgbClr val="060645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60645"/>
                </a:solidFill>
                <a:latin typeface="Poppins"/>
                <a:cs typeface="Poppins"/>
              </a:rPr>
              <a:t>Limited research on the use of workbooks in undergraduate, and particularly distance learning environments</a:t>
            </a:r>
          </a:p>
          <a:p>
            <a:endParaRPr lang="en-US" sz="1800">
              <a:cs typeface="Calibri"/>
            </a:endParaRPr>
          </a:p>
          <a:p>
            <a:endParaRPr lang="en-US" sz="1800"/>
          </a:p>
          <a:p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D64995-482D-CBCA-22C6-C91502553405}"/>
              </a:ext>
            </a:extLst>
          </p:cNvPr>
          <p:cNvSpPr txBox="1"/>
          <p:nvPr/>
        </p:nvSpPr>
        <p:spPr>
          <a:xfrm>
            <a:off x="3668731" y="1711003"/>
            <a:ext cx="3940551" cy="523220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dirty="0">
                <a:solidFill>
                  <a:srgbClr val="060645"/>
                </a:solidFill>
                <a:latin typeface="Poppins"/>
                <a:cs typeface="Poppins"/>
              </a:rPr>
              <a:t>Workbook formats</a:t>
            </a:r>
          </a:p>
          <a:p>
            <a:endParaRPr lang="en-GB">
              <a:solidFill>
                <a:srgbClr val="060645"/>
              </a:solidFill>
            </a:endParaRPr>
          </a:p>
          <a:p>
            <a:r>
              <a:rPr lang="en-GB" sz="1400" b="1" dirty="0">
                <a:solidFill>
                  <a:srgbClr val="060645"/>
                </a:solidFill>
                <a:latin typeface="Poppins"/>
                <a:cs typeface="Poppins"/>
              </a:rPr>
              <a:t>SK190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i="0" dirty="0">
                <a:solidFill>
                  <a:srgbClr val="060645"/>
                </a:solidFill>
                <a:effectLst/>
                <a:latin typeface="Poppins"/>
                <a:cs typeface="Poppins"/>
              </a:rPr>
              <a:t>Printed;</a:t>
            </a:r>
            <a:r>
              <a:rPr lang="en-GB" sz="1400" dirty="0">
                <a:solidFill>
                  <a:srgbClr val="060645"/>
                </a:solidFill>
                <a:latin typeface="Poppins"/>
                <a:cs typeface="Poppins"/>
              </a:rPr>
              <a:t> non-interactive version on the VLE; Word and/or PDF on the VLE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60645"/>
                </a:solidFill>
                <a:latin typeface="Poppins"/>
                <a:cs typeface="Poppins"/>
              </a:rPr>
              <a:t>Multi-use: step towards the 'more formal' use as a laboratory record; a personalised primer for basic concepts</a:t>
            </a:r>
          </a:p>
          <a:p>
            <a:endParaRPr lang="en-GB" sz="1400" b="1" dirty="0">
              <a:solidFill>
                <a:srgbClr val="060645"/>
              </a:solidFill>
              <a:latin typeface="Poppins"/>
              <a:cs typeface="Poppins"/>
            </a:endParaRPr>
          </a:p>
          <a:p>
            <a:r>
              <a:rPr lang="en-GB" sz="1400" b="1" dirty="0">
                <a:solidFill>
                  <a:srgbClr val="060645"/>
                </a:solidFill>
                <a:latin typeface="Poppins"/>
                <a:cs typeface="Poppins"/>
              </a:rPr>
              <a:t>S290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60645"/>
                </a:solidFill>
                <a:latin typeface="Poppins"/>
                <a:cs typeface="Poppins"/>
              </a:rPr>
              <a:t>Printed; PDF</a:t>
            </a:r>
            <a:endParaRPr lang="en-GB" sz="1400" dirty="0">
              <a:solidFill>
                <a:srgbClr val="060645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60645"/>
                </a:solidFill>
                <a:latin typeface="Poppins"/>
                <a:cs typeface="Poppins"/>
              </a:rPr>
              <a:t>Permanent record of investigations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60645"/>
                </a:solidFill>
                <a:latin typeface="Poppins"/>
                <a:cs typeface="Poppins"/>
              </a:rPr>
              <a:t>Basis of experimental reports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60645"/>
                </a:solidFill>
                <a:latin typeface="Poppins"/>
                <a:cs typeface="Poppins"/>
              </a:rPr>
              <a:t>Instructions for on-screen experiments</a:t>
            </a:r>
          </a:p>
          <a:p>
            <a:endParaRPr lang="en-GB" sz="1400" b="1" dirty="0">
              <a:solidFill>
                <a:srgbClr val="060645"/>
              </a:solidFill>
              <a:latin typeface="Poppins"/>
              <a:cs typeface="Poppins"/>
            </a:endParaRPr>
          </a:p>
          <a:p>
            <a:r>
              <a:rPr lang="en-GB" sz="1400" b="1" dirty="0">
                <a:solidFill>
                  <a:srgbClr val="060645"/>
                </a:solidFill>
                <a:latin typeface="Poppins"/>
                <a:cs typeface="Poppins"/>
              </a:rPr>
              <a:t>S296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60645"/>
                </a:solidFill>
                <a:latin typeface="Poppins"/>
                <a:cs typeface="Poppins"/>
              </a:rPr>
              <a:t>Word version (electronic lab book); pdf</a:t>
            </a:r>
            <a:endParaRPr lang="en-GB" sz="1400" dirty="0">
              <a:solidFill>
                <a:srgbClr val="060645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60645"/>
                </a:solidFill>
                <a:latin typeface="Poppins"/>
                <a:cs typeface="Poppins"/>
              </a:rPr>
              <a:t>Instructions for online investigations and use of digital microscopes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60645"/>
                </a:solidFill>
                <a:latin typeface="Poppins"/>
                <a:cs typeface="Poppins"/>
              </a:rPr>
              <a:t>Recordkeeping</a:t>
            </a:r>
          </a:p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E26070-0E91-2870-F202-60FF64BF5D6B}"/>
              </a:ext>
            </a:extLst>
          </p:cNvPr>
          <p:cNvSpPr txBox="1"/>
          <p:nvPr/>
        </p:nvSpPr>
        <p:spPr>
          <a:xfrm>
            <a:off x="7883162" y="1114683"/>
            <a:ext cx="4174452" cy="40780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400" b="1" dirty="0">
                <a:solidFill>
                  <a:srgbClr val="002060"/>
                </a:solidFill>
                <a:latin typeface="Poppins"/>
                <a:cs typeface="Poppins"/>
              </a:rPr>
              <a:t>Project to</a:t>
            </a:r>
            <a:r>
              <a:rPr lang="en-GB" sz="1400" b="1" i="0" dirty="0">
                <a:solidFill>
                  <a:srgbClr val="002060"/>
                </a:solidFill>
                <a:effectLst/>
                <a:latin typeface="Poppins"/>
                <a:cs typeface="Poppins"/>
              </a:rPr>
              <a:t> determine </a:t>
            </a:r>
            <a:r>
              <a:rPr lang="en-GB" sz="1400" b="1" i="0" dirty="0">
                <a:solidFill>
                  <a:srgbClr val="FF0000"/>
                </a:solidFill>
                <a:effectLst/>
                <a:latin typeface="Poppins"/>
                <a:cs typeface="Poppins"/>
              </a:rPr>
              <a:t>how students perceive and use workbooks</a:t>
            </a:r>
            <a:r>
              <a:rPr lang="en-GB" sz="1400" b="1" i="0" dirty="0">
                <a:solidFill>
                  <a:srgbClr val="002060"/>
                </a:solidFill>
                <a:effectLst/>
                <a:latin typeface="Poppins"/>
                <a:cs typeface="Poppins"/>
              </a:rPr>
              <a:t> on their modules, whether they are an </a:t>
            </a:r>
            <a:r>
              <a:rPr lang="en-GB" sz="1400" b="1" i="0" dirty="0">
                <a:solidFill>
                  <a:srgbClr val="FF0000"/>
                </a:solidFill>
                <a:effectLst/>
                <a:latin typeface="Poppins"/>
                <a:cs typeface="Poppins"/>
              </a:rPr>
              <a:t>important adjunct to their learning</a:t>
            </a:r>
            <a:r>
              <a:rPr lang="en-GB" sz="1400" b="1" i="0" dirty="0">
                <a:solidFill>
                  <a:srgbClr val="002060"/>
                </a:solidFill>
                <a:effectLst/>
                <a:latin typeface="Poppins"/>
                <a:cs typeface="Poppins"/>
              </a:rPr>
              <a:t> and how they could be </a:t>
            </a:r>
            <a:r>
              <a:rPr lang="en-GB" sz="1400" b="1" i="0" dirty="0">
                <a:solidFill>
                  <a:srgbClr val="FF0000"/>
                </a:solidFill>
                <a:effectLst/>
                <a:latin typeface="Poppins"/>
                <a:cs typeface="Poppins"/>
              </a:rPr>
              <a:t>improved </a:t>
            </a:r>
            <a:r>
              <a:rPr lang="en-GB" sz="1400" b="1" i="0" dirty="0">
                <a:solidFill>
                  <a:srgbClr val="002060"/>
                </a:solidFill>
                <a:effectLst/>
                <a:latin typeface="Poppins"/>
                <a:cs typeface="Poppins"/>
              </a:rPr>
              <a:t>and potentially </a:t>
            </a:r>
            <a:r>
              <a:rPr lang="en-GB" sz="1400" b="1" i="0" dirty="0">
                <a:solidFill>
                  <a:srgbClr val="FF0000"/>
                </a:solidFill>
                <a:effectLst/>
                <a:latin typeface="Poppins"/>
                <a:cs typeface="Poppins"/>
              </a:rPr>
              <a:t>implemented </a:t>
            </a:r>
            <a:r>
              <a:rPr lang="en-GB" sz="1400" b="1" i="0" dirty="0">
                <a:solidFill>
                  <a:srgbClr val="002060"/>
                </a:solidFill>
                <a:effectLst/>
                <a:latin typeface="Poppins"/>
                <a:cs typeface="Poppins"/>
              </a:rPr>
              <a:t>on other STEM modules</a:t>
            </a:r>
            <a:endParaRPr lang="en-US" dirty="0">
              <a:latin typeface="Poppins"/>
              <a:cs typeface="Poppins"/>
            </a:endParaRPr>
          </a:p>
          <a:p>
            <a:endParaRPr lang="en-GB" sz="1400" b="1">
              <a:solidFill>
                <a:srgbClr val="00206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n-GB" sz="1400" dirty="0">
                <a:solidFill>
                  <a:srgbClr val="002060"/>
                </a:solidFill>
                <a:latin typeface="Poppins"/>
                <a:cs typeface="Poppins"/>
              </a:rPr>
              <a:t>Using questionnaires and focus groups for students using workbooks and round table discussion for staff involved in production of workbooks, we will assess:</a:t>
            </a:r>
          </a:p>
          <a:p>
            <a:endParaRPr lang="en-GB" sz="1050" dirty="0">
              <a:solidFill>
                <a:srgbClr val="002060"/>
              </a:solidFill>
              <a:latin typeface="Poppins"/>
              <a:cs typeface="Poppin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2060"/>
                </a:solidFill>
                <a:latin typeface="Poppins"/>
                <a:cs typeface="Poppins"/>
              </a:rPr>
              <a:t>The preferred format of workbooks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2060"/>
                </a:solidFill>
                <a:latin typeface="Poppins"/>
                <a:cs typeface="Poppins"/>
              </a:rPr>
              <a:t>What students find most useful about workbooks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2060"/>
                </a:solidFill>
                <a:latin typeface="Poppins"/>
                <a:cs typeface="Poppins"/>
              </a:rPr>
              <a:t>The best design of workbooks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050" dirty="0">
              <a:solidFill>
                <a:srgbClr val="002060"/>
              </a:solidFill>
              <a:latin typeface="Poppins"/>
              <a:cs typeface="Poppins"/>
            </a:endParaRPr>
          </a:p>
          <a:p>
            <a:pPr algn="ctr"/>
            <a:r>
              <a:rPr lang="en-GB" sz="1400" b="1" dirty="0">
                <a:solidFill>
                  <a:srgbClr val="002060"/>
                </a:solidFill>
                <a:latin typeface="Poppins"/>
                <a:cs typeface="Poppins"/>
              </a:rPr>
              <a:t>To inform implementation of workbooks more widely in STEM</a:t>
            </a:r>
          </a:p>
        </p:txBody>
      </p:sp>
      <p:pic>
        <p:nvPicPr>
          <p:cNvPr id="10" name="Picture 9" descr="A poster of a book cover&#10;&#10;Description automatically generated">
            <a:extLst>
              <a:ext uri="{FF2B5EF4-FFF2-40B4-BE49-F238E27FC236}">
                <a16:creationId xmlns:a16="http://schemas.microsoft.com/office/drawing/2014/main" id="{AA8D1264-B8B4-26FF-A172-9ED49B98684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8735213">
            <a:off x="8299731" y="5496522"/>
            <a:ext cx="868710" cy="1142510"/>
          </a:xfrm>
          <a:prstGeom prst="rect">
            <a:avLst/>
          </a:prstGeom>
        </p:spPr>
      </p:pic>
      <p:pic>
        <p:nvPicPr>
          <p:cNvPr id="11" name="Picture 10" descr="A pair of spiral bound notebooks with images of people&#10;&#10;Description automatically generated">
            <a:extLst>
              <a:ext uri="{FF2B5EF4-FFF2-40B4-BE49-F238E27FC236}">
                <a16:creationId xmlns:a16="http://schemas.microsoft.com/office/drawing/2014/main" id="{25B12D8E-344A-FD2C-D88F-CFFF28F5979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472151" y="5690361"/>
            <a:ext cx="1184945" cy="98727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2DD72118003F49BDB0676759441664" ma:contentTypeVersion="4" ma:contentTypeDescription="Create a new document." ma:contentTypeScope="" ma:versionID="ed8288f8737f19cc67e11a3ffc3033b2">
  <xsd:schema xmlns:xsd="http://www.w3.org/2001/XMLSchema" xmlns:xs="http://www.w3.org/2001/XMLSchema" xmlns:p="http://schemas.microsoft.com/office/2006/metadata/properties" xmlns:ns2="64fb7641-6db0-428d-ada1-dfd4a709d657" targetNamespace="http://schemas.microsoft.com/office/2006/metadata/properties" ma:root="true" ma:fieldsID="107cb40678282dbaf4f2bd617600504d" ns2:_="">
    <xsd:import namespace="64fb7641-6db0-428d-ada1-dfd4a709d6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fb7641-6db0-428d-ada1-dfd4a709d6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9CC18D-BC7F-46BB-A44D-CA4F18024011}">
  <ds:schemaRefs>
    <ds:schemaRef ds:uri="64fb7641-6db0-428d-ada1-dfd4a709d65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C27294C-3A2A-40D0-8F37-1EF1D1DF1C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9002177-536C-468E-A2E8-EF861C649416}">
  <ds:schemaRefs>
    <ds:schemaRef ds:uri="64fb7641-6db0-428d-ada1-dfd4a709d65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Microsoft Office PowerPoint</Application>
  <PresentationFormat>Widescreen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Poppins</vt:lpstr>
      <vt:lpstr>Office Theme</vt:lpstr>
      <vt:lpstr>Exploring student perception of laboratory workbooks:  authentic learning or missed opportunity?   Karen New, Lorraine Waters &amp; Sarah Daniell               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48</cp:revision>
  <cp:lastPrinted>2018-10-16T09:27:54Z</cp:lastPrinted>
  <dcterms:created xsi:type="dcterms:W3CDTF">2017-05-06T04:58:44Z</dcterms:created>
  <dcterms:modified xsi:type="dcterms:W3CDTF">2025-05-01T08:06:13Z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0x0101003A2DD72118003F49BDB0676759441664</vt:lpwstr>
  </property>
</Properties>
</file>