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ags/tag2.xml" ContentType="application/vnd.openxmlformats-officedocument.presentationml.tags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331" r:id="rId2"/>
  </p:sldIdLst>
  <p:sldSz cx="12192000" cy="6858000"/>
  <p:notesSz cx="7010400" cy="9296400"/>
  <p:custDataLst>
    <p:tags r:id="rId5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66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301B821-A1FF-4177-AEE7-76D212191A09}" styleName="Medium Style 1 - Accent 1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1">
              <a:tint val="20000"/>
            </a:schemeClr>
          </a:solidFill>
        </a:fill>
      </a:tcStyle>
    </a:band1H>
    <a:band1V>
      <a:tcStyle>
        <a:tcBdr/>
        <a:fill>
          <a:solidFill>
            <a:schemeClr val="accent1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33750" autoAdjust="0"/>
    <p:restoredTop sz="86410" autoAdjust="0"/>
  </p:normalViewPr>
  <p:slideViewPr>
    <p:cSldViewPr snapToGrid="0">
      <p:cViewPr varScale="1">
        <p:scale>
          <a:sx n="62" d="100"/>
          <a:sy n="62" d="100"/>
        </p:scale>
        <p:origin x="294" y="4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563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40" d="100"/>
        <a:sy n="140" d="100"/>
      </p:scale>
      <p:origin x="0" y="-4937"/>
    </p:cViewPr>
  </p:sorterViewPr>
  <p:notesViewPr>
    <p:cSldViewPr snapToGrid="0">
      <p:cViewPr varScale="1">
        <p:scale>
          <a:sx n="64" d="100"/>
          <a:sy n="64" d="100"/>
        </p:scale>
        <p:origin x="3149" y="43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notesMaster" Target="notesMasters/notesMaster1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tags" Target="tags/tag1.xml"/><Relationship Id="rId4" Type="http://schemas.openxmlformats.org/officeDocument/2006/relationships/handoutMaster" Target="handoutMasters/handoutMaster1.xml"/><Relationship Id="rId9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>
            <a:extLst>
              <a:ext uri="{FF2B5EF4-FFF2-40B4-BE49-F238E27FC236}">
                <a16:creationId xmlns:a16="http://schemas.microsoft.com/office/drawing/2014/main" id="{88CC96A8-6ED5-4539-87D6-AFCB6A9ADD7A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1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90501CA9-6E9A-4637-835A-572E070E7FDA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970339" y="1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431E61-F304-4060-A71B-12EF89F2AB62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7A7BD09-F700-4294-844B-B16BB42D4517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C3BD03D2-9D32-4973-B2F2-CBB43172B8F0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970339" y="8829676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6F62D12-9E5E-493C-BE47-C6A094F24C0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837103479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1"/>
            <a:ext cx="3037840" cy="46643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B1C1C4-A2CA-4E67-A1F5-602634E2BCF5}" type="datetimeFigureOut">
              <a:rPr lang="en-GB" smtClean="0"/>
              <a:t>27/04/2022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17550" y="1162050"/>
            <a:ext cx="557530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1" y="4473892"/>
            <a:ext cx="5608320" cy="366045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8"/>
            <a:ext cx="3037840" cy="466434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C755DF9-41A9-4B2A-8603-E47104E21A85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509967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C755DF9-41A9-4B2A-8603-E47104E21A85}" type="slidenum">
              <a:rPr lang="en-GB" smtClean="0"/>
              <a:t>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492254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>
            <a:extLst>
              <a:ext uri="{FF2B5EF4-FFF2-40B4-BE49-F238E27FC236}">
                <a16:creationId xmlns:a16="http://schemas.microsoft.com/office/drawing/2014/main" id="{A5024934-070C-DA4D-AC21-0DC55BDEFAC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2869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285448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6970523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9074790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F62414B7-E694-DD45-8C62-70FE79ADDF1F}"/>
              </a:ext>
            </a:extLst>
          </p:cNvPr>
          <p:cNvSpPr/>
          <p:nvPr userDrawn="1"/>
        </p:nvSpPr>
        <p:spPr>
          <a:xfrm>
            <a:off x="10087429" y="319314"/>
            <a:ext cx="1266371" cy="928915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43584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368107"/>
            <a:ext cx="5181600" cy="4808856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368107"/>
            <a:ext cx="5181600" cy="480885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498075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8415845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753925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2144337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0279895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37648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82359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351280"/>
            <a:ext cx="10515600" cy="484632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Monday, 4th May 2020</a:t>
            </a:r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eSTEeM 16th Project Cohort Induction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41D4F6A-8D54-49B9-8B0E-EEA58E4D334B}" type="slidenum">
              <a:rPr lang="en-GB" smtClean="0"/>
              <a:t>‹#›</a:t>
            </a:fld>
            <a:endParaRPr lang="en-GB"/>
          </a:p>
        </p:txBody>
      </p:sp>
      <p:pic>
        <p:nvPicPr>
          <p:cNvPr id="7" name="Picture 2" descr="Image result for open university logo">
            <a:extLst>
              <a:ext uri="{FF2B5EF4-FFF2-40B4-BE49-F238E27FC236}">
                <a16:creationId xmlns:a16="http://schemas.microsoft.com/office/drawing/2014/main" id="{73F5A3A6-890C-3C44-8E85-866FAD5E91E9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119712" y="361703"/>
            <a:ext cx="1234088" cy="84153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3102740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accent1">
              <a:lumMod val="75000"/>
            </a:schemeClr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08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08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ECBC9E42-CF55-F942-9572-3ACDE7694071}"/>
              </a:ext>
            </a:extLst>
          </p:cNvPr>
          <p:cNvSpPr txBox="1"/>
          <p:nvPr/>
        </p:nvSpPr>
        <p:spPr>
          <a:xfrm>
            <a:off x="5285678" y="6646127"/>
            <a:ext cx="184731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endParaRPr lang="en-US" dirty="0"/>
          </a:p>
        </p:txBody>
      </p:sp>
      <p:sp>
        <p:nvSpPr>
          <p:cNvPr id="3" name="Rectangle 1">
            <a:extLst>
              <a:ext uri="{FF2B5EF4-FFF2-40B4-BE49-F238E27FC236}">
                <a16:creationId xmlns:a16="http://schemas.microsoft.com/office/drawing/2014/main" id="{BF465D11-9EEB-4425-A721-333EF169DD5E}"/>
              </a:ext>
            </a:extLst>
          </p:cNvPr>
          <p:cNvSpPr>
            <a:spLocks noGrp="1" noChangeArrowheads="1"/>
          </p:cNvSpPr>
          <p:nvPr>
            <p:ph type="ctrTitle"/>
          </p:nvPr>
        </p:nvSpPr>
        <p:spPr bwMode="auto">
          <a:xfrm>
            <a:off x="289302" y="35160"/>
            <a:ext cx="11613396" cy="626325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0" numCol="1" anchor="ctr" anchorCtr="0" compatLnSpc="1">
            <a:prstTxWarp prst="textNoShape">
              <a:avLst/>
            </a:prstTxWarp>
            <a:spAutoFit/>
          </a:bodyPr>
          <a:lstStyle/>
          <a:p>
            <a:pPr lvl="0" algn="l" eaLnBrk="0" fontAlgn="base" hangingPunct="0">
              <a:lnSpc>
                <a:spcPct val="100000"/>
              </a:lnSpc>
              <a:spcAft>
                <a:spcPct val="0"/>
              </a:spcAft>
            </a:pP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Exploring a Peer Support Structure for Jupyter Notebooks and</a:t>
            </a:r>
            <a:b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400" b="1" dirty="0">
                <a:solidFill>
                  <a:srgbClr val="FF66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 on M348 (Applied Statistical Modelling)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altLang="en-US" sz="20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Jotham Gaudoin, Rachel Hilliam, Colette Christiansen, Gaynor Arrowsmith</a:t>
            </a: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lang="en-GB" altLang="en-US" sz="1800" b="1" dirty="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Students using unfamiliar software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-M348 is a new module with its first presentation in April 2022.  It will have a range of students from not only Mathematics but also Data Science and Economics.</a:t>
            </a: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-M348 will use the R statistical programming language R via Jupyter Notebooks.</a:t>
            </a: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-Given the wide range of students on the module, some will have never seen a command line interface before, but others will be extremely familiar with it.  We are aiming to leverage the experience of the more familiar students to help the less familiar students.</a:t>
            </a: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-We will have an AL to co-ordinate forum assistance with a small team of tech-savvy volunteer students. </a:t>
            </a: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aim to establish:</a:t>
            </a:r>
            <a:br>
              <a:rPr kumimoji="0" lang="en-GB" altLang="en-US" sz="16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-A structure for peer support that could be grown more widely across subjects with a technical element and differing levels of competence between students.</a:t>
            </a:r>
            <a:br>
              <a:rPr lang="en-GB" altLang="en-US" sz="1400" dirty="0">
                <a:solidFill>
                  <a:schemeClr val="tx1"/>
                </a:solidFill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r>
              <a:rPr kumimoji="0" lang="en-GB" altLang="en-US" sz="16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We aim to provide:</a:t>
            </a:r>
            <a:b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-Enhanced confidence in using potentially difficult, unfamiliar software for students less familiar with command line interfaces.</a:t>
            </a:r>
            <a:b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kumimoji="0" lang="en-GB" altLang="en-US" sz="140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  <a:t>-Development of employability skills for the peer supporter volunteer students.</a:t>
            </a:r>
            <a:br>
              <a:rPr kumimoji="0" lang="en-GB" altLang="en-US" sz="1400" b="1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cs typeface="Arial" panose="020B0604020202020204" pitchFamily="34" charset="0"/>
              </a:rPr>
            </a:br>
            <a:br>
              <a:rPr kumimoji="0" lang="en-GB" altLang="en-US" sz="14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</a:br>
            <a:endParaRPr kumimoji="0" lang="en-GB" altLang="en-US" sz="1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F0355B4-B561-421A-8E06-D2A49AF4379C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0367076" y="252229"/>
            <a:ext cx="1605196" cy="1100470"/>
          </a:xfrm>
          <a:prstGeom prst="rect">
            <a:avLst/>
          </a:prstGeom>
        </p:spPr>
      </p:pic>
      <p:pic>
        <p:nvPicPr>
          <p:cNvPr id="8" name="Picture 7">
            <a:extLst>
              <a:ext uri="{FF2B5EF4-FFF2-40B4-BE49-F238E27FC236}">
                <a16:creationId xmlns:a16="http://schemas.microsoft.com/office/drawing/2014/main" id="{B246E7F0-9E49-4431-8EB9-672D860D99B5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89302" y="5772227"/>
            <a:ext cx="2856161" cy="873900"/>
          </a:xfrm>
          <a:prstGeom prst="rect">
            <a:avLst/>
          </a:prstGeom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438572242"/>
      </p:ext>
    </p:extLst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PRESENTATIONINFO" val="{&quot;DocumentId&quot;:&quot;29ad3a3ebe5e404357d4ecaf534720f0&quot;,&quot;LanguageCode&quot;:&quot;en-US&quot;,&quot;SlideGuids&quot;:[&quot;c9357629-6185-4467-a39f-3b7c432b5c10&quot;,&quot;a4878e81-4d15-4d43-9531-39680c84ecfd&quot;,&quot;f5b398ea-cf7c-4b3e-8177-824a4a8ab1cf&quot;,&quot;c49b6e99-fa39-4211-a779-fc7790e6eed6&quot;,&quot;dd196faf-b12c-483b-aa38-b2c4502e2f6b&quot;,&quot;18aba1ed-efdf-4f22-8d7a-ad6c440525cb&quot;,&quot;7158b587-1b31-406f-8257-87dc7fa3f787&quot;,&quot;05797c85-1add-41f0-b160-1fadf135e4cf&quot;,&quot;adaa4fae-b221-436f-8dba-057a16a6d2e7&quot;,&quot;e72066f0-097a-49a3-a904-6929ad9723e8&quot;,&quot;34c97da7-b5dc-453c-a409-7a366c37ccaf&quot;,&quot;6cc20db3-ea89-47d1-a321-ca87e78ad727&quot;,&quot;6538ee61-a74c-46f4-87b8-1761415f06fa&quot;],&quot;TimeStamp&quot;:&quot;2018-10-04T22:54:38.6356615+01:00&quot;}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_MICROSOFT_TRANSLATOR_CLM_SLIDEINFO" val="{&quot;Guid&quot;:&quot;c9357629-6185-4467-a39f-3b7c432b5c10&quot;,&quot;TimeStamp&quot;:&quot;2018-10-04T22:54:38.5658229+01:00&quot;}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3942</TotalTime>
  <Words>235</Words>
  <Application>Microsoft Office PowerPoint</Application>
  <PresentationFormat>Widescreen</PresentationFormat>
  <Paragraphs>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Exploring a Peer Support Structure for Jupyter Notebooks and R on M348 (Applied Statistical Modelling) Jotham Gaudoin, Rachel Hilliam, Colette Christiansen, Gaynor Arrowsmith  Students using unfamiliar software -M348 is a new module with its first presentation in April 2022.  It will have a range of students from not only Mathematics but also Data Science and Economics.  -M348 will use the R statistical programming language R via Jupyter Notebooks.  -Given the wide range of students on the module, some will have never seen a command line interface before, but others will be extremely familiar with it.  We are aiming to leverage the experience of the more familiar students to help the less familiar students.  -We will have an AL to co-ordinate forum assistance with a small team of tech-savvy volunteer students.   We aim to establish: -A structure for peer support that could be grown more widely across subjects with a technical element and differing levels of competence between students.  We aim to provide: -Enhanced confidence in using potentially difficult, unfamiliar software for students less familiar with command line interfaces.  -Development of employability skills for the peer supporter volunteer students.  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Embedding and sustaining inclusive STEM practices</dc:title>
  <dc:creator>Trevor Collins</dc:creator>
  <cp:lastModifiedBy>Diane.Ford</cp:lastModifiedBy>
  <cp:revision>474</cp:revision>
  <cp:lastPrinted>2018-10-16T09:27:54Z</cp:lastPrinted>
  <dcterms:created xsi:type="dcterms:W3CDTF">2017-05-06T04:58:44Z</dcterms:created>
  <dcterms:modified xsi:type="dcterms:W3CDTF">2022-04-27T16:58:40Z</dcterms:modified>
</cp:coreProperties>
</file>