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6"/>
  </p:notesMasterIdLst>
  <p:handoutMasterIdLst>
    <p:handoutMasterId r:id="rId27"/>
  </p:handoutMasterIdLst>
  <p:sldIdLst>
    <p:sldId id="256" r:id="rId9"/>
    <p:sldId id="333" r:id="rId10"/>
    <p:sldId id="350" r:id="rId11"/>
    <p:sldId id="347" r:id="rId12"/>
    <p:sldId id="361" r:id="rId13"/>
    <p:sldId id="351" r:id="rId14"/>
    <p:sldId id="352" r:id="rId15"/>
    <p:sldId id="362" r:id="rId16"/>
    <p:sldId id="363" r:id="rId17"/>
    <p:sldId id="364" r:id="rId18"/>
    <p:sldId id="365" r:id="rId19"/>
    <p:sldId id="360" r:id="rId20"/>
    <p:sldId id="359" r:id="rId21"/>
    <p:sldId id="366" r:id="rId22"/>
    <p:sldId id="355" r:id="rId23"/>
    <p:sldId id="356" r:id="rId24"/>
    <p:sldId id="318" r:id="rId25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3881E-281E-60C6-7315-B6C45E67A3F7}" v="239" dt="2024-10-04T19:41:39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969" autoAdjust="0"/>
  </p:normalViewPr>
  <p:slideViewPr>
    <p:cSldViewPr snapToGrid="0">
      <p:cViewPr varScale="1">
        <p:scale>
          <a:sx n="68" d="100"/>
          <a:sy n="68" d="100"/>
        </p:scale>
        <p:origin x="12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07/10/2024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75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5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1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33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29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28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1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6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endParaRPr lang="en-GB" dirty="0">
              <a:latin typeface="Poppins"/>
              <a:cs typeface="Poppi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1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2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email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26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Media - Green"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93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scherlund.blogspot.com/2016/07/a-multidisciplinary-future-for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pen.ac.uk/your-skills-and-qualit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Click to edit Master title style</a:t>
            </a:r>
            <a:endParaRPr lang="en-GB" sz="2000">
              <a:latin typeface="+mn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557585" cy="1207535"/>
          </a:xfrm>
        </p:spPr>
        <p:txBody>
          <a:bodyPr/>
          <a:lstStyle/>
          <a:p>
            <a:r>
              <a:rPr lang="en-GB" sz="3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Improving inclusivity in group project work</a:t>
            </a:r>
            <a:endParaRPr lang="en-GB" sz="3600" dirty="0">
              <a:latin typeface="+mn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1590932"/>
            <a:ext cx="5557584" cy="1297147"/>
          </a:xfrm>
        </p:spPr>
        <p:txBody>
          <a:bodyPr/>
          <a:lstStyle/>
          <a:p>
            <a:r>
              <a:rPr lang="en-GB" sz="3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distance-learning engineering students</a:t>
            </a:r>
            <a:endParaRPr lang="en-GB" sz="32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2024</a:t>
            </a:r>
          </a:p>
        </p:txBody>
      </p:sp>
      <p:pic>
        <p:nvPicPr>
          <p:cNvPr id="4" name="Picture Placeholder 3" descr="Photo of a mural with a stylised figure and the word 'believe'. Half the mural is covered by a transparent screen with weeds behind, obscuring part of the painting. ">
            <a:extLst>
              <a:ext uri="{FF2B5EF4-FFF2-40B4-BE49-F238E27FC236}">
                <a16:creationId xmlns:a16="http://schemas.microsoft.com/office/drawing/2014/main" id="{21EE5EBD-828E-BB7F-079F-D0F68CE186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8" y="0"/>
            <a:ext cx="6098726" cy="3810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666EA-F144-2EBB-C0F5-59ECB1480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3278952"/>
            <a:ext cx="5557584" cy="640938"/>
          </a:xfrm>
        </p:spPr>
        <p:txBody>
          <a:bodyPr/>
          <a:lstStyle/>
          <a:p>
            <a:r>
              <a:rPr lang="en-GB" b="0" u="sng" dirty="0">
                <a:latin typeface="+mn-lt"/>
                <a:ea typeface="Calibri" panose="020F0502020204030204" pitchFamily="34" charset="0"/>
              </a:rPr>
              <a:t>Jo Smedley</a:t>
            </a:r>
            <a:r>
              <a:rPr lang="en-GB" b="0" u="sng" baseline="30000" dirty="0">
                <a:latin typeface="+mn-lt"/>
                <a:ea typeface="Calibri" panose="020F0502020204030204" pitchFamily="34" charset="0"/>
              </a:rPr>
              <a:t>1</a:t>
            </a:r>
            <a:r>
              <a:rPr lang="en-GB" b="0" dirty="0">
                <a:latin typeface="+mn-lt"/>
                <a:ea typeface="Calibri" panose="020F0502020204030204" pitchFamily="34" charset="0"/>
              </a:rPr>
              <a:t>, Fiona Gleed</a:t>
            </a:r>
            <a:r>
              <a:rPr lang="en-GB" b="0" baseline="30000" dirty="0">
                <a:latin typeface="+mn-lt"/>
                <a:ea typeface="Calibri" panose="020F0502020204030204" pitchFamily="34" charset="0"/>
              </a:rPr>
              <a:t>1</a:t>
            </a:r>
            <a:r>
              <a:rPr lang="en-GB" b="0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b="0" u="sng" dirty="0">
                <a:latin typeface="+mn-lt"/>
                <a:ea typeface="Calibri" panose="020F0502020204030204" pitchFamily="34" charset="0"/>
              </a:rPr>
              <a:t>Silvia Varagnolo</a:t>
            </a:r>
            <a:r>
              <a:rPr lang="en-GB" b="0" u="sng" baseline="30000" dirty="0">
                <a:latin typeface="+mn-lt"/>
                <a:ea typeface="Calibri" panose="020F0502020204030204" pitchFamily="34" charset="0"/>
              </a:rPr>
              <a:t>1</a:t>
            </a:r>
            <a:r>
              <a:rPr lang="en-GB" b="0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b="0" dirty="0" err="1">
                <a:latin typeface="+mn-lt"/>
                <a:ea typeface="Calibri" panose="020F0502020204030204" pitchFamily="34" charset="0"/>
              </a:rPr>
              <a:t>Hedieh</a:t>
            </a:r>
            <a:r>
              <a:rPr lang="en-GB" b="0" dirty="0">
                <a:latin typeface="+mn-lt"/>
                <a:ea typeface="Calibri" panose="020F0502020204030204" pitchFamily="34" charset="0"/>
              </a:rPr>
              <a:t> Jazaeri</a:t>
            </a:r>
            <a:r>
              <a:rPr lang="en-GB" b="0" baseline="30000" dirty="0">
                <a:latin typeface="+mn-lt"/>
                <a:ea typeface="Calibri" panose="020F0502020204030204" pitchFamily="34" charset="0"/>
              </a:rPr>
              <a:t>1</a:t>
            </a:r>
            <a:r>
              <a:rPr lang="en-GB" b="0" dirty="0">
                <a:latin typeface="+mn-lt"/>
                <a:ea typeface="Calibri" panose="020F0502020204030204" pitchFamily="34" charset="0"/>
              </a:rPr>
              <a:t>, Alice Moncaster</a:t>
            </a:r>
            <a:r>
              <a:rPr lang="en-GB" b="0" baseline="30000" dirty="0">
                <a:latin typeface="+mn-lt"/>
                <a:ea typeface="Calibri" panose="020F0502020204030204" pitchFamily="34" charset="0"/>
              </a:rPr>
              <a:t>2</a:t>
            </a:r>
            <a:endParaRPr lang="en-GB" b="0" dirty="0">
              <a:latin typeface="+mn-lt"/>
              <a:ea typeface="Calibri" panose="020F0502020204030204" pitchFamily="34" charset="0"/>
            </a:endParaRPr>
          </a:p>
          <a:p>
            <a:endParaRPr lang="en-GB" b="0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05F77-F237-223A-444F-674C0CD6CF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8" y="3951938"/>
            <a:ext cx="5557584" cy="593684"/>
          </a:xfrm>
        </p:spPr>
        <p:txBody>
          <a:bodyPr/>
          <a:lstStyle/>
          <a:p>
            <a:r>
              <a:rPr lang="en-GB" sz="1400" b="0" baseline="30000" dirty="0">
                <a:latin typeface="+mn-lt"/>
              </a:rPr>
              <a:t>1</a:t>
            </a:r>
            <a:r>
              <a:rPr lang="en-GB" sz="1400" b="0" dirty="0">
                <a:latin typeface="+mn-lt"/>
              </a:rPr>
              <a:t> School of Engineering and Innovation, Open University</a:t>
            </a:r>
          </a:p>
          <a:p>
            <a:r>
              <a:rPr lang="en-GB" sz="1400" b="0" baseline="30000" dirty="0">
                <a:latin typeface="+mn-lt"/>
              </a:rPr>
              <a:t>2</a:t>
            </a:r>
            <a:r>
              <a:rPr lang="en-GB" sz="1400" b="0" dirty="0">
                <a:latin typeface="+mn-lt"/>
              </a:rPr>
              <a:t> School of Architecture and Environment, UWE Bristol</a:t>
            </a:r>
          </a:p>
          <a:p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BB8CA-3968-D955-6DFA-9D8C35ABE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312" y="3161211"/>
            <a:ext cx="3292125" cy="32921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Group composition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</a:rPr>
              <a:t>Roles</a:t>
            </a:r>
            <a:endParaRPr lang="en-GB" dirty="0">
              <a:latin typeface="+mn-lt"/>
              <a:cs typeface="Poppin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Group composition and roles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800" dirty="0">
                <a:latin typeface="+mn-lt"/>
              </a:rPr>
              <a:t>Recommendations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011" y="2178558"/>
            <a:ext cx="4922617" cy="30726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Collate student </a:t>
            </a:r>
            <a:r>
              <a:rPr lang="en-GB" b="1" dirty="0">
                <a:latin typeface="+mn-lt"/>
              </a:rPr>
              <a:t>availability</a:t>
            </a:r>
            <a:r>
              <a:rPr lang="en-GB" dirty="0">
                <a:latin typeface="+mn-lt"/>
              </a:rPr>
              <a:t> profiles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inform group make-up in advance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Consider student </a:t>
            </a:r>
            <a:r>
              <a:rPr lang="en-GB" b="1" dirty="0">
                <a:latin typeface="+mn-lt"/>
              </a:rPr>
              <a:t>diversity</a:t>
            </a:r>
            <a:r>
              <a:rPr lang="en-GB" dirty="0">
                <a:latin typeface="+mn-lt"/>
              </a:rPr>
              <a:t> profiles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inclusivity did not feature as an issue in survey responses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difficulty to form groups with a balanced gender mix and avoid gender isolation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14218-59A0-06D3-5614-DE3E13577A1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180844"/>
            <a:ext cx="4922617" cy="3072695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Provide guidance prior to start: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advisory structure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role descriptions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latin typeface="+mn-lt"/>
              </a:rPr>
              <a:t>Support preparatory thinking and relieve study anxiety</a:t>
            </a:r>
          </a:p>
        </p:txBody>
      </p:sp>
    </p:spTree>
    <p:extLst>
      <p:ext uri="{BB962C8B-B14F-4D97-AF65-F5344CB8AC3E}">
        <p14:creationId xmlns:p14="http://schemas.microsoft.com/office/powerpoint/2010/main" val="192444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9D184-5757-2BDE-448C-332969C1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055" y="3752574"/>
            <a:ext cx="3383573" cy="270076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Assignment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</a:rPr>
              <a:t>Practicalities</a:t>
            </a:r>
            <a:endParaRPr lang="en-GB" dirty="0">
              <a:latin typeface="+mn-lt"/>
              <a:cs typeface="Poppin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Assessment of group work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800" dirty="0">
                <a:latin typeface="+mn-lt"/>
              </a:rPr>
              <a:t>Recommendations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011" y="2178558"/>
            <a:ext cx="4922617" cy="30726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Encourage reflection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Include individual contributions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Comment on professional development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14218-59A0-06D3-5614-DE3E13577A1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180844"/>
            <a:ext cx="4922617" cy="3927348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Provide guidance for required formats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presentations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report writing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Develop academic English skills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study skills resources available but students often did not locate or engage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Alternative assessments for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reasonable adjustments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resilience to group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68383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690F7-9F95-C38C-3F32-6C0481282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Learning materials and content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</a:rPr>
              <a:t>Organisation</a:t>
            </a:r>
            <a:endParaRPr lang="en-GB" dirty="0">
              <a:latin typeface="+mn-lt"/>
              <a:cs typeface="Poppi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BDF61-33AB-40B0-55F0-4CE4F0513B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Structure and timing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Learning design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800" dirty="0">
                <a:latin typeface="+mn-lt"/>
              </a:rPr>
              <a:t>Recommendations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Clearly defined, authentic task(s)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Preparatory materials about group working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Introductory and debriefing steps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Assessed tasks – </a:t>
            </a:r>
            <a:r>
              <a:rPr lang="en-GB" dirty="0"/>
              <a:t>majority of marks independent of work of others</a:t>
            </a:r>
            <a:r>
              <a:rPr lang="en-GB" dirty="0">
                <a:latin typeface="+mn-lt"/>
              </a:rPr>
              <a:t> 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14218-59A0-06D3-5614-DE3E13577A12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Flexibility in the number of members and roles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Appropriate time allocation for task</a:t>
            </a:r>
          </a:p>
          <a:p>
            <a:pPr>
              <a:lnSpc>
                <a:spcPct val="150000"/>
              </a:lnSpc>
            </a:pPr>
            <a:endParaRPr lang="en-GB" dirty="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0105C3-82A5-C3DA-31D1-35D8506FA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12416" r="22675" b="20433"/>
          <a:stretch/>
        </p:blipFill>
        <p:spPr>
          <a:xfrm>
            <a:off x="6288724" y="3753588"/>
            <a:ext cx="4922617" cy="24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690F7-9F95-C38C-3F32-6C0481282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Student facing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</a:rPr>
              <a:t>Organisation</a:t>
            </a:r>
            <a:endParaRPr lang="en-GB" dirty="0">
              <a:latin typeface="+mn-lt"/>
              <a:cs typeface="Poppi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BDF61-33AB-40B0-55F0-4CE4F0513B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Staff and systems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Tuition delivery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800" dirty="0">
                <a:latin typeface="+mn-lt"/>
              </a:rPr>
              <a:t>Recommendations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Timely sharing, ahead of task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learning materials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Instructions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Group formation, taking account of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availability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attitudes and aptitudes</a:t>
            </a:r>
          </a:p>
          <a:p>
            <a:pPr lvl="1">
              <a:lnSpc>
                <a:spcPct val="150000"/>
              </a:lnSpc>
            </a:pPr>
            <a:endParaRPr lang="en-GB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b="0" i="0" dirty="0">
              <a:effectLst/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14218-59A0-06D3-5614-DE3E13577A12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Support for group tutors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Suitable platforms - in-house preferred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group meetings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communication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	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AC3AA1-A14C-EE7C-BC7E-878F41C3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r="10197"/>
          <a:stretch/>
        </p:blipFill>
        <p:spPr>
          <a:xfrm rot="5400000">
            <a:off x="9320646" y="4051375"/>
            <a:ext cx="2754841" cy="20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On T229 – focus module</a:t>
            </a:r>
            <a:endParaRPr lang="en-GB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</a:rPr>
              <a:t>Across qualification</a:t>
            </a:r>
            <a:endParaRPr lang="en-GB" dirty="0">
              <a:latin typeface="+mn-lt"/>
              <a:cs typeface="Poppin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Improving inclusivity in group project work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800" dirty="0">
                <a:latin typeface="+mn-lt"/>
              </a:rPr>
              <a:t>Continuing 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232867"/>
            <a:ext cx="4922617" cy="30726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Group project repeats annually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monitor for further data &amp; analysis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consider further interventions to reduce anxiety ahead of group project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Prepare for review</a:t>
            </a:r>
          </a:p>
          <a:p>
            <a:pPr>
              <a:lnSpc>
                <a:spcPct val="150000"/>
              </a:lnSpc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b="0" i="0" dirty="0">
              <a:effectLst/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14218-59A0-06D3-5614-DE3E13577A1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243742"/>
            <a:ext cx="4922617" cy="3072695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Further investigation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expanded survey and increased number of interviews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identify root causes of anxiety and consider impacts</a:t>
            </a:r>
          </a:p>
          <a:p>
            <a:pPr>
              <a:lnSpc>
                <a:spcPct val="150000"/>
              </a:lnSpc>
            </a:pP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		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8A1E2-AF3D-4943-2096-C2F77967A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7197" y="4306824"/>
            <a:ext cx="3250053" cy="21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5C8185-F69C-3713-6907-64196A5A77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  <a:cs typeface="Poppins SemiBold"/>
              </a:rPr>
              <a:t>Bibliography</a:t>
            </a:r>
            <a:endParaRPr lang="en-US" dirty="0">
              <a:latin typeface="+mn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93825C-62D3-6FC7-DB82-02E570063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238384"/>
            <a:ext cx="10200219" cy="433177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Dillon M. and Moncaster A.M. (2017) Women, boards and the UK built environment: investigating the business case for improved gender diversity on the boards of built environment firms.</a:t>
            </a:r>
          </a:p>
          <a:p>
            <a:r>
              <a:rPr lang="en-GB" dirty="0">
                <a:latin typeface="Poppins"/>
                <a:cs typeface="Poppins"/>
              </a:rPr>
              <a:t>Donelan, Helen and Kear, Karen (2018). Creating and collaborating: students’ and tutors’ perceptions of an online group project. International Review of Research in Open and Distributed Learning, 19(2).</a:t>
            </a:r>
          </a:p>
          <a:p>
            <a:r>
              <a:rPr lang="en-GB" dirty="0">
                <a:latin typeface="Poppins"/>
                <a:cs typeface="Poppins"/>
              </a:rPr>
              <a:t>Hilliard, Jake R. (2022). Students’ Emotional Experiences In Assessed, Online, Group Activities. PhD thesis. The Open University.</a:t>
            </a:r>
          </a:p>
          <a:p>
            <a:r>
              <a:rPr lang="en-GB" dirty="0">
                <a:latin typeface="Poppins"/>
                <a:cs typeface="Poppins"/>
              </a:rPr>
              <a:t>Kolmos, A., &amp; De Graaff, E. (2014). Problem-Based and Project-Based Learning in Engineering Education. In A. Johri &amp; B. Olds (Eds.), Cambridge Handbook of Engineering Education Research (pp. 141-160). Cambridge: Cambridge University Press.</a:t>
            </a:r>
          </a:p>
          <a:p>
            <a:r>
              <a:rPr lang="en-GB" dirty="0">
                <a:latin typeface="Poppins"/>
                <a:cs typeface="Poppins"/>
              </a:rPr>
              <a:t>McPherson, E., Collins, T. and Gallen, A.M., 2019. Enabling inclusive group work. In ICERI2019 Proceedings (pp. 2581-2588). IATED.</a:t>
            </a:r>
          </a:p>
          <a:p>
            <a:r>
              <a:rPr lang="en-GB" dirty="0">
                <a:latin typeface="Poppins"/>
                <a:cs typeface="Poppins"/>
              </a:rPr>
              <a:t>Pearson, Victoria, Lister, Katharine, McPherson, Elaine, Gallen, Anne-Marie, Davies, Gareth, Colwell, </a:t>
            </a:r>
            <a:r>
              <a:rPr lang="en-GB" dirty="0" err="1">
                <a:latin typeface="Poppins"/>
                <a:cs typeface="Poppins"/>
              </a:rPr>
              <a:t>Chetz</a:t>
            </a:r>
            <a:r>
              <a:rPr lang="en-GB" dirty="0">
                <a:latin typeface="Poppins"/>
                <a:cs typeface="Poppins"/>
              </a:rPr>
              <a:t>, Bradshaw, Kate, Braithwaite, N </a:t>
            </a:r>
            <a:r>
              <a:rPr lang="en-GB" dirty="0" err="1">
                <a:latin typeface="Poppins"/>
                <a:cs typeface="Poppins"/>
              </a:rPr>
              <a:t>St.J</a:t>
            </a:r>
            <a:r>
              <a:rPr lang="en-GB" dirty="0">
                <a:latin typeface="Poppins"/>
                <a:cs typeface="Poppins"/>
              </a:rPr>
              <a:t> and Collins, Trevor (2019). Embedding and sustaining inclusive practice to support disabled students in online and blended learning. Journal of Interactive Media in Education, 1, article no. 4.</a:t>
            </a:r>
          </a:p>
          <a:p>
            <a:pPr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4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758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198403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77A06-250D-F8D1-A988-B443A11063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Key points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FFCD54-1B46-89CF-D087-5F291B3EEA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2" y="1349406"/>
            <a:ext cx="7210194" cy="4186899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b="1" dirty="0">
                <a:latin typeface="+mn-lt"/>
                <a:ea typeface="Calibri" panose="020F0502020204030204" pitchFamily="34" charset="0"/>
                <a:cs typeface="Poppins"/>
              </a:rPr>
              <a:t>Improving inclusivity </a:t>
            </a:r>
            <a:r>
              <a:rPr lang="en-GB" dirty="0">
                <a:latin typeface="+mn-lt"/>
                <a:ea typeface="Calibri" panose="020F0502020204030204" pitchFamily="34" charset="0"/>
                <a:cs typeface="Poppins"/>
              </a:rPr>
              <a:t>is a recognised priority for Engineering in the UK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b="1" dirty="0">
                <a:latin typeface="+mn-lt"/>
                <a:ea typeface="Calibri" panose="020F0502020204030204" pitchFamily="34" charset="0"/>
                <a:cs typeface="Poppins"/>
              </a:rPr>
              <a:t>Group project work </a:t>
            </a:r>
            <a:endParaRPr lang="en-GB" b="1" dirty="0">
              <a:latin typeface="+mn-lt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GB" sz="1500" dirty="0">
                <a:solidFill>
                  <a:srgbClr val="060645"/>
                </a:solidFill>
                <a:cs typeface="Poppins"/>
              </a:rPr>
              <a:t>must be inclusive to support all students in developing and demonstrating teamwork skills </a:t>
            </a:r>
            <a:endParaRPr lang="en-GB" sz="1500" dirty="0">
              <a:solidFill>
                <a:srgbClr val="060645"/>
              </a:solidFill>
              <a:cs typeface="Poppins" panose="00000500000000000000" pitchFamily="2" charset="0"/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GB" sz="1500" dirty="0">
                <a:solidFill>
                  <a:srgbClr val="060645"/>
                </a:solidFill>
                <a:cs typeface="Poppins"/>
              </a:rPr>
              <a:t>has potential to raise awareness of inclusion and develop inclusive behaviours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GB" sz="1500" dirty="0">
                <a:solidFill>
                  <a:srgbClr val="060645"/>
                </a:solidFill>
                <a:cs typeface="Poppins"/>
              </a:rPr>
              <a:t>is particular challenging for </a:t>
            </a:r>
            <a:r>
              <a:rPr lang="en-GB" sz="1500" b="1" dirty="0">
                <a:solidFill>
                  <a:srgbClr val="060645"/>
                </a:solidFill>
                <a:cs typeface="Poppins"/>
              </a:rPr>
              <a:t>distance learning students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latin typeface="+mn-lt"/>
              </a:rPr>
              <a:t>Teamwork and projects are requirements for the Accreditation of Higher Education Programmes (AHEP) in </a:t>
            </a:r>
            <a:r>
              <a:rPr lang="en-GB" b="1" dirty="0">
                <a:latin typeface="+mn-lt"/>
              </a:rPr>
              <a:t>Engineering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GB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8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OU Modules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690F7-9F95-C38C-3F32-6C0481282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Examples from the prospectus …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1600" dirty="0">
                <a:latin typeface="+mn-lt"/>
              </a:rPr>
              <a:t>Engineering Accreditation - AHEP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BDF61-33AB-40B0-55F0-4CE4F0513B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8724" y="2093471"/>
            <a:ext cx="4922617" cy="474148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b="1" dirty="0">
                <a:latin typeface="+mn-lt"/>
                <a:cs typeface="Poppins"/>
              </a:rPr>
              <a:t>Engineering Practice</a:t>
            </a: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Can we avoid teamwork?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1063681"/>
            <a:ext cx="10797426" cy="289311"/>
          </a:xfrm>
        </p:spPr>
        <p:txBody>
          <a:bodyPr/>
          <a:lstStyle/>
          <a:p>
            <a:r>
              <a:rPr lang="en-GB" sz="1800" dirty="0">
                <a:latin typeface="+mn-lt"/>
              </a:rPr>
              <a:t>Learning outcomes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0" i="0" dirty="0">
                <a:effectLst/>
                <a:latin typeface="+mn-lt"/>
              </a:rPr>
              <a:t>U101- Design thinking: creativity for the 21st century</a:t>
            </a:r>
          </a:p>
          <a:p>
            <a:pPr marL="0" indent="0">
              <a:buNone/>
            </a:pPr>
            <a:r>
              <a:rPr lang="en-GB" sz="1400" b="0" i="1" dirty="0">
                <a:effectLst/>
                <a:latin typeface="+mn-lt"/>
              </a:rPr>
              <a:t>Block 2: Designing for others and with others</a:t>
            </a:r>
            <a:endParaRPr lang="en-GB" sz="1400" dirty="0">
              <a:latin typeface="+mn-lt"/>
            </a:endParaRPr>
          </a:p>
          <a:p>
            <a:pPr marL="0" indent="0">
              <a:buNone/>
            </a:pPr>
            <a:r>
              <a:rPr lang="en-GB" sz="1400" dirty="0">
                <a:latin typeface="+mn-lt"/>
              </a:rPr>
              <a:t>T220 – </a:t>
            </a:r>
            <a:r>
              <a:rPr lang="en-GB" sz="1400" b="0" i="0" dirty="0">
                <a:effectLst/>
                <a:latin typeface="+mn-lt"/>
              </a:rPr>
              <a:t>Environmental management: systems and sustainability </a:t>
            </a:r>
          </a:p>
          <a:p>
            <a:pPr marL="0" indent="0">
              <a:buNone/>
            </a:pPr>
            <a:r>
              <a:rPr lang="en-GB" sz="1400" i="1" dirty="0">
                <a:latin typeface="+mn-lt"/>
              </a:rPr>
              <a:t>You’ll also undertake </a:t>
            </a:r>
            <a:r>
              <a:rPr lang="en-GB" sz="1400" b="1" i="1" dirty="0">
                <a:highlight>
                  <a:srgbClr val="FFFF00"/>
                </a:highlight>
                <a:latin typeface="+mn-lt"/>
              </a:rPr>
              <a:t>teamwork</a:t>
            </a:r>
            <a:r>
              <a:rPr lang="en-GB" sz="1400" i="1" dirty="0">
                <a:latin typeface="+mn-lt"/>
              </a:rPr>
              <a:t> to review and make sense of a challenging case study</a:t>
            </a:r>
          </a:p>
          <a:p>
            <a:pPr marL="0" indent="0">
              <a:buNone/>
            </a:pPr>
            <a:r>
              <a:rPr lang="en-GB" sz="1400" dirty="0">
                <a:latin typeface="+mn-lt"/>
              </a:rPr>
              <a:t>T885 – Team Engineering </a:t>
            </a:r>
          </a:p>
          <a:p>
            <a:pPr marL="0" indent="0">
              <a:buNone/>
            </a:pPr>
            <a:r>
              <a:rPr lang="en-GB" sz="1400" i="1" dirty="0">
                <a:latin typeface="+mn-lt"/>
              </a:rPr>
              <a:t>… an opportunity for you to explore an engineering problem in depth, working as part of a small team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14218-59A0-06D3-5614-DE3E13577A1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350121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latin typeface="+mn-lt"/>
              </a:rPr>
              <a:t>"The practical application of engineering concepts and tools, engineering and project management, </a:t>
            </a:r>
            <a:r>
              <a:rPr lang="en-GB" sz="1400" b="1" dirty="0">
                <a:highlight>
                  <a:srgbClr val="FFFF00"/>
                </a:highlight>
                <a:latin typeface="+mn-lt"/>
              </a:rPr>
              <a:t>teamwork</a:t>
            </a:r>
            <a:r>
              <a:rPr lang="en-GB" sz="1400" dirty="0">
                <a:latin typeface="+mn-lt"/>
              </a:rPr>
              <a:t> and communication skills</a:t>
            </a: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Masters (Full CEng)</a:t>
            </a:r>
          </a:p>
          <a:p>
            <a:pPr lvl="1"/>
            <a:r>
              <a:rPr lang="en-GB" sz="1400" dirty="0">
                <a:latin typeface="+mn-lt"/>
              </a:rPr>
              <a:t>Function effectively as an individual, and as a member or leader of a team. Evaluate effectiveness of own and team  performance</a:t>
            </a:r>
          </a:p>
          <a:p>
            <a:r>
              <a:rPr lang="en-GB" sz="1400" dirty="0">
                <a:latin typeface="+mn-lt"/>
              </a:rPr>
              <a:t>Foundation/Bachelors</a:t>
            </a:r>
          </a:p>
          <a:p>
            <a:pPr lvl="1"/>
            <a:r>
              <a:rPr lang="en-GB" sz="1400" dirty="0">
                <a:latin typeface="+mn-lt"/>
              </a:rPr>
              <a:t>Function effectively as an  individual, and as a member or leader of a team</a:t>
            </a: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pPr marL="0" indent="0">
              <a:buNone/>
            </a:pPr>
            <a:r>
              <a:rPr lang="en-GB" sz="1400" dirty="0">
                <a:latin typeface="+mn-lt"/>
              </a:rPr>
              <a:t>			</a:t>
            </a:r>
          </a:p>
          <a:p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56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Study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690F7-9F95-C38C-3F32-6C0481282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Group work and projects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  <a:cs typeface="Poppins"/>
              </a:rPr>
              <a:t>Careers and employability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BDF61-33AB-40B0-55F0-4CE4F0513B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Analysing your skills and qualities</a:t>
            </a:r>
            <a:endParaRPr lang="en-GB" b="1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Group work </a:t>
            </a:r>
            <a:r>
              <a:rPr lang="en-GB" sz="3200" dirty="0">
                <a:latin typeface="+mn-lt"/>
              </a:rPr>
              <a:t>.v. teamwork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800" dirty="0">
                <a:latin typeface="+mn-lt"/>
              </a:rPr>
              <a:t>Open University guidance for students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i="0" dirty="0">
                <a:effectLst/>
                <a:latin typeface="+mn-lt"/>
              </a:rPr>
              <a:t>“</a:t>
            </a:r>
            <a:r>
              <a:rPr lang="en-GB" b="0" i="1" dirty="0">
                <a:effectLst/>
                <a:latin typeface="+mn-lt"/>
              </a:rPr>
              <a:t>Generally this kind of work has a defined timescale, and an end product such as a joint document, a website, or a plan. For </a:t>
            </a:r>
            <a:r>
              <a:rPr lang="en-GB" b="1" i="1" dirty="0">
                <a:effectLst/>
                <a:highlight>
                  <a:srgbClr val="FFFF00"/>
                </a:highlight>
                <a:latin typeface="+mn-lt"/>
              </a:rPr>
              <a:t>group work </a:t>
            </a:r>
            <a:r>
              <a:rPr lang="en-GB" b="0" i="1" dirty="0">
                <a:effectLst/>
                <a:latin typeface="+mn-lt"/>
              </a:rPr>
              <a:t>to go well it needs everyone's participation and commitment, and a feeling of shared responsibility</a:t>
            </a:r>
            <a:r>
              <a:rPr lang="en-GB" b="0" i="0" dirty="0">
                <a:effectLst/>
                <a:latin typeface="+mn-lt"/>
              </a:rPr>
              <a:t>.”</a:t>
            </a:r>
          </a:p>
          <a:p>
            <a:pPr marL="0" indent="0">
              <a:buNone/>
            </a:pPr>
            <a:endParaRPr lang="en-GB" b="0" i="0" dirty="0">
              <a:effectLst/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14218-59A0-06D3-5614-DE3E13577A12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GB" i="1" dirty="0">
                <a:latin typeface="+mn-lt"/>
                <a:cs typeface="Poppins"/>
              </a:rPr>
              <a:t>“Employers look for basic professional skills such as communication, </a:t>
            </a:r>
            <a:r>
              <a:rPr lang="en-GB" b="1" i="1" dirty="0">
                <a:highlight>
                  <a:srgbClr val="FFFF00"/>
                </a:highlight>
                <a:latin typeface="+mn-lt"/>
                <a:cs typeface="Poppins"/>
              </a:rPr>
              <a:t>teamwork</a:t>
            </a:r>
            <a:r>
              <a:rPr lang="en-GB" i="1" dirty="0">
                <a:latin typeface="+mn-lt"/>
                <a:cs typeface="Poppins"/>
              </a:rPr>
              <a:t> and decision making and more personal qualities like flexibility and initiative."</a:t>
            </a:r>
            <a:endParaRPr lang="en-GB" i="1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00039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DCE3A-DC50-76D5-A1A4-B54FF58AB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4128571" cy="31672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solidFill>
                  <a:srgbClr val="002158"/>
                </a:solidFill>
                <a:latin typeface="+mn-lt"/>
                <a:cs typeface="Poppins"/>
              </a:rPr>
              <a:t>Project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5F77C-70A3-E067-A38E-7A1E5D2BC9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1"/>
            <a:ext cx="4940617" cy="696148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T229 – Level 2 Engineering option module</a:t>
            </a:r>
            <a:r>
              <a:rPr lang="en-GB" dirty="0">
                <a:solidFill>
                  <a:srgbClr val="002158"/>
                </a:solidFill>
                <a:latin typeface="+mn-lt"/>
                <a:cs typeface="Poppin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158"/>
                </a:solidFill>
                <a:latin typeface="+mn-lt"/>
                <a:cs typeface="Poppins"/>
              </a:rPr>
              <a:t>T176/T276 - </a:t>
            </a:r>
            <a:r>
              <a:rPr lang="en-GB" dirty="0">
                <a:latin typeface="+mn-lt"/>
              </a:rPr>
              <a:t>Level 1/2 Engineering core modules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7C92E-F225-29A3-2A88-8EACC95BCC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724" y="1676669"/>
            <a:ext cx="4128571" cy="416802"/>
          </a:xfrm>
        </p:spPr>
        <p:txBody>
          <a:bodyPr/>
          <a:lstStyle/>
          <a:p>
            <a:r>
              <a:rPr lang="en-GB" dirty="0">
                <a:latin typeface="+mn-lt"/>
              </a:rPr>
              <a:t>Literature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B8A2F-3049-B918-928E-A9A24742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8724" y="2093471"/>
            <a:ext cx="4922617" cy="6959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Considered/predicted barriers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Poppins"/>
              </a:rPr>
              <a:t>Informed development of survey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EDA137-09BC-C53B-BA7B-29452F81B7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Methodology</a:t>
            </a:r>
            <a:endParaRPr lang="en-GB" b="0" dirty="0">
              <a:solidFill>
                <a:srgbClr val="002158"/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C52630-3D09-5ACB-5268-4AC6914D25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892877"/>
            <a:ext cx="10797426" cy="38576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oppins"/>
              </a:rPr>
              <a:t>Considered/predicted barriers for different student profiles</a:t>
            </a:r>
            <a:endParaRPr lang="en-GB" dirty="0"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0BAC5E-7C37-E59C-E3DD-E0D88AE1706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974019"/>
            <a:ext cx="4922617" cy="3106741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latin typeface="+mn-lt"/>
              </a:rPr>
              <a:t>Survey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tutors and students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first and second </a:t>
            </a:r>
            <a:r>
              <a:rPr lang="en-GB" dirty="0">
                <a:latin typeface="+mn-lt"/>
                <a:cs typeface="Poppins"/>
              </a:rPr>
              <a:t>year modules</a:t>
            </a:r>
            <a:endParaRPr lang="en-GB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b="1">
                <a:latin typeface="+mn-lt"/>
              </a:rPr>
              <a:t>Interviews </a:t>
            </a:r>
            <a:endParaRPr lang="en-GB" sz="18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  <a:cs typeface="Poppins"/>
              </a:rPr>
              <a:t>group-work experience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  <a:cs typeface="Poppins"/>
              </a:rPr>
              <a:t>student and tutor perspectives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86A18E1-C80C-61B1-B6A0-667C5AFDC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5" y="3155899"/>
            <a:ext cx="4921250" cy="2392274"/>
          </a:xfrm>
        </p:spPr>
      </p:pic>
    </p:spTree>
    <p:extLst>
      <p:ext uri="{BB962C8B-B14F-4D97-AF65-F5344CB8AC3E}">
        <p14:creationId xmlns:p14="http://schemas.microsoft.com/office/powerpoint/2010/main" val="156830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DCE3A-DC50-76D5-A1A4-B54FF58AB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9"/>
            <a:ext cx="4485295" cy="276120"/>
          </a:xfrm>
        </p:spPr>
        <p:txBody>
          <a:bodyPr/>
          <a:lstStyle/>
          <a:p>
            <a:r>
              <a:rPr lang="en-GB" dirty="0">
                <a:latin typeface="+mn-lt"/>
              </a:rPr>
              <a:t>Open Engineering Laboratory (OEL)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5F77C-70A3-E067-A38E-7A1E5D2BC9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1"/>
            <a:ext cx="4922617" cy="72493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</a:rPr>
              <a:t>OEL 2.2 – work as a pair</a:t>
            </a:r>
          </a:p>
          <a:p>
            <a:r>
              <a:rPr lang="en-GB" dirty="0">
                <a:latin typeface="+mn-lt"/>
                <a:cs typeface="Poppins"/>
              </a:rPr>
              <a:t>OEL 2.3 – compare between two pairs</a:t>
            </a: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7C92E-F225-29A3-2A88-8EACC95BCC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Group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B8A2F-3049-B918-928E-A9A24742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8724" y="2093471"/>
            <a:ext cx="5323781" cy="84174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i="1" dirty="0">
                <a:latin typeface="+mn-lt"/>
                <a:cs typeface="Poppins"/>
              </a:rPr>
              <a:t>Develop</a:t>
            </a:r>
            <a:r>
              <a:rPr lang="en-GB" b="0" i="1" dirty="0">
                <a:effectLst/>
                <a:latin typeface="+mn-lt"/>
                <a:cs typeface="Poppins"/>
              </a:rPr>
              <a:t> the outline design for a low-energy and low-carbon building that has a specific location and purpose, and to prepare a client brief for this building</a:t>
            </a:r>
            <a:endParaRPr lang="en-GB" i="1" dirty="0">
              <a:latin typeface="+mn-lt"/>
              <a:cs typeface="Poppin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EDA137-09BC-C53B-BA7B-29452F81B7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T229 </a:t>
            </a:r>
            <a:r>
              <a:rPr lang="en-GB" b="0" dirty="0">
                <a:solidFill>
                  <a:srgbClr val="002158"/>
                </a:solidFill>
                <a:latin typeface="+mn-lt"/>
              </a:rPr>
              <a:t>Mechanical engineering: heat and flow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C52630-3D09-5ACB-5268-4AC6914D25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892877"/>
            <a:ext cx="10797426" cy="366475"/>
          </a:xfrm>
        </p:spPr>
        <p:txBody>
          <a:bodyPr/>
          <a:lstStyle/>
          <a:p>
            <a:r>
              <a:rPr lang="en-GB" dirty="0">
                <a:latin typeface="+mn-lt"/>
              </a:rPr>
              <a:t>Level 2 option module studied over 31 weeks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0BAC5E-7C37-E59C-E3DD-E0D88AE1706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935437"/>
            <a:ext cx="5327731" cy="277956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  <a:cs typeface="Poppins"/>
              </a:rPr>
              <a:t>Week 24 to Week 28, ending in submission of coursework</a:t>
            </a:r>
          </a:p>
          <a:p>
            <a:r>
              <a:rPr lang="en-GB" dirty="0">
                <a:latin typeface="+mn-lt"/>
                <a:cs typeface="Poppins"/>
              </a:rPr>
              <a:t>Groups of three or four students, paired from OEL pairs within Tutor Group of 20</a:t>
            </a:r>
          </a:p>
          <a:p>
            <a:r>
              <a:rPr lang="en-GB" dirty="0">
                <a:latin typeface="+mn-lt"/>
                <a:cs typeface="Poppins"/>
              </a:rPr>
              <a:t>Support and assessment by Tutor</a:t>
            </a:r>
          </a:p>
          <a:p>
            <a:r>
              <a:rPr lang="en-GB" dirty="0">
                <a:latin typeface="+mn-lt"/>
                <a:cs typeface="Poppins"/>
              </a:rPr>
              <a:t>Summative assessment of individual outputs (report and presentation) with reflection 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cs typeface="Poppins"/>
              </a:rPr>
              <a:t>No penalty for any (real or perceived) shortcomings in group</a:t>
            </a:r>
            <a:endParaRPr lang="en-GB" dirty="0">
              <a:solidFill>
                <a:srgbClr val="000000"/>
              </a:solidFill>
              <a:latin typeface="+mn-lt"/>
              <a:cs typeface="Poppins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14" name="Content Placeholder 13" descr="Photo of scale model cars in a wind tunnel">
            <a:extLst>
              <a:ext uri="{FF2B5EF4-FFF2-40B4-BE49-F238E27FC236}">
                <a16:creationId xmlns:a16="http://schemas.microsoft.com/office/drawing/2014/main" id="{F8772413-E594-45C8-7935-F4C5B2773B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2936954"/>
            <a:ext cx="4921250" cy="25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8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DCE3A-DC50-76D5-A1A4-B54FF58AB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solidFill>
                  <a:srgbClr val="002158"/>
                </a:solidFill>
                <a:latin typeface="+mn-lt"/>
                <a:cs typeface="Poppins"/>
              </a:rPr>
              <a:t>Pivot from residentials </a:t>
            </a:r>
            <a:endParaRPr lang="en-GB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5F77C-70A3-E067-A38E-7A1E5D2BC9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1"/>
            <a:ext cx="4940617" cy="696148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solidFill>
                  <a:srgbClr val="002158"/>
                </a:solidFill>
                <a:latin typeface="+mn-lt"/>
                <a:cs typeface="Poppins"/>
              </a:rPr>
              <a:t>Practical engineering activities (PEA)</a:t>
            </a:r>
            <a:endParaRPr lang="en-GB" dirty="0">
              <a:solidFill>
                <a:srgbClr val="000000"/>
              </a:solidFill>
              <a:latin typeface="+mn-lt"/>
              <a:cs typeface="Poppins"/>
            </a:endParaRPr>
          </a:p>
          <a:p>
            <a:r>
              <a:rPr lang="en-GB" dirty="0">
                <a:solidFill>
                  <a:srgbClr val="002158"/>
                </a:solidFill>
                <a:latin typeface="+mn-lt"/>
                <a:cs typeface="Poppins"/>
              </a:rPr>
              <a:t>Online project schools (OPS)</a:t>
            </a: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7C92E-F225-29A3-2A88-8EACC95BCC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724" y="1676669"/>
            <a:ext cx="4128571" cy="416802"/>
          </a:xfrm>
        </p:spPr>
        <p:txBody>
          <a:bodyPr/>
          <a:lstStyle/>
          <a:p>
            <a:r>
              <a:rPr lang="en-GB" dirty="0">
                <a:latin typeface="+mn-lt"/>
              </a:rPr>
              <a:t>Group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B8A2F-3049-B918-928E-A9A24742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8724" y="2093471"/>
            <a:ext cx="4922617" cy="695996"/>
          </a:xfrm>
        </p:spPr>
        <p:txBody>
          <a:bodyPr/>
          <a:lstStyle/>
          <a:p>
            <a:r>
              <a:rPr lang="en-GB" dirty="0">
                <a:latin typeface="+mn-lt"/>
              </a:rPr>
              <a:t>T176 - Energy and heat transfer in the home</a:t>
            </a:r>
          </a:p>
          <a:p>
            <a:r>
              <a:rPr lang="en-GB" dirty="0">
                <a:latin typeface="+mn-lt"/>
              </a:rPr>
              <a:t>T276 - Resonance in engineering applications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EDA137-09BC-C53B-BA7B-29452F81B7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T176/T276 </a:t>
            </a:r>
            <a:r>
              <a:rPr lang="en-GB" b="0" dirty="0">
                <a:solidFill>
                  <a:srgbClr val="002158"/>
                </a:solidFill>
                <a:latin typeface="+mn-lt"/>
              </a:rPr>
              <a:t>Engineering: professions, practice and skills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C52630-3D09-5ACB-5268-4AC6914D25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892877"/>
            <a:ext cx="10797426" cy="385766"/>
          </a:xfrm>
        </p:spPr>
        <p:txBody>
          <a:bodyPr/>
          <a:lstStyle/>
          <a:p>
            <a:r>
              <a:rPr lang="en-GB" dirty="0">
                <a:latin typeface="+mn-lt"/>
              </a:rPr>
              <a:t>Level 1 &amp; 2 core modules studied over 31 weeks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0BAC5E-7C37-E59C-E3DD-E0D88AE1706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974019"/>
            <a:ext cx="4922617" cy="310674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  <a:cs typeface="Poppins"/>
              </a:rPr>
              <a:t>PEA are individual with support from specialist forum moderators</a:t>
            </a:r>
          </a:p>
          <a:p>
            <a:r>
              <a:rPr lang="en-GB" dirty="0">
                <a:latin typeface="+mn-lt"/>
              </a:rPr>
              <a:t>Students book a date to participate in an OPS</a:t>
            </a:r>
          </a:p>
          <a:p>
            <a:r>
              <a:rPr lang="en-GB" dirty="0">
                <a:latin typeface="+mn-lt"/>
              </a:rPr>
              <a:t>Tutors appointed for an OPS, working with a group of 20 - four teams of five students</a:t>
            </a:r>
          </a:p>
          <a:p>
            <a:r>
              <a:rPr lang="en-GB" dirty="0">
                <a:latin typeface="+mn-lt"/>
              </a:rPr>
              <a:t>Intensive day, finishing with formative feedback and reflection</a:t>
            </a:r>
          </a:p>
          <a:p>
            <a:r>
              <a:rPr lang="en-GB" dirty="0">
                <a:latin typeface="+mn-lt"/>
              </a:rPr>
              <a:t>Participation threshold assessed by OPS Tutor</a:t>
            </a:r>
          </a:p>
          <a:p>
            <a:r>
              <a:rPr lang="en-GB" dirty="0">
                <a:latin typeface="+mn-lt"/>
                <a:cs typeface="Poppins"/>
              </a:rPr>
              <a:t>Summative assessment of reflective recount by module Tutor</a:t>
            </a: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11" name="Content Placeholder 10" descr="Photo of practical engineering activity kit, with plyers, metal ruler, circuit board, instructions ...">
            <a:extLst>
              <a:ext uri="{FF2B5EF4-FFF2-40B4-BE49-F238E27FC236}">
                <a16:creationId xmlns:a16="http://schemas.microsoft.com/office/drawing/2014/main" id="{790A8BD3-E4A3-CAA5-08B3-45DEFA05D9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104" y="2975536"/>
            <a:ext cx="4955313" cy="25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Emphasise in module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</a:rPr>
              <a:t>Encourage internal channels </a:t>
            </a:r>
            <a:endParaRPr lang="en-GB" dirty="0">
              <a:latin typeface="+mn-lt"/>
              <a:cs typeface="Poppin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Communication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800" dirty="0">
                <a:latin typeface="+mn-lt"/>
              </a:rPr>
              <a:t>Recommendations</a:t>
            </a:r>
          </a:p>
          <a:p>
            <a:endParaRPr lang="en-GB" sz="1800" dirty="0"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011" y="2178558"/>
            <a:ext cx="4922617" cy="30726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Greater emphasis on communication in module to benefit group working for future employability 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14218-59A0-06D3-5614-DE3E13577A1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180844"/>
            <a:ext cx="4922617" cy="3072695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Communication methods outside university environment discouraged, e.g. WhatsApp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visibility of progress &amp; behaviour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accessibility audit &amp; adjustments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ICT support</a:t>
            </a:r>
          </a:p>
          <a:p>
            <a:pPr lvl="1">
              <a:lnSpc>
                <a:spcPct val="150000"/>
              </a:lnSpc>
            </a:pPr>
            <a:endParaRPr lang="en-GB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32E8D4-CFB3-8BA6-4B54-913B35D84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04" y="3910205"/>
            <a:ext cx="5444200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0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Preparatory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n-lt"/>
              </a:rPr>
              <a:t>Group tasks</a:t>
            </a:r>
            <a:endParaRPr lang="en-GB" dirty="0">
              <a:latin typeface="+mn-lt"/>
              <a:cs typeface="Poppin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Introductory group task and preparatory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800" dirty="0">
                <a:latin typeface="+mn-lt"/>
              </a:rPr>
              <a:t>Recommendations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011" y="2178558"/>
            <a:ext cx="4922617" cy="30726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Time management 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ensure effective engagement in team development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Case studies from current/past students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challenges of group working at a distance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informs discussion before start of project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Arranging appropriate study environment.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14218-59A0-06D3-5614-DE3E13577A1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180844"/>
            <a:ext cx="4922617" cy="3072695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Constitution of collaboration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authentic group engagement task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agreement on working together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+mn-lt"/>
              </a:rPr>
              <a:t>Ways of working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+mn-lt"/>
              </a:rPr>
              <a:t>appropriate technologies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347CA-A8DD-E416-E1FE-85245CB2D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305924"/>
            <a:ext cx="3450336" cy="23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776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266931C9F204289971C3DE90AB739" ma:contentTypeVersion="13" ma:contentTypeDescription="Create a new document." ma:contentTypeScope="" ma:versionID="2167823bb44661b63866a80bd54cedbf">
  <xsd:schema xmlns:xsd="http://www.w3.org/2001/XMLSchema" xmlns:xs="http://www.w3.org/2001/XMLSchema" xmlns:p="http://schemas.microsoft.com/office/2006/metadata/properties" xmlns:ns2="b6522ea6-2ccc-48e8-b44d-fe3c5518f37e" xmlns:ns3="1c51ebd0-a57f-4f86-bf56-00349bfdd2c4" targetNamespace="http://schemas.microsoft.com/office/2006/metadata/properties" ma:root="true" ma:fieldsID="a0f24f3f96cf05e40e636ce8b188634a" ns2:_="" ns3:_="">
    <xsd:import namespace="b6522ea6-2ccc-48e8-b44d-fe3c5518f37e"/>
    <xsd:import namespace="1c51ebd0-a57f-4f86-bf56-00349bfdd2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22ea6-2ccc-48e8-b44d-fe3c5518f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1ebd0-a57f-4f86-bf56-00349bfdd2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706B5A-5454-458E-9432-0CA2A314E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522ea6-2ccc-48e8-b44d-fe3c5518f37e"/>
    <ds:schemaRef ds:uri="1c51ebd0-a57f-4f86-bf56-00349bfdd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b6522ea6-2ccc-48e8-b44d-fe3c5518f37e"/>
    <ds:schemaRef ds:uri="http://schemas.openxmlformats.org/package/2006/metadata/core-properties"/>
    <ds:schemaRef ds:uri="1c51ebd0-a57f-4f86-bf56-00349bfdd2c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1300</Words>
  <Application>Microsoft Office PowerPoint</Application>
  <PresentationFormat>Widescreen</PresentationFormat>
  <Paragraphs>214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449</cp:revision>
  <cp:lastPrinted>2024-06-25T11:37:27Z</cp:lastPrinted>
  <dcterms:created xsi:type="dcterms:W3CDTF">2022-10-21T14:33:01Z</dcterms:created>
  <dcterms:modified xsi:type="dcterms:W3CDTF">2024-10-07T08:29:47Z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0x01010039C266931C9F204289971C3DE90AB739</vt:lpwstr>
  </property>
  <property fmtid="{D5CDD505-2E9C-101B-9397-08002B2CF9AE}" pid="3" name="MediaServiceImageTags">
    <vt:lpwstr/>
  </property>
</Properties>
</file>