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6"/>
    <p:sldMasterId id="2147483771" r:id="rId7"/>
    <p:sldMasterId id="2147483863" r:id="rId8"/>
    <p:sldMasterId id="2147483817" r:id="rId9"/>
    <p:sldMasterId id="2147483927" r:id="rId10"/>
  </p:sldMasterIdLst>
  <p:notesMasterIdLst>
    <p:notesMasterId r:id="rId39"/>
  </p:notesMasterIdLst>
  <p:handoutMasterIdLst>
    <p:handoutMasterId r:id="rId40"/>
  </p:handoutMasterIdLst>
  <p:sldIdLst>
    <p:sldId id="256" r:id="rId11"/>
    <p:sldId id="360" r:id="rId12"/>
    <p:sldId id="369" r:id="rId13"/>
    <p:sldId id="359" r:id="rId14"/>
    <p:sldId id="342" r:id="rId15"/>
    <p:sldId id="367" r:id="rId16"/>
    <p:sldId id="358" r:id="rId17"/>
    <p:sldId id="347" r:id="rId18"/>
    <p:sldId id="348" r:id="rId19"/>
    <p:sldId id="351" r:id="rId20"/>
    <p:sldId id="352" r:id="rId21"/>
    <p:sldId id="356" r:id="rId22"/>
    <p:sldId id="368" r:id="rId23"/>
    <p:sldId id="343" r:id="rId24"/>
    <p:sldId id="345" r:id="rId25"/>
    <p:sldId id="349" r:id="rId26"/>
    <p:sldId id="355" r:id="rId27"/>
    <p:sldId id="350" r:id="rId28"/>
    <p:sldId id="353" r:id="rId29"/>
    <p:sldId id="370" r:id="rId30"/>
    <p:sldId id="362" r:id="rId31"/>
    <p:sldId id="363" r:id="rId32"/>
    <p:sldId id="364" r:id="rId33"/>
    <p:sldId id="365" r:id="rId34"/>
    <p:sldId id="361" r:id="rId35"/>
    <p:sldId id="357" r:id="rId36"/>
    <p:sldId id="304" r:id="rId37"/>
    <p:sldId id="31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80FDFA-9ADC-4B4F-8E98-B43640210560}" v="53" dt="2025-07-07T16:19:34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53632" autoAdjust="0"/>
  </p:normalViewPr>
  <p:slideViewPr>
    <p:cSldViewPr snapToGrid="0">
      <p:cViewPr varScale="1">
        <p:scale>
          <a:sx n="44" d="100"/>
          <a:sy n="44" d="100"/>
        </p:scale>
        <p:origin x="155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0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10/07/2025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90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9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44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6691B-4057-3CE7-7EB9-880CF240D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83DBFC-5CCA-AC7D-74E5-CC90CA9F3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376F2-81B8-5033-F445-8FFF09F8C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1EABD-7396-9A87-4EDF-0D3CFED0B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76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75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30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01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4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1F49E-BA90-D038-9E01-F6FE5F8C4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875FFF-4E7A-D9BF-D393-FE59C8381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E335C-3D11-9BEC-A472-414F08151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88C3-987D-7949-BD86-A67A338DC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34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39BED-3344-B355-2C09-0006875AB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C316A7-EEF2-7A23-3B2A-0E8741E50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E3BB85-6A5C-B51B-9D99-2034EC958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75B1C-C818-93F5-61CA-53F088EF8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5AB19-A980-9FEC-6681-E48C0B1A0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5AF80E-2233-8D4D-FF9C-016D871F9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20E4D-7530-61D9-92AC-648F309B5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C3014-F794-BE91-27F6-5A726A8F1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3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14237-1FDB-DB58-CD6C-0092C3B2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D20C90-8F7E-ABED-4E53-8E1AD768B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367C33-4003-E056-36F4-0907D95FB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702A5-2CDC-8AD6-3ABB-4078AA753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77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D7009-6D56-A194-26C9-66F75F699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7D367-4645-F813-158D-BC48B9231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C4FD7-A20E-82AE-EB8A-3310F68AB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CFDE-064F-3368-2929-5046E1784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5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40BF-D7CE-F290-D150-85C2C0C66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227AE2-420C-16C5-3E8A-CD746EDED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F4FC1-7248-7D7B-24A9-B2D400D8A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F9AE3-E386-EEAD-CE84-764763356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01AE2-D782-3FBB-1DB4-EAF5FFE6C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53AF1B-C4F1-8021-BECD-348F64BBB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7B456-C197-03B9-CA4B-AADC137B1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7392D-BD6D-8C45-853C-CB33717BD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6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B1EA2-2D50-3A7E-17E3-110A0DD97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6552C-D69F-2CD0-DF44-FA59B42D9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B3F8A2-D23D-FC1D-77A8-67030C877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DBB-5B61-502B-8273-36667F2B8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77C3D-E228-3D1D-EB67-A7EFBBE8C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35E654-42F5-3A77-CE07-CC721A649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96423-3FD6-1566-2129-1BB0084C5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44386-4BE9-BA6C-BB65-4B3996FC7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2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8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2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2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4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93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access.org/download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openuniv.sharepoint.com/sites/intranet-tutor-help-centre/Pages/al-resource-bank.asp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988" y="2432050"/>
            <a:ext cx="5557837" cy="1304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Improving accessibility, inclusion, and engagement in synchronous online learning events.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Project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112849-C347-8DAC-DAFB-0422300D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2" r="289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689B3A-3450-BAB3-5675-AF4D8D50E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1459221"/>
            <a:ext cx="6096002" cy="119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AE4B7C4-D4CF-8A08-4838-314A68597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80" y="1638964"/>
            <a:ext cx="5512112" cy="7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Provisioning and Technical Factors</a:t>
            </a:r>
          </a:p>
        </p:txBody>
      </p:sp>
      <p:pic>
        <p:nvPicPr>
          <p:cNvPr id="3" name="Picture 2" descr="Provisioning and technical factors&#10;- Dissemination&#10;- Pacing&#10;- Staff training&#10;- Participation control&#10;- Group size&#10;- Technical&#10;- Recordings">
            <a:extLst>
              <a:ext uri="{FF2B5EF4-FFF2-40B4-BE49-F238E27FC236}">
                <a16:creationId xmlns:a16="http://schemas.microsoft.com/office/drawing/2014/main" id="{8D920231-1481-0A86-C7D9-0B56C916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234" y="1330238"/>
            <a:ext cx="7802064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5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Activity and Session Design</a:t>
            </a:r>
          </a:p>
        </p:txBody>
      </p:sp>
      <p:pic>
        <p:nvPicPr>
          <p:cNvPr id="3" name="Picture 2" descr="Activity and session design&#10;- Volume of materials&#10;- Advance materials&#10;- Accessible materials&#10;- Accessible activities&#10;- Session format&#10;">
            <a:extLst>
              <a:ext uri="{FF2B5EF4-FFF2-40B4-BE49-F238E27FC236}">
                <a16:creationId xmlns:a16="http://schemas.microsoft.com/office/drawing/2014/main" id="{7DD0B194-2AEE-A42B-5761-23ED4A779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335" y="1173532"/>
            <a:ext cx="7935432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9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Model (Screen Share)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pic>
        <p:nvPicPr>
          <p:cNvPr id="4" name="Picture 3" descr="Screen shot of the MACE model online. ">
            <a:extLst>
              <a:ext uri="{FF2B5EF4-FFF2-40B4-BE49-F238E27FC236}">
                <a16:creationId xmlns:a16="http://schemas.microsoft.com/office/drawing/2014/main" id="{7DDC553B-E1E0-BB16-81B9-241DBE3EC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8" y="1053123"/>
            <a:ext cx="11977104" cy="53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6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D1FFA-020E-F2B2-3D65-3D858CC5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D0AB1-1404-28A4-48EE-C83E9270DC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eSTEeM</a:t>
            </a:r>
            <a:r>
              <a:rPr lang="en-GB" dirty="0"/>
              <a:t>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18ED1-0C23-1A4F-D824-B59F7F152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1894301"/>
            <a:ext cx="11682192" cy="1305402"/>
          </a:xfrm>
        </p:spPr>
        <p:txBody>
          <a:bodyPr/>
          <a:lstStyle/>
          <a:p>
            <a:r>
              <a:rPr lang="en-GB" dirty="0"/>
              <a:t>Implementing the MACE Framework</a:t>
            </a:r>
          </a:p>
        </p:txBody>
      </p:sp>
    </p:spTree>
    <p:extLst>
      <p:ext uri="{BB962C8B-B14F-4D97-AF65-F5344CB8AC3E}">
        <p14:creationId xmlns:p14="http://schemas.microsoft.com/office/powerpoint/2010/main" val="194665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Purpose of the Esteem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A484D-E85A-8AFC-440A-6B9613D01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615" y="1361250"/>
            <a:ext cx="10179513" cy="38468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Evaluate MACE in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Feedback on the feasibility and effectiveness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refine and adapt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Contribute to the development of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a useful reference tool for ALs to help make tutorials inclusive, accessible and 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Support the ALs rather than cause additional work</a:t>
            </a:r>
          </a:p>
        </p:txBody>
      </p:sp>
    </p:spTree>
    <p:extLst>
      <p:ext uri="{BB962C8B-B14F-4D97-AF65-F5344CB8AC3E}">
        <p14:creationId xmlns:p14="http://schemas.microsoft.com/office/powerpoint/2010/main" val="194842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What ALs did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A484D-E85A-8AFC-440A-6B9613D01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615" y="1361251"/>
            <a:ext cx="10179513" cy="49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Actively work with students to implement the 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Used the MACE framework as a practice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Keep a reflective diary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Participate in a post-module interviews</a:t>
            </a:r>
          </a:p>
        </p:txBody>
      </p:sp>
    </p:spTree>
    <p:extLst>
      <p:ext uri="{BB962C8B-B14F-4D97-AF65-F5344CB8AC3E}">
        <p14:creationId xmlns:p14="http://schemas.microsoft.com/office/powerpoint/2010/main" val="30015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In Advance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A484D-E85A-8AFC-440A-6B9613D01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737" y="1361251"/>
            <a:ext cx="10179513" cy="496800"/>
          </a:xfrm>
        </p:spPr>
        <p:txBody>
          <a:bodyPr/>
          <a:lstStyle/>
          <a:p>
            <a:r>
              <a:rPr lang="en-GB" sz="2000" dirty="0"/>
              <a:t>ALs in the study were asked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Proactive contact with students to encourage tutorial attendance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 flagged students – contact and ask them what they need specifically to attend tutorials, and any concerns they may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Encourage them to explore Adobe Connect in advance (drop-in session?)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Explain what will happen in tutorials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Check materials for accessibility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Distribute materials in advance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Check activities for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75825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Optional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A484D-E85A-8AFC-440A-6B9613D01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615" y="1361251"/>
            <a:ext cx="10179513" cy="496800"/>
          </a:xfrm>
        </p:spPr>
        <p:txBody>
          <a:bodyPr/>
          <a:lstStyle/>
          <a:p>
            <a:r>
              <a:rPr lang="en-GB" sz="2000" dirty="0"/>
              <a:t>And we suggested they might want to...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Familiarise themselves with a screen reader.  NVDA is a free open source screen reader available at </a:t>
            </a:r>
            <a:r>
              <a:rPr lang="en-GB" sz="2000" dirty="0">
                <a:hlinkClick r:id="rId3"/>
              </a:rPr>
              <a:t>https://www.nvaccess.org/download/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Check out the Accessibility Guidance in the AL resource bank(Tutor Home/People and Places) </a:t>
            </a:r>
            <a:r>
              <a:rPr lang="en-GB" sz="2000" dirty="0">
                <a:hlinkClick r:id="rId4"/>
              </a:rPr>
              <a:t>https://openuniv.sharepoint.com/sites/intranet-tutor-help-centre/Pages/al-resource-bank.aspx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2344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During tutorials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A484D-E85A-8AFC-440A-6B9613D01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615" y="1361251"/>
            <a:ext cx="10179513" cy="49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Make sure students are familiar with the environment and the tools/different modes of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Check their equipment – high quality sound and 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Allow thinking and communication delay time (e.g. third-party assistance, screen reader, captioning)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Control participation – one speaker at a time, all able to contribute in whatever mode they feel most comfortable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Use Web Cams if they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Pacing – have regular checks and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Encourage but don’t force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Clear structure to the session, and explanations in advance of what it will involve and how it will be conducted</a:t>
            </a:r>
          </a:p>
        </p:txBody>
      </p:sp>
    </p:spTree>
    <p:extLst>
      <p:ext uri="{BB962C8B-B14F-4D97-AF65-F5344CB8AC3E}">
        <p14:creationId xmlns:p14="http://schemas.microsoft.com/office/powerpoint/2010/main" val="208792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After tutorials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A484D-E85A-8AFC-440A-6B9613D01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615" y="1361251"/>
            <a:ext cx="10179513" cy="49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Publish recording and make sure students are aware</a:t>
            </a:r>
          </a:p>
        </p:txBody>
      </p:sp>
    </p:spTree>
    <p:extLst>
      <p:ext uri="{BB962C8B-B14F-4D97-AF65-F5344CB8AC3E}">
        <p14:creationId xmlns:p14="http://schemas.microsoft.com/office/powerpoint/2010/main" val="397825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3E9BB-DB76-6D58-00D0-FF59D2377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3E8EF2-B687-036C-4024-131C1B051F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80532-F401-1332-5A98-E3D5FCFC2D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615" y="1361251"/>
            <a:ext cx="10179513" cy="49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Background to the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MACE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Purpose of the eSTEeM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it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Initial findings from the </a:t>
            </a:r>
            <a:r>
              <a:rPr lang="en-GB" sz="2400" dirty="0" err="1"/>
              <a:t>eSTEeM</a:t>
            </a:r>
            <a:r>
              <a:rPr lang="en-GB" sz="2400" dirty="0"/>
              <a:t>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Future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534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ABF8E-4812-AEE8-E9AD-D6EA02B49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E2B72-3683-18FD-6992-4690412CB7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11101622" cy="1800200"/>
          </a:xfrm>
        </p:spPr>
        <p:txBody>
          <a:bodyPr/>
          <a:lstStyle/>
          <a:p>
            <a:r>
              <a:rPr lang="en-GB" dirty="0" err="1"/>
              <a:t>eSTEeM</a:t>
            </a:r>
            <a:r>
              <a:rPr lang="en-GB" dirty="0"/>
              <a:t> project initial findings</a:t>
            </a:r>
          </a:p>
        </p:txBody>
      </p:sp>
    </p:spTree>
    <p:extLst>
      <p:ext uri="{BB962C8B-B14F-4D97-AF65-F5344CB8AC3E}">
        <p14:creationId xmlns:p14="http://schemas.microsoft.com/office/powerpoint/2010/main" val="231710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7CEF9-5BCB-5C2F-1DDC-62BB728CB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88B944-1682-1439-E371-24352DB602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000" b="1" dirty="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Communication Modes -  </a:t>
            </a:r>
            <a:r>
              <a:rPr lang="en-GB" sz="3000" b="1" dirty="0" err="1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eSTEeM</a:t>
            </a:r>
            <a:r>
              <a:rPr lang="en-GB" sz="3000" b="1" dirty="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 Project Reflections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grpSp>
        <p:nvGrpSpPr>
          <p:cNvPr id="2" name="Group 1" descr="Communications modes:&#10;- Aural&#10;- Visual&#10;- Synchronisation&#10;- Screen reading and navigation&#10;- Text and captioning&#10;- Lip reading and non-verbal communications&#10;- Interpretation&#10;- Mode control">
            <a:extLst>
              <a:ext uri="{FF2B5EF4-FFF2-40B4-BE49-F238E27FC236}">
                <a16:creationId xmlns:a16="http://schemas.microsoft.com/office/drawing/2014/main" id="{68B62BB2-D362-2AAB-4D43-C742AE0D5DB4}"/>
              </a:ext>
            </a:extLst>
          </p:cNvPr>
          <p:cNvGrpSpPr/>
          <p:nvPr/>
        </p:nvGrpSpPr>
        <p:grpSpPr>
          <a:xfrm>
            <a:off x="2104468" y="1083777"/>
            <a:ext cx="7983064" cy="5496692"/>
            <a:chOff x="2104468" y="1083777"/>
            <a:chExt cx="7983064" cy="54966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801FD-CA22-2420-7A56-A283F8196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4468" y="1083777"/>
              <a:ext cx="7983064" cy="549669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43A194-81C4-EC82-EE53-D6694B0F871C}"/>
                </a:ext>
              </a:extLst>
            </p:cNvPr>
            <p:cNvSpPr/>
            <p:nvPr/>
          </p:nvSpPr>
          <p:spPr>
            <a:xfrm>
              <a:off x="4630994" y="6115665"/>
              <a:ext cx="5456538" cy="464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353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1D665-FEB5-00FA-A646-BDECAEEEF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71A414-3E06-CDEF-2A4B-C08FED187E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1611830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Emotional and Social Factors</a:t>
            </a:r>
            <a:r>
              <a:rPr lang="en-GB" sz="3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 -  </a:t>
            </a:r>
            <a:r>
              <a:rPr lang="en-GB" sz="3000" b="1" dirty="0" err="1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eSTEeM</a:t>
            </a:r>
            <a:r>
              <a:rPr lang="en-GB" sz="3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 Project Reflections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pic>
        <p:nvPicPr>
          <p:cNvPr id="2" name="Picture 1" descr="Emotional and social factors:&#10;- Familiarisation&#10;- Support networks&#10;- Self-advocacy&#10;- Opting out&#10;- Cognitive load&#10;- Stress/Anxiety">
            <a:extLst>
              <a:ext uri="{FF2B5EF4-FFF2-40B4-BE49-F238E27FC236}">
                <a16:creationId xmlns:a16="http://schemas.microsoft.com/office/drawing/2014/main" id="{97B6661A-D610-6FA5-0E43-BFADC4071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442" y="1329320"/>
            <a:ext cx="7821116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07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E32FF-3DB6-89A3-E890-A8ECE70FC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B2E2E-252C-238A-1192-7DD65B32E3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5489"/>
            <a:ext cx="12676909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Provisioning and Technical Factors</a:t>
            </a:r>
            <a:r>
              <a:rPr lang="en-GB" sz="29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 -  </a:t>
            </a:r>
            <a:r>
              <a:rPr lang="en-GB" sz="2900" b="1" dirty="0" err="1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eSTEeM</a:t>
            </a:r>
            <a:r>
              <a:rPr lang="en-GB" sz="29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 Project Reflections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pic>
        <p:nvPicPr>
          <p:cNvPr id="2" name="Picture 1" descr="Provisioning and technical factors&#10;- Dissemination&#10;- Pacing&#10;- Staff training&#10;- Participation control&#10;- Group size&#10;- Technical&#10;- Recordings">
            <a:extLst>
              <a:ext uri="{FF2B5EF4-FFF2-40B4-BE49-F238E27FC236}">
                <a16:creationId xmlns:a16="http://schemas.microsoft.com/office/drawing/2014/main" id="{D0FE232B-C2B6-4C61-F090-8B1C27211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234" y="1330238"/>
            <a:ext cx="7802064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66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A73DD-9265-835E-D521-E68B7843A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BACDA7-2424-77D3-4FA3-755498A540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1611830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Activity and Session Design - </a:t>
            </a:r>
            <a:r>
              <a:rPr lang="en-GB" sz="3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 -  </a:t>
            </a:r>
            <a:r>
              <a:rPr lang="en-GB" sz="3000" b="1" dirty="0" err="1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eSTEeM</a:t>
            </a:r>
            <a:r>
              <a:rPr lang="en-GB" sz="3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 Project Reflections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pic>
        <p:nvPicPr>
          <p:cNvPr id="2" name="Picture 1" descr="Activity and session design&#10;- Volume of materials&#10;- Advance materials&#10;- Accessible materials&#10;- Accessible activities&#10;- Session format&#10;">
            <a:extLst>
              <a:ext uri="{FF2B5EF4-FFF2-40B4-BE49-F238E27FC236}">
                <a16:creationId xmlns:a16="http://schemas.microsoft.com/office/drawing/2014/main" id="{80C30C39-7459-95D8-F590-9945B6C6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335" y="1173532"/>
            <a:ext cx="7935432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53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A8402-8265-15F1-C110-B219FC907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BD26F-5E92-1D17-0DB1-58CBAAADB3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Key lessons Learned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F7CE4-FD55-0689-9469-B8297C6C6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15" y="1111869"/>
            <a:ext cx="10179513" cy="51503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Foster a culture where we keep accessibility in mind throughout: planning, execution, post-session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Support networks and tutor/student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Provide training: producing accessible materials, activities and hosting accessible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Take ownness off the student: make it the default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Dissemination: pass on good practice, student feedback, protocols and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Reduce anxiety and stress</a:t>
            </a:r>
          </a:p>
        </p:txBody>
      </p:sp>
    </p:spTree>
    <p:extLst>
      <p:ext uri="{BB962C8B-B14F-4D97-AF65-F5344CB8AC3E}">
        <p14:creationId xmlns:p14="http://schemas.microsoft.com/office/powerpoint/2010/main" val="308383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4A3C2-98D1-908C-06E8-D07757D6FB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Questions? Feedback? Ideas? </a:t>
            </a:r>
          </a:p>
        </p:txBody>
      </p:sp>
    </p:spTree>
    <p:extLst>
      <p:ext uri="{BB962C8B-B14F-4D97-AF65-F5344CB8AC3E}">
        <p14:creationId xmlns:p14="http://schemas.microsoft.com/office/powerpoint/2010/main" val="3245348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9FFB62-27DC-0117-51A6-0C4BB74D1B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846158"/>
            <a:ext cx="9849592" cy="84615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Open University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AEDF1-4D48-CA33-4B9D-D8FF1E669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DFFE3-C2B3-6898-F419-D404745C7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10201736" cy="1800200"/>
          </a:xfrm>
        </p:spPr>
        <p:txBody>
          <a:bodyPr/>
          <a:lstStyle/>
          <a:p>
            <a:r>
              <a:rPr lang="en-GB" dirty="0"/>
              <a:t>Background to the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4F25D-11AF-E592-9297-95D59BAE3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1894301"/>
            <a:ext cx="11631392" cy="1305402"/>
          </a:xfrm>
        </p:spPr>
        <p:txBody>
          <a:bodyPr/>
          <a:lstStyle/>
          <a:p>
            <a:r>
              <a:rPr lang="en-GB" dirty="0"/>
              <a:t>An OU wide collaborative project to develop the MACE (Model for Accessible Collaborative Engagement) framework</a:t>
            </a:r>
          </a:p>
        </p:txBody>
      </p:sp>
    </p:spTree>
    <p:extLst>
      <p:ext uri="{BB962C8B-B14F-4D97-AF65-F5344CB8AC3E}">
        <p14:creationId xmlns:p14="http://schemas.microsoft.com/office/powerpoint/2010/main" val="87523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EFC8C-49E2-1012-7C38-944AE6BD0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77864-A304-4AA5-A6A1-6965167F77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Background to the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98AF9-3F71-B856-8AFC-990B0A0A69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615" y="1361251"/>
            <a:ext cx="10179513" cy="49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Research at the 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Collaborative project with staff and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Staff – ALs, staff tutors, SST, academics, research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Students – All faculties and levels, significant proportion of students with disabilities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Original focus on sensory impairment but extended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Surveys, interviews, workshops, focus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Iterative development of a model representing the key factors impacting access and engagement to collaborative learning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Barriers and how to handle them</a:t>
            </a:r>
          </a:p>
        </p:txBody>
      </p:sp>
    </p:spTree>
    <p:extLst>
      <p:ext uri="{BB962C8B-B14F-4D97-AF65-F5344CB8AC3E}">
        <p14:creationId xmlns:p14="http://schemas.microsoft.com/office/powerpoint/2010/main" val="258184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Research overview</a:t>
            </a:r>
          </a:p>
        </p:txBody>
      </p:sp>
      <p:pic>
        <p:nvPicPr>
          <p:cNvPr id="4" name="Picture 3" descr="Research Design Phases&#10;Phase 1: (feed to Phase 3) Student perspective&#10;Phase 2: (feed to Phase 3) Staff Perspective&#10;Phase 3: Collaborative Design.&#10;All lead to Model Development iterative process. ">
            <a:extLst>
              <a:ext uri="{FF2B5EF4-FFF2-40B4-BE49-F238E27FC236}">
                <a16:creationId xmlns:a16="http://schemas.microsoft.com/office/drawing/2014/main" id="{79AB689D-4BB7-3964-0C63-7582B8A5C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9" t="3964"/>
          <a:stretch/>
        </p:blipFill>
        <p:spPr bwMode="auto">
          <a:xfrm>
            <a:off x="1013791" y="1021425"/>
            <a:ext cx="9252861" cy="5222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3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FB4D5-BAFC-F07E-A724-67F8383D9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8139F-89EF-516A-F027-89B31D118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1894301"/>
            <a:ext cx="11682192" cy="1305402"/>
          </a:xfrm>
        </p:spPr>
        <p:txBody>
          <a:bodyPr/>
          <a:lstStyle/>
          <a:p>
            <a:r>
              <a:rPr lang="en-GB" dirty="0"/>
              <a:t>The framework:  </a:t>
            </a:r>
          </a:p>
          <a:p>
            <a:r>
              <a:rPr lang="en-GB" dirty="0"/>
              <a:t>Model for Accessible Collaborative Engagement</a:t>
            </a:r>
          </a:p>
        </p:txBody>
      </p:sp>
    </p:spTree>
    <p:extLst>
      <p:ext uri="{BB962C8B-B14F-4D97-AF65-F5344CB8AC3E}">
        <p14:creationId xmlns:p14="http://schemas.microsoft.com/office/powerpoint/2010/main" val="62469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MACE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68BD0-C343-41E3-4FC8-5113FDC64C96}"/>
              </a:ext>
            </a:extLst>
          </p:cNvPr>
          <p:cNvSpPr txBox="1"/>
          <p:nvPr/>
        </p:nvSpPr>
        <p:spPr>
          <a:xfrm>
            <a:off x="201561" y="968289"/>
            <a:ext cx="6125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http://jobuxton.online/</a:t>
            </a:r>
          </a:p>
        </p:txBody>
      </p:sp>
      <p:pic>
        <p:nvPicPr>
          <p:cNvPr id="3" name="Picture 2" descr="Four pieces of the model&#10;-Communication modes&#10;-Emotional and social factors&#10;-Provisioning and technical factors&#10;-Activity and session design">
            <a:extLst>
              <a:ext uri="{FF2B5EF4-FFF2-40B4-BE49-F238E27FC236}">
                <a16:creationId xmlns:a16="http://schemas.microsoft.com/office/drawing/2014/main" id="{0FE5BA14-F6CC-F8CC-F1E2-DF95DF80E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001" y="1544099"/>
            <a:ext cx="517279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2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Communication Modes</a:t>
            </a:r>
          </a:p>
        </p:txBody>
      </p:sp>
      <p:grpSp>
        <p:nvGrpSpPr>
          <p:cNvPr id="8" name="Group 7" descr="Communications modes:&#10;- Aural&#10;- Visual&#10;- Synchronisation&#10;- Screen reading and navigation&#10;- Text and captioning&#10;- Lip reading and non-verbal communications&#10;- Interpretation&#10;- Mode control">
            <a:extLst>
              <a:ext uri="{FF2B5EF4-FFF2-40B4-BE49-F238E27FC236}">
                <a16:creationId xmlns:a16="http://schemas.microsoft.com/office/drawing/2014/main" id="{64728A89-106F-1347-0392-5654EF21E368}"/>
              </a:ext>
            </a:extLst>
          </p:cNvPr>
          <p:cNvGrpSpPr/>
          <p:nvPr/>
        </p:nvGrpSpPr>
        <p:grpSpPr>
          <a:xfrm>
            <a:off x="2104468" y="1083777"/>
            <a:ext cx="7983064" cy="5496692"/>
            <a:chOff x="2104468" y="1083777"/>
            <a:chExt cx="7983064" cy="54966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515632-327F-6662-95A7-A027F8AC8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4468" y="1083777"/>
              <a:ext cx="7983064" cy="549669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1D0FDA-644D-3EA4-9206-8A48AF4A26EC}"/>
                </a:ext>
              </a:extLst>
            </p:cNvPr>
            <p:cNvSpPr/>
            <p:nvPr/>
          </p:nvSpPr>
          <p:spPr>
            <a:xfrm>
              <a:off x="4630994" y="6115665"/>
              <a:ext cx="5456538" cy="464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208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6ED64-2EBE-914E-CC80-0301DCF9A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Emotional and Social Factors</a:t>
            </a:r>
          </a:p>
        </p:txBody>
      </p:sp>
      <p:pic>
        <p:nvPicPr>
          <p:cNvPr id="3" name="Picture 2" descr="Emotional and social factors:&#10;- Familiarisation&#10;- Support networks&#10;- Self-advocacy&#10;- Opting out&#10;- Cognitive load&#10;- Stress/Anxiety">
            <a:extLst>
              <a:ext uri="{FF2B5EF4-FFF2-40B4-BE49-F238E27FC236}">
                <a16:creationId xmlns:a16="http://schemas.microsoft.com/office/drawing/2014/main" id="{5A4C89F2-B5CE-A050-1DF0-823ED215F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442" y="1329320"/>
            <a:ext cx="7821116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0136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B08DCD0EEA0F07498423205D54133588002F7710345EDBE643A981E852AE4B359C00C6ABBD85DCF86041A5EB231FB3CFE633" ma:contentTypeVersion="18" ma:contentTypeDescription="For general documents (Word, Excel etc)." ma:contentTypeScope="" ma:versionID="9c65a1863b3e81b1e7b4e223cfe78e30">
  <xsd:schema xmlns:xsd="http://www.w3.org/2001/XMLSchema" xmlns:xs="http://www.w3.org/2001/XMLSchema" xmlns:p="http://schemas.microsoft.com/office/2006/metadata/properties" xmlns:ns2="e4476828-269d-41e7-8c7f-463a607b843c" xmlns:ns3="http://schemas.microsoft.com/sharepoint.v3" xmlns:ns4="f6649768-51e2-4ed9-9bdf-4c374a10f6bd" xmlns:ns5="7aeab5f3-05ab-446d-9f7a-c4c35c6a47f0" targetNamespace="http://schemas.microsoft.com/office/2006/metadata/properties" ma:root="true" ma:fieldsID="2c450c9e913c2f79871798c29635f47c" ns2:_="" ns3:_="" ns4:_="" ns5:_="">
    <xsd:import namespace="e4476828-269d-41e7-8c7f-463a607b843c"/>
    <xsd:import namespace="http://schemas.microsoft.com/sharepoint.v3"/>
    <xsd:import namespace="f6649768-51e2-4ed9-9bdf-4c374a10f6bd"/>
    <xsd:import namespace="7aeab5f3-05ab-446d-9f7a-c4c35c6a47f0"/>
    <xsd:element name="properties">
      <xsd:complexType>
        <xsd:sequence>
          <xsd:element name="documentManagement">
            <xsd:complexType>
              <xsd:all>
                <xsd:element ref="ns2:InfoSecLevel"/>
                <xsd:element ref="ns3:CategoryDescription" minOccurs="0"/>
                <xsd:element ref="ns2:SourceSystemCreated" minOccurs="0"/>
                <xsd:element ref="ns2:SourceSystemModified" minOccurs="0"/>
                <xsd:element ref="ns2:SourceSystemModifiedBy" minOccurs="0"/>
                <xsd:element ref="ns2:jfb83b211892487d8f99ba34d47cda51" minOccurs="0"/>
                <xsd:element ref="ns2:TaxCatchAll" minOccurs="0"/>
                <xsd:element ref="ns2:TaxCatchAllLabel" minOccurs="0"/>
                <xsd:element ref="ns2:TaxKeywordTaxHTField" minOccurs="0"/>
                <xsd:element ref="ns2:SourceSystem" minOccurs="0"/>
                <xsd:element ref="ns4:_dlc_DocId" minOccurs="0"/>
                <xsd:element ref="ns4:_dlc_DocIdUrl" minOccurs="0"/>
                <xsd:element ref="ns4:_dlc_DocIdPersistId" minOccurs="0"/>
                <xsd:element ref="ns4:c976f18f1f4745adb6b6ecf8d941b9f5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4:SharedWithUsers" minOccurs="0"/>
                <xsd:element ref="ns4:SharedWithDetails" minOccurs="0"/>
                <xsd:element ref="ns5:lcf76f155ced4ddcb4097134ff3c332f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InfoSecLevel" ma:index="3" ma:displayName="Information Security Level" ma:default="Internal Use Only" ma:description="Note that Highly Restricted documents should not be held in cloud storage." ma:format="Dropdown" ma:internalName="InfoSecLevel" ma:readOnly="false">
      <xsd:simpleType>
        <xsd:restriction base="dms:Choice">
          <xsd:enumeration value="Highly Restricted - These should not be held in cloud storage"/>
          <xsd:enumeration value="Highly Confidential"/>
          <xsd:enumeration value="Proprietary"/>
          <xsd:enumeration value="Internal Use Only"/>
          <xsd:enumeration value="Public Documents"/>
        </xsd:restriction>
      </xsd:simpleType>
    </xsd:element>
    <xsd:element name="SourceSystemCreated" ma:index="6" nillable="true" ma:displayName="Source System Created" ma:format="DateTime" ma:internalName="SourceSystemCreated" ma:readOnly="false">
      <xsd:simpleType>
        <xsd:restriction base="dms:DateTime"/>
      </xsd:simpleType>
    </xsd:element>
    <xsd:element name="SourceSystemModified" ma:index="7" nillable="true" ma:displayName="Source System Modified" ma:format="DateTime" ma:internalName="SourceSystemModified" ma:readOnly="false">
      <xsd:simpleType>
        <xsd:restriction base="dms:DateTime"/>
      </xsd:simpleType>
    </xsd:element>
    <xsd:element name="SourceSystemModifiedBy" ma:index="8" nillable="true" ma:displayName="Source System Modified By" ma:list="UserInfo" ma:SharePointGroup="0" ma:internalName="SourceSystemModifi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fb83b211892487d8f99ba34d47cda51" ma:index="12" ma:taxonomy="true" ma:internalName="jfb83b211892487d8f99ba34d47cda51" ma:taxonomyFieldName="OULanguage" ma:displayName="Language (OU)" ma:readOnly="false" ma:default="1;#English|e0d36b11-db4e-4123-8f10-8157dedade86" ma:fieldId="{3fb83b21-1892-487d-8f99-ba34d47cda51}" ma:taxonomyMulti="true" ma:sspId="bfb35f09-1364-44fa-bda6-079b81d03a24" ma:termSetId="6988e76f-8d6c-4125-83fe-48a1bc5743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50fc396-6b87-4772-acf3-d5c3bea3f3f1}" ma:internalName="TaxCatchAll" ma:showField="CatchAllData" ma:web="f6649768-51e2-4ed9-9bdf-4c374a10f6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50fc396-6b87-4772-acf3-d5c3bea3f3f1}" ma:internalName="TaxCatchAllLabel" ma:readOnly="true" ma:showField="CatchAllDataLabel" ma:web="f6649768-51e2-4ed9-9bdf-4c374a10f6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bfb35f09-1364-44fa-bda6-079b81d03a2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ourceSystem" ma:index="19" nillable="true" ma:displayName="Source System" ma:format="Dropdown" ma:internalName="SourceSystem" ma:readOnly="false">
      <xsd:simpleType>
        <xsd:restriction base="dms:Choice">
          <xsd:enumeration value="Documentum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5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49768-51e2-4ed9-9bdf-4c374a10f6bd" elementFormDefault="qualified">
    <xsd:import namespace="http://schemas.microsoft.com/office/2006/documentManagement/types"/>
    <xsd:import namespace="http://schemas.microsoft.com/office/infopath/2007/PartnerControls"/>
    <xsd:element name="_dlc_DocId" ma:index="2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976f18f1f4745adb6b6ecf8d941b9f5" ma:index="23" nillable="true" ma:taxonomy="true" ma:internalName="c976f18f1f4745adb6b6ecf8d941b9f5" ma:taxonomyFieldName="TreeStructureCategory" ma:displayName="TreeStructureCategory" ma:readOnly="false" ma:fieldId="{c976f18f-1f47-45ad-b6b6-ecf8d941b9f5}" ma:taxonomyMulti="true" ma:sspId="bfb35f09-1364-44fa-bda6-079b81d03a24" ma:termSetId="e3d86e10-b5f7-491b-9c3f-0248c3e0bc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b5f3-05ab-446d-9f7a-c4c35c6a4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fb35f09-1364-44fa-bda6-079b81d03a24" ContentTypeId="0x010100B08DCD0EEA0F07498423205D54133588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>
      <Value>248</Value>
      <Value>1</Value>
    </TaxCatchAll>
    <lcf76f155ced4ddcb4097134ff3c332f xmlns="7aeab5f3-05ab-446d-9f7a-c4c35c6a47f0">
      <Terms xmlns="http://schemas.microsoft.com/office/infopath/2007/PartnerControls"/>
    </lcf76f155ced4ddcb4097134ff3c332f>
    <SourceSystemCreated xmlns="e4476828-269d-41e7-8c7f-463a607b843c" xsi:nil="true"/>
    <c976f18f1f4745adb6b6ecf8d941b9f5 xmlns="f6649768-51e2-4ed9-9bdf-4c374a10f6bd">
      <Terms xmlns="http://schemas.microsoft.com/office/infopath/2007/PartnerControls"/>
    </c976f18f1f4745adb6b6ecf8d941b9f5>
    <SourceSystemModifiedBy xmlns="e4476828-269d-41e7-8c7f-463a607b843c">
      <UserInfo>
        <DisplayName/>
        <AccountId xsi:nil="true"/>
        <AccountType/>
      </UserInfo>
    </SourceSystemModifiedBy>
    <jfb83b211892487d8f99ba34d47cda51 xmlns="e4476828-269d-41e7-8c7f-463a607b84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e0d36b11-db4e-4123-8f10-8157dedade86</TermId>
        </TermInfo>
      </Terms>
    </jfb83b211892487d8f99ba34d47cda51>
    <SourceSystemModified xmlns="e4476828-269d-41e7-8c7f-463a607b843c" xsi:nil="true"/>
    <SourceSystem xmlns="e4476828-269d-41e7-8c7f-463a607b843c" xsi:nil="true"/>
    <TaxKeywordTaxHTField xmlns="e4476828-269d-41e7-8c7f-463a607b84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OU Master PowerPoint Template</TermName>
          <TermId xmlns="http://schemas.microsoft.com/office/infopath/2007/PartnerControls">e5054ec4-46d6-4301-a570-d8f11b0d3c08</TermId>
        </TermInfo>
      </Terms>
    </TaxKeywordTaxHTField>
    <InfoSecLevel xmlns="e4476828-269d-41e7-8c7f-463a607b843c">Internal Use Only</InfoSecLevel>
    <CategoryDescription xmlns="http://schemas.microsoft.com/sharepoint.v3">OU Master PowerPoint Template</CategoryDescription>
    <_dlc_DocId xmlns="f6649768-51e2-4ed9-9bdf-4c374a10f6bd">INTTHC-1952402693-530</_dlc_DocId>
    <_dlc_DocIdUrl xmlns="f6649768-51e2-4ed9-9bdf-4c374a10f6bd">
      <Url>https://openuniv.sharepoint.com/sites/intranet-tutor-help-centre/_layouts/15/DocIdRedir.aspx?ID=INTTHC-1952402693-530</Url>
      <Description>INTTHC-1952402693-530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551651-9CAA-4409-96AF-4BFBD50638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476828-269d-41e7-8c7f-463a607b843c"/>
    <ds:schemaRef ds:uri="http://schemas.microsoft.com/sharepoint.v3"/>
    <ds:schemaRef ds:uri="f6649768-51e2-4ed9-9bdf-4c374a10f6bd"/>
    <ds:schemaRef ds:uri="7aeab5f3-05ab-446d-9f7a-c4c35c6a47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8AC41-5B46-4436-AD34-112A3F0D4BE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D1F123D-72E4-47AA-AF87-050EE8541186}">
  <ds:schemaRefs>
    <ds:schemaRef ds:uri="http://purl.org/dc/elements/1.1/"/>
    <ds:schemaRef ds:uri="http://www.w3.org/XML/1998/namespace"/>
    <ds:schemaRef ds:uri="7aeab5f3-05ab-446d-9f7a-c4c35c6a47f0"/>
    <ds:schemaRef ds:uri="f6649768-51e2-4ed9-9bdf-4c374a10f6bd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e4476828-269d-41e7-8c7f-463a607b843c"/>
    <ds:schemaRef ds:uri="http://schemas.microsoft.com/sharepoint.v3"/>
    <ds:schemaRef ds:uri="http://schemas.microsoft.com/office/2006/metadata/properties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C8200691-43B9-4BE3-914A-F8196C357B8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655</Words>
  <Application>Microsoft Office PowerPoint</Application>
  <PresentationFormat>Widescreen</PresentationFormat>
  <Paragraphs>112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Improving accessibility, inclusion, and engagement in synchronous online learning events.</vt:lpstr>
      <vt:lpstr>Contents</vt:lpstr>
      <vt:lpstr>PowerPoint Presentation</vt:lpstr>
      <vt:lpstr>Background to the project</vt:lpstr>
      <vt:lpstr>Research overview</vt:lpstr>
      <vt:lpstr>PowerPoint Presentation</vt:lpstr>
      <vt:lpstr>MACE Model</vt:lpstr>
      <vt:lpstr>Communication Modes</vt:lpstr>
      <vt:lpstr>Emotional and Social Factors</vt:lpstr>
      <vt:lpstr>Provisioning and Technical Factors</vt:lpstr>
      <vt:lpstr>Activity and Session Design</vt:lpstr>
      <vt:lpstr>Model (Screen Share)</vt:lpstr>
      <vt:lpstr>PowerPoint Presentation</vt:lpstr>
      <vt:lpstr>Purpose of the Esteem Project</vt:lpstr>
      <vt:lpstr>What ALs did</vt:lpstr>
      <vt:lpstr>In Advance</vt:lpstr>
      <vt:lpstr>Optional</vt:lpstr>
      <vt:lpstr>During tutorials</vt:lpstr>
      <vt:lpstr>After tutorials</vt:lpstr>
      <vt:lpstr>PowerPoint Presentation</vt:lpstr>
      <vt:lpstr>Communication Modes -  eSTEeM Project Reflections</vt:lpstr>
      <vt:lpstr>Emotional and Social Factors -  eSTEeM Project Reflections</vt:lpstr>
      <vt:lpstr>Provisioning and Technical Factors -  eSTEeM Project Reflections</vt:lpstr>
      <vt:lpstr>Activity and Session Design -  -  eSTEeM Project Reflections</vt:lpstr>
      <vt:lpstr>Key lessons Learned</vt:lpstr>
      <vt:lpstr>Questions? Feedback? Ideas? </vt:lpstr>
      <vt:lpstr>Thank you</vt:lpstr>
      <vt:lpstr>Open University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10</cp:revision>
  <dcterms:created xsi:type="dcterms:W3CDTF">2022-10-21T14:33:01Z</dcterms:created>
  <dcterms:modified xsi:type="dcterms:W3CDTF">2025-07-10T08:53:10Z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0x010100B08DCD0EEA0F07498423205D54133588002F7710345EDBE643A981E852AE4B359C00C6ABBD85DCF86041A5EB231FB3CFE633</vt:lpwstr>
  </property>
  <property fmtid="{D5CDD505-2E9C-101B-9397-08002B2CF9AE}" pid="3" name="MediaServiceImageTags">
    <vt:lpwstr/>
  </property>
  <property fmtid="{D5CDD505-2E9C-101B-9397-08002B2CF9AE}" pid="4" name="TaxKeyword">
    <vt:lpwstr>248;#OU Master PowerPoint Template|e5054ec4-46d6-4301-a570-d8f11b0d3c08</vt:lpwstr>
  </property>
  <property fmtid="{D5CDD505-2E9C-101B-9397-08002B2CF9AE}" pid="5" name="OULanguage">
    <vt:lpwstr>1;#English|e0d36b11-db4e-4123-8f10-8157dedade86</vt:lpwstr>
  </property>
  <property fmtid="{D5CDD505-2E9C-101B-9397-08002B2CF9AE}" pid="6" name="_dlc_DocIdItemGuid">
    <vt:lpwstr>85677404-a5d7-4bfa-a47e-fa39cf69ff37</vt:lpwstr>
  </property>
  <property fmtid="{D5CDD505-2E9C-101B-9397-08002B2CF9AE}" pid="7" name="TreeStructureCategory">
    <vt:lpwstr/>
  </property>
</Properties>
</file>