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6"/>
  </p:notesMasterIdLst>
  <p:handoutMasterIdLst>
    <p:handoutMasterId r:id="rId7"/>
  </p:handoutMasterIdLst>
  <p:sldIdLst>
    <p:sldId id="331" r:id="rId5"/>
  </p:sldIdLst>
  <p:sldSz cx="12192000" cy="6858000"/>
  <p:notesSz cx="7010400" cy="9296400"/>
  <p:custDataLst>
    <p:tags r:id="rId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11BCB"/>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5FBCFD-A512-7F4D-8954-85D4868AC668}" v="1598" dt="2022-11-21T10:43:11.710"/>
    <p1510:client id="{C344C0EC-52E8-E345-8EB4-E98F4ED837D9}" vWet="2" dt="2022-11-21T10:13:34.208"/>
    <p1510:client id="{EDE78515-F032-FB0D-B475-942EF1FC9C71}" v="30" dt="2022-11-21T10:13:57.86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48"/>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8CC96A8-6ED5-4539-87D6-AFCB6A9ADD7A}"/>
              </a:ext>
            </a:extLst>
          </p:cNvPr>
          <p:cNvSpPr>
            <a:spLocks noGrp="1"/>
          </p:cNvSpPr>
          <p:nvPr>
            <p:ph type="hdr" sz="quarter"/>
          </p:nvPr>
        </p:nvSpPr>
        <p:spPr>
          <a:xfrm>
            <a:off x="1" y="1"/>
            <a:ext cx="3038475" cy="466725"/>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90501CA9-6E9A-4637-835A-572E070E7FDA}"/>
              </a:ext>
            </a:extLst>
          </p:cNvPr>
          <p:cNvSpPr>
            <a:spLocks noGrp="1"/>
          </p:cNvSpPr>
          <p:nvPr>
            <p:ph type="dt" sz="quarter" idx="1"/>
          </p:nvPr>
        </p:nvSpPr>
        <p:spPr>
          <a:xfrm>
            <a:off x="3970339" y="1"/>
            <a:ext cx="3038475" cy="466725"/>
          </a:xfrm>
          <a:prstGeom prst="rect">
            <a:avLst/>
          </a:prstGeom>
        </p:spPr>
        <p:txBody>
          <a:bodyPr vert="horz" lIns="91440" tIns="45720" rIns="91440" bIns="45720" rtlCol="0"/>
          <a:lstStyle>
            <a:lvl1pPr algn="r">
              <a:defRPr sz="1200"/>
            </a:lvl1pPr>
          </a:lstStyle>
          <a:p>
            <a:fld id="{75431E61-F304-4060-A71B-12EF89F2AB62}" type="datetimeFigureOut">
              <a:rPr lang="en-GB" smtClean="0"/>
              <a:t>21/11/2022</a:t>
            </a:fld>
            <a:endParaRPr lang="en-GB"/>
          </a:p>
        </p:txBody>
      </p:sp>
      <p:sp>
        <p:nvSpPr>
          <p:cNvPr id="4" name="Footer Placeholder 3">
            <a:extLst>
              <a:ext uri="{FF2B5EF4-FFF2-40B4-BE49-F238E27FC236}">
                <a16:creationId xmlns:a16="http://schemas.microsoft.com/office/drawing/2014/main" id="{67A7BD09-F700-4294-844B-B16BB42D4517}"/>
              </a:ext>
            </a:extLst>
          </p:cNvPr>
          <p:cNvSpPr>
            <a:spLocks noGrp="1"/>
          </p:cNvSpPr>
          <p:nvPr>
            <p:ph type="ftr" sz="quarter" idx="2"/>
          </p:nvPr>
        </p:nvSpPr>
        <p:spPr>
          <a:xfrm>
            <a:off x="1" y="8829676"/>
            <a:ext cx="3038475" cy="46672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C3BD03D2-9D32-4973-B2F2-CBB43172B8F0}"/>
              </a:ext>
            </a:extLst>
          </p:cNvPr>
          <p:cNvSpPr>
            <a:spLocks noGrp="1"/>
          </p:cNvSpPr>
          <p:nvPr>
            <p:ph type="sldNum" sz="quarter" idx="3"/>
          </p:nvPr>
        </p:nvSpPr>
        <p:spPr>
          <a:xfrm>
            <a:off x="3970339" y="8829676"/>
            <a:ext cx="3038475" cy="466725"/>
          </a:xfrm>
          <a:prstGeom prst="rect">
            <a:avLst/>
          </a:prstGeom>
        </p:spPr>
        <p:txBody>
          <a:bodyPr vert="horz" lIns="91440" tIns="45720" rIns="91440" bIns="45720" rtlCol="0" anchor="b"/>
          <a:lstStyle>
            <a:lvl1pPr algn="r">
              <a:defRPr sz="1200"/>
            </a:lvl1pPr>
          </a:lstStyle>
          <a:p>
            <a:fld id="{96F62D12-9E5E-493C-BE47-C6A094F24C03}" type="slidenum">
              <a:rPr lang="en-GB" smtClean="0"/>
              <a:t>‹#›</a:t>
            </a:fld>
            <a:endParaRPr lang="en-GB"/>
          </a:p>
        </p:txBody>
      </p:sp>
    </p:spTree>
    <p:extLst>
      <p:ext uri="{BB962C8B-B14F-4D97-AF65-F5344CB8AC3E}">
        <p14:creationId xmlns:p14="http://schemas.microsoft.com/office/powerpoint/2010/main" val="3837103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70938" y="1"/>
            <a:ext cx="3037840" cy="466435"/>
          </a:xfrm>
          <a:prstGeom prst="rect">
            <a:avLst/>
          </a:prstGeom>
        </p:spPr>
        <p:txBody>
          <a:bodyPr vert="horz" lIns="91440" tIns="45720" rIns="91440" bIns="45720" rtlCol="0"/>
          <a:lstStyle>
            <a:lvl1pPr algn="r">
              <a:defRPr sz="1200"/>
            </a:lvl1pPr>
          </a:lstStyle>
          <a:p>
            <a:fld id="{FEB1C1C4-A2CA-4E67-A1F5-602634E2BCF5}" type="datetimeFigureOut">
              <a:rPr lang="en-GB" smtClean="0"/>
              <a:t>21/11/2022</a:t>
            </a:fld>
            <a:endParaRPr lang="en-GB"/>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01041" y="4473892"/>
            <a:ext cx="5608320" cy="366045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29968"/>
            <a:ext cx="3037840" cy="4664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70938" y="8829968"/>
            <a:ext cx="3037840" cy="466434"/>
          </a:xfrm>
          <a:prstGeom prst="rect">
            <a:avLst/>
          </a:prstGeom>
        </p:spPr>
        <p:txBody>
          <a:bodyPr vert="horz" lIns="91440" tIns="45720" rIns="91440" bIns="45720" rtlCol="0" anchor="b"/>
          <a:lstStyle>
            <a:lvl1pPr algn="r">
              <a:defRPr sz="1200"/>
            </a:lvl1pPr>
          </a:lstStyle>
          <a:p>
            <a:fld id="{2C755DF9-41A9-4B2A-8603-E47104E21A85}" type="slidenum">
              <a:rPr lang="en-GB" smtClean="0"/>
              <a:t>‹#›</a:t>
            </a:fld>
            <a:endParaRPr lang="en-GB"/>
          </a:p>
        </p:txBody>
      </p:sp>
    </p:spTree>
    <p:extLst>
      <p:ext uri="{BB962C8B-B14F-4D97-AF65-F5344CB8AC3E}">
        <p14:creationId xmlns:p14="http://schemas.microsoft.com/office/powerpoint/2010/main" val="2875099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C755DF9-41A9-4B2A-8603-E47104E21A85}" type="slidenum">
              <a:rPr lang="en-GB" smtClean="0"/>
              <a:t>1</a:t>
            </a:fld>
            <a:endParaRPr lang="en-GB"/>
          </a:p>
        </p:txBody>
      </p:sp>
    </p:spTree>
    <p:extLst>
      <p:ext uri="{BB962C8B-B14F-4D97-AF65-F5344CB8AC3E}">
        <p14:creationId xmlns:p14="http://schemas.microsoft.com/office/powerpoint/2010/main" val="2534922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5024934-070C-DA4D-AC21-0DC55BDEFACF}"/>
              </a:ext>
            </a:extLst>
          </p:cNvPr>
          <p:cNvSpPr/>
          <p:nvPr userDrawn="1"/>
        </p:nvSpPr>
        <p:spPr>
          <a:xfrm>
            <a:off x="10087429" y="319314"/>
            <a:ext cx="1266371" cy="9289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432869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428544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4269705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790747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
        <p:nvSpPr>
          <p:cNvPr id="7" name="Rectangle 6">
            <a:extLst>
              <a:ext uri="{FF2B5EF4-FFF2-40B4-BE49-F238E27FC236}">
                <a16:creationId xmlns:a16="http://schemas.microsoft.com/office/drawing/2014/main" id="{F62414B7-E694-DD45-8C62-70FE79ADDF1F}"/>
              </a:ext>
            </a:extLst>
          </p:cNvPr>
          <p:cNvSpPr/>
          <p:nvPr userDrawn="1"/>
        </p:nvSpPr>
        <p:spPr>
          <a:xfrm>
            <a:off x="10087429" y="319314"/>
            <a:ext cx="1266371" cy="9289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94358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a:t>Click to edit Master title style</a:t>
            </a:r>
            <a:endParaRPr lang="en-GB"/>
          </a:p>
        </p:txBody>
      </p:sp>
      <p:sp>
        <p:nvSpPr>
          <p:cNvPr id="3" name="Content Placeholder 2"/>
          <p:cNvSpPr>
            <a:spLocks noGrp="1"/>
          </p:cNvSpPr>
          <p:nvPr>
            <p:ph sz="half" idx="1"/>
          </p:nvPr>
        </p:nvSpPr>
        <p:spPr>
          <a:xfrm>
            <a:off x="838200" y="1368107"/>
            <a:ext cx="5181600" cy="4808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368107"/>
            <a:ext cx="5181600" cy="4808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1498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r>
              <a:rPr lang="en-US"/>
              <a:t>Monday, 4th May 2020</a:t>
            </a:r>
            <a:endParaRPr lang="en-GB"/>
          </a:p>
        </p:txBody>
      </p:sp>
      <p:sp>
        <p:nvSpPr>
          <p:cNvPr id="8" name="Footer Placeholder 7"/>
          <p:cNvSpPr>
            <a:spLocks noGrp="1"/>
          </p:cNvSpPr>
          <p:nvPr>
            <p:ph type="ftr" sz="quarter" idx="11"/>
          </p:nvPr>
        </p:nvSpPr>
        <p:spPr/>
        <p:txBody>
          <a:bodyPr/>
          <a:lstStyle/>
          <a:p>
            <a:r>
              <a:rPr lang="en-US"/>
              <a:t>eSTEeM 16th Project Cohort Induction</a:t>
            </a:r>
            <a:endParaRPr lang="en-GB"/>
          </a:p>
        </p:txBody>
      </p:sp>
      <p:sp>
        <p:nvSpPr>
          <p:cNvPr id="9" name="Slide Number Placeholder 8"/>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784158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r>
              <a:rPr lang="en-US"/>
              <a:t>Monday, 4th May 2020</a:t>
            </a:r>
            <a:endParaRPr lang="en-GB"/>
          </a:p>
        </p:txBody>
      </p:sp>
      <p:sp>
        <p:nvSpPr>
          <p:cNvPr id="4" name="Footer Placeholder 3"/>
          <p:cNvSpPr>
            <a:spLocks noGrp="1"/>
          </p:cNvSpPr>
          <p:nvPr>
            <p:ph type="ftr" sz="quarter" idx="11"/>
          </p:nvPr>
        </p:nvSpPr>
        <p:spPr/>
        <p:txBody>
          <a:bodyPr/>
          <a:lstStyle/>
          <a:p>
            <a:r>
              <a:rPr lang="en-US"/>
              <a:t>eSTEeM 16th Project Cohort Induction</a:t>
            </a:r>
            <a:endParaRPr lang="en-GB"/>
          </a:p>
        </p:txBody>
      </p:sp>
      <p:sp>
        <p:nvSpPr>
          <p:cNvPr id="5" name="Slide Number Placeholder 4"/>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2517539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Monday, 4th May 2020</a:t>
            </a:r>
            <a:endParaRPr lang="en-GB"/>
          </a:p>
        </p:txBody>
      </p:sp>
      <p:sp>
        <p:nvSpPr>
          <p:cNvPr id="3" name="Footer Placeholder 2"/>
          <p:cNvSpPr>
            <a:spLocks noGrp="1"/>
          </p:cNvSpPr>
          <p:nvPr>
            <p:ph type="ftr" sz="quarter" idx="11"/>
          </p:nvPr>
        </p:nvSpPr>
        <p:spPr/>
        <p:txBody>
          <a:bodyPr/>
          <a:lstStyle/>
          <a:p>
            <a:r>
              <a:rPr lang="en-US"/>
              <a:t>eSTEeM 16th Project Cohort Induction</a:t>
            </a:r>
            <a:endParaRPr lang="en-GB"/>
          </a:p>
        </p:txBody>
      </p:sp>
      <p:sp>
        <p:nvSpPr>
          <p:cNvPr id="4" name="Slide Number Placeholder 3"/>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2521443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027989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3253764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823595"/>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351280"/>
            <a:ext cx="10515600" cy="48463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Monday, 4th May 2020</a:t>
            </a:r>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eSTEeM 16th Project Cohort Induction</a:t>
            </a: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1D4F6A-8D54-49B9-8B0E-EEA58E4D334B}" type="slidenum">
              <a:rPr lang="en-GB" smtClean="0"/>
              <a:t>‹#›</a:t>
            </a:fld>
            <a:endParaRPr lang="en-GB"/>
          </a:p>
        </p:txBody>
      </p:sp>
      <p:pic>
        <p:nvPicPr>
          <p:cNvPr id="7" name="Picture 2" descr="Image result for open university logo">
            <a:extLst>
              <a:ext uri="{FF2B5EF4-FFF2-40B4-BE49-F238E27FC236}">
                <a16:creationId xmlns:a16="http://schemas.microsoft.com/office/drawing/2014/main" id="{73F5A3A6-890C-3C44-8E85-866FAD5E91E9}"/>
              </a:ext>
            </a:extLst>
          </p:cNvPr>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0119712" y="361703"/>
            <a:ext cx="1234088" cy="8415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10274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108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8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8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8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8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BC9E42-CF55-F942-9572-3ACDE7694071}"/>
              </a:ext>
            </a:extLst>
          </p:cNvPr>
          <p:cNvSpPr txBox="1"/>
          <p:nvPr/>
        </p:nvSpPr>
        <p:spPr>
          <a:xfrm>
            <a:off x="5285678" y="6646127"/>
            <a:ext cx="184731" cy="369332"/>
          </a:xfrm>
          <a:prstGeom prst="rect">
            <a:avLst/>
          </a:prstGeom>
          <a:noFill/>
        </p:spPr>
        <p:txBody>
          <a:bodyPr wrap="none" rtlCol="0">
            <a:spAutoFit/>
          </a:bodyPr>
          <a:lstStyle/>
          <a:p>
            <a:endParaRPr lang="en-US"/>
          </a:p>
        </p:txBody>
      </p:sp>
      <p:sp>
        <p:nvSpPr>
          <p:cNvPr id="3" name="Rectangle 1">
            <a:extLst>
              <a:ext uri="{FF2B5EF4-FFF2-40B4-BE49-F238E27FC236}">
                <a16:creationId xmlns:a16="http://schemas.microsoft.com/office/drawing/2014/main" id="{BF465D11-9EEB-4425-A721-333EF169DD5E}"/>
              </a:ext>
            </a:extLst>
          </p:cNvPr>
          <p:cNvSpPr>
            <a:spLocks noGrp="1" noChangeArrowheads="1"/>
          </p:cNvSpPr>
          <p:nvPr>
            <p:ph type="ctrTitle"/>
          </p:nvPr>
        </p:nvSpPr>
        <p:spPr bwMode="auto">
          <a:xfrm>
            <a:off x="289302" y="138269"/>
            <a:ext cx="11049258" cy="60570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algn="l" eaLnBrk="0" fontAlgn="base" hangingPunct="0"/>
            <a:r>
              <a:rPr lang="en-GB" sz="2400" b="1">
                <a:solidFill>
                  <a:srgbClr val="D11BCB"/>
                </a:solidFill>
                <a:latin typeface="Arial"/>
                <a:cs typeface="Arial"/>
              </a:rPr>
              <a:t>Academic conduct referrals </a:t>
            </a:r>
            <a:br>
              <a:rPr lang="en-GB" sz="2400" b="1">
                <a:latin typeface="Arial"/>
                <a:cs typeface="Arial"/>
              </a:rPr>
            </a:br>
            <a:r>
              <a:rPr lang="en-GB" sz="2400" b="1">
                <a:solidFill>
                  <a:srgbClr val="D11BCB"/>
                </a:solidFill>
                <a:latin typeface="Arial"/>
                <a:cs typeface="Arial"/>
              </a:rPr>
              <a:t>and students from under-represented groups</a:t>
            </a:r>
            <a:br>
              <a:rPr lang="en-GB" altLang="en-US" sz="2400" b="1">
                <a:latin typeface="Arial"/>
                <a:cs typeface="Arial"/>
              </a:rPr>
            </a:br>
            <a:r>
              <a:rPr lang="en-GB" altLang="en-US" sz="2000" b="1">
                <a:solidFill>
                  <a:schemeClr val="tx1"/>
                </a:solidFill>
                <a:latin typeface="Arial"/>
                <a:cs typeface="Arial"/>
              </a:rPr>
              <a:t>Jill Shaw, Jim Gillen, Mark Slaymaker, Rehana Awan</a:t>
            </a:r>
            <a:br>
              <a:rPr lang="en-GB" altLang="en-US" sz="1800" b="1">
                <a:latin typeface="Arial" panose="020B0604020202020204" pitchFamily="34" charset="0"/>
                <a:cs typeface="Arial" panose="020B0604020202020204" pitchFamily="34" charset="0"/>
              </a:rPr>
            </a:br>
            <a:br>
              <a:rPr lang="en-GB" altLang="en-US" sz="1800" b="1">
                <a:latin typeface="Arial" panose="020B0604020202020204" pitchFamily="34" charset="0"/>
                <a:cs typeface="Arial" panose="020B0604020202020204" pitchFamily="34" charset="0"/>
              </a:rPr>
            </a:br>
            <a:r>
              <a:rPr lang="en-GB" sz="1200" b="1">
                <a:solidFill>
                  <a:schemeClr val="tx1"/>
                </a:solidFill>
                <a:latin typeface="Arial"/>
                <a:cs typeface="Arial"/>
              </a:rPr>
              <a:t>Context:</a:t>
            </a:r>
            <a:br>
              <a:rPr lang="en-GB" sz="1200" b="0" i="0" u="none" strike="noStrike" baseline="0">
                <a:latin typeface="Calibri" panose="020F0502020204030204" pitchFamily="34" charset="0"/>
              </a:rPr>
            </a:br>
            <a:r>
              <a:rPr lang="en-GB" sz="1200">
                <a:solidFill>
                  <a:schemeClr val="tx1"/>
                </a:solidFill>
                <a:latin typeface="Arial"/>
                <a:ea typeface="+mj-lt"/>
                <a:cs typeface="+mj-lt"/>
              </a:rPr>
              <a:t>Several research projects across the OU and beyond have indicated that students from particular backgrounds (e.g. Black, low socio-economic background) </a:t>
            </a:r>
            <a:br>
              <a:rPr lang="en-GB" sz="1200">
                <a:solidFill>
                  <a:schemeClr val="tx1"/>
                </a:solidFill>
                <a:latin typeface="Arial"/>
                <a:ea typeface="+mj-lt"/>
                <a:cs typeface="+mj-lt"/>
              </a:rPr>
            </a:br>
            <a:r>
              <a:rPr lang="en-GB" sz="1200">
                <a:solidFill>
                  <a:schemeClr val="tx1"/>
                </a:solidFill>
                <a:latin typeface="Arial"/>
                <a:ea typeface="+mj-lt"/>
                <a:cs typeface="+mj-lt"/>
              </a:rPr>
              <a:t>are more likely to be referred for suspected plagiarism and/or academic conduct (Butcher &amp; Fowle, 2019).</a:t>
            </a:r>
            <a:br>
              <a:rPr lang="en-GB" sz="1200">
                <a:latin typeface="Arial"/>
                <a:ea typeface="+mj-lt"/>
                <a:cs typeface="+mj-lt"/>
              </a:rPr>
            </a:br>
            <a:br>
              <a:rPr lang="en-GB" sz="1200">
                <a:ea typeface="+mj-lt"/>
                <a:cs typeface="+mj-lt"/>
              </a:rPr>
            </a:br>
            <a:r>
              <a:rPr lang="en-GB" sz="1200" b="1">
                <a:solidFill>
                  <a:schemeClr val="tx1"/>
                </a:solidFill>
                <a:latin typeface="Arial"/>
                <a:cs typeface="Arial"/>
              </a:rPr>
              <a:t>Our project:</a:t>
            </a:r>
            <a:br>
              <a:rPr lang="en-GB" sz="1200" b="0" i="0" u="none" strike="noStrike" baseline="0">
                <a:latin typeface="Calibri" panose="020F0502020204030204" pitchFamily="34" charset="0"/>
              </a:rPr>
            </a:br>
            <a:r>
              <a:rPr lang="en-GB" sz="1200" b="0" i="0" u="none" strike="noStrike" baseline="0">
                <a:solidFill>
                  <a:srgbClr val="000000"/>
                </a:solidFill>
                <a:latin typeface="Arial"/>
                <a:cs typeface="Arial"/>
              </a:rPr>
              <a:t>We are aiming t</a:t>
            </a:r>
            <a:r>
              <a:rPr lang="en-GB" sz="1200">
                <a:solidFill>
                  <a:srgbClr val="000000"/>
                </a:solidFill>
                <a:latin typeface="Arial"/>
                <a:cs typeface="Arial"/>
              </a:rPr>
              <a:t>o establish which (if any) groups of students are being referred to the Academic Conduct Office (ACO) within Computing and Communications Level 1 modules. This data will inform the next stage, which is to develop an understanding of the reasons for these referrals, and explore the design of interventions to improve participation and success of students from under-represented groups in STEM.</a:t>
            </a:r>
            <a:endParaRPr lang="en-GB" altLang="en-US" sz="1200">
              <a:solidFill>
                <a:srgbClr val="000000"/>
              </a:solidFill>
              <a:latin typeface="Arial"/>
              <a:cs typeface="Arial"/>
            </a:endParaRPr>
          </a:p>
          <a:p>
            <a:pPr algn="l"/>
            <a:br>
              <a:rPr lang="en-GB" sz="1200">
                <a:solidFill>
                  <a:srgbClr val="000000"/>
                </a:solidFill>
                <a:latin typeface="Arial"/>
                <a:cs typeface="Arial"/>
              </a:rPr>
            </a:br>
            <a:r>
              <a:rPr lang="en-GB" altLang="en-US" sz="1200" b="1">
                <a:solidFill>
                  <a:schemeClr val="tx1"/>
                </a:solidFill>
                <a:latin typeface="Arial"/>
                <a:cs typeface="Arial"/>
              </a:rPr>
              <a:t>The questions we want to answer are:</a:t>
            </a:r>
            <a:br>
              <a:rPr lang="en-GB" altLang="en-US" sz="1200">
                <a:solidFill>
                  <a:schemeClr val="tx1"/>
                </a:solidFill>
                <a:latin typeface="Arial" panose="020B0604020202020204" pitchFamily="34" charset="0"/>
                <a:cs typeface="Arial" panose="020B0604020202020204" pitchFamily="34" charset="0"/>
              </a:rPr>
            </a:br>
            <a:r>
              <a:rPr lang="en-GB" altLang="en-US" sz="1200">
                <a:solidFill>
                  <a:schemeClr val="tx1"/>
                </a:solidFill>
                <a:latin typeface="Arial" panose="020B0604020202020204" pitchFamily="34" charset="0"/>
                <a:cs typeface="Arial" panose="020B0604020202020204" pitchFamily="34" charset="0"/>
              </a:rPr>
              <a:t>- </a:t>
            </a:r>
            <a:r>
              <a:rPr lang="en-GB" sz="1200">
                <a:solidFill>
                  <a:schemeClr val="tx1"/>
                </a:solidFill>
                <a:latin typeface="Arial"/>
                <a:cs typeface="Arial"/>
              </a:rPr>
              <a:t>what are the demographics of the students being referred for ACO in relation to the demographics of the Level 1 C&amp;C modules?</a:t>
            </a:r>
            <a:br>
              <a:rPr lang="en-GB" sz="1200">
                <a:solidFill>
                  <a:schemeClr val="tx1"/>
                </a:solidFill>
                <a:latin typeface="Arial"/>
                <a:cs typeface="Arial"/>
              </a:rPr>
            </a:br>
            <a:r>
              <a:rPr lang="en-GB" sz="1200">
                <a:solidFill>
                  <a:schemeClr val="tx1"/>
                </a:solidFill>
                <a:latin typeface="Arial"/>
                <a:cs typeface="Arial"/>
              </a:rPr>
              <a:t>- are there any demographic groups of students that are over- or under-represented in referrals?</a:t>
            </a:r>
            <a:br>
              <a:rPr lang="en-GB" sz="1200">
                <a:solidFill>
                  <a:schemeClr val="tx1"/>
                </a:solidFill>
                <a:latin typeface="Arial"/>
                <a:cs typeface="Arial"/>
              </a:rPr>
            </a:br>
            <a:r>
              <a:rPr lang="en-GB" sz="1200">
                <a:solidFill>
                  <a:schemeClr val="tx1"/>
                </a:solidFill>
                <a:latin typeface="Arial"/>
                <a:cs typeface="Arial"/>
              </a:rPr>
              <a:t>- what is the student experience of the ACO referral process? </a:t>
            </a:r>
            <a:br>
              <a:rPr lang="en-GB" sz="1200">
                <a:solidFill>
                  <a:schemeClr val="tx1"/>
                </a:solidFill>
                <a:latin typeface="Arial"/>
                <a:cs typeface="Arial"/>
              </a:rPr>
            </a:br>
            <a:r>
              <a:rPr lang="en-GB" sz="1200">
                <a:solidFill>
                  <a:schemeClr val="tx1"/>
                </a:solidFill>
                <a:latin typeface="Arial"/>
                <a:cs typeface="Arial"/>
              </a:rPr>
              <a:t>- what support did the students access to develop their academic conduct and was it successful?</a:t>
            </a:r>
            <a:br>
              <a:rPr lang="en-GB" sz="1200">
                <a:solidFill>
                  <a:schemeClr val="tx1"/>
                </a:solidFill>
                <a:latin typeface="Arial"/>
                <a:cs typeface="Arial"/>
              </a:rPr>
            </a:br>
            <a:br>
              <a:rPr lang="en-GB" sz="1200" b="1">
                <a:solidFill>
                  <a:srgbClr val="000000"/>
                </a:solidFill>
                <a:latin typeface="Arial"/>
                <a:cs typeface="Arial"/>
              </a:rPr>
            </a:br>
            <a:br>
              <a:rPr lang="en-GB" sz="1200">
                <a:latin typeface="Arial"/>
                <a:cs typeface="Arial"/>
              </a:rPr>
            </a:br>
            <a:r>
              <a:rPr lang="en-GB" sz="1200" b="1">
                <a:solidFill>
                  <a:schemeClr val="tx1"/>
                </a:solidFill>
                <a:latin typeface="Arial"/>
                <a:cs typeface="Arial"/>
              </a:rPr>
              <a:t>Methods:</a:t>
            </a:r>
            <a:br>
              <a:rPr lang="en-GB" sz="1200" b="1" i="0" u="none" strike="noStrike" baseline="0">
                <a:latin typeface="Arial"/>
                <a:cs typeface="Arial"/>
              </a:rPr>
            </a:br>
            <a:br>
              <a:rPr lang="en-GB" sz="1200" b="1" i="0" u="none" strike="noStrike" baseline="0">
                <a:latin typeface="Arial"/>
                <a:cs typeface="Arial"/>
              </a:rPr>
            </a:br>
            <a:r>
              <a:rPr lang="en-GB" sz="1200">
                <a:solidFill>
                  <a:schemeClr val="tx1"/>
                </a:solidFill>
                <a:latin typeface="Arial"/>
                <a:cs typeface="Arial"/>
              </a:rPr>
              <a:t>We plan to employ a combination of :</a:t>
            </a:r>
            <a:br>
              <a:rPr lang="en-GB" sz="1200">
                <a:latin typeface="Arial"/>
                <a:cs typeface="Arial"/>
              </a:rPr>
            </a:br>
            <a:r>
              <a:rPr lang="en-GB" sz="1200">
                <a:solidFill>
                  <a:schemeClr val="tx1"/>
                </a:solidFill>
                <a:latin typeface="Arial"/>
                <a:cs typeface="Arial"/>
              </a:rPr>
              <a:t>- data collation from current ACO referrals, </a:t>
            </a:r>
            <a:br>
              <a:rPr lang="en-GB" sz="1200">
                <a:latin typeface="Arial"/>
                <a:cs typeface="Arial"/>
              </a:rPr>
            </a:br>
            <a:r>
              <a:rPr lang="en-GB" sz="1200">
                <a:solidFill>
                  <a:schemeClr val="tx1"/>
                </a:solidFill>
                <a:latin typeface="Arial"/>
                <a:cs typeface="Arial"/>
              </a:rPr>
              <a:t>- questionnaire with students on their experiences of academic conduct,</a:t>
            </a:r>
            <a:br>
              <a:rPr lang="en-GB" sz="1200">
                <a:solidFill>
                  <a:schemeClr val="tx1"/>
                </a:solidFill>
                <a:latin typeface="Arial"/>
                <a:cs typeface="Arial"/>
              </a:rPr>
            </a:br>
            <a:r>
              <a:rPr lang="en-GB" sz="1200">
                <a:solidFill>
                  <a:schemeClr val="tx1"/>
                </a:solidFill>
                <a:latin typeface="Arial"/>
                <a:cs typeface="Arial"/>
              </a:rPr>
              <a:t>   and correlated with the findings of the Academic Conduct Review,</a:t>
            </a:r>
            <a:br>
              <a:rPr lang="en-GB" sz="1200">
                <a:solidFill>
                  <a:schemeClr val="tx1"/>
                </a:solidFill>
                <a:latin typeface="Arial"/>
                <a:cs typeface="Arial"/>
              </a:rPr>
            </a:br>
            <a:r>
              <a:rPr lang="en-GB" sz="1200">
                <a:solidFill>
                  <a:schemeClr val="tx1"/>
                </a:solidFill>
                <a:latin typeface="Arial"/>
                <a:cs typeface="Arial"/>
              </a:rPr>
              <a:t>- interviews with module teams,</a:t>
            </a:r>
            <a:br>
              <a:rPr lang="en-GB" sz="1200">
                <a:latin typeface="Arial"/>
                <a:cs typeface="Arial"/>
              </a:rPr>
            </a:br>
            <a:r>
              <a:rPr lang="en-GB" sz="1200">
                <a:solidFill>
                  <a:schemeClr val="tx1"/>
                </a:solidFill>
                <a:latin typeface="Arial"/>
                <a:cs typeface="Arial"/>
              </a:rPr>
              <a:t>- feedback from English for Academic Purposes (EAP) </a:t>
            </a:r>
            <a:r>
              <a:rPr lang="en-GB" sz="1200" i="1" u="sng">
                <a:solidFill>
                  <a:schemeClr val="tx1"/>
                </a:solidFill>
                <a:latin typeface="Arial"/>
                <a:cs typeface="Arial"/>
              </a:rPr>
              <a:t>tbc</a:t>
            </a:r>
            <a:br>
              <a:rPr lang="en-GB" sz="1200">
                <a:solidFill>
                  <a:schemeClr val="tx1"/>
                </a:solidFill>
                <a:latin typeface="Arial"/>
                <a:cs typeface="Arial"/>
              </a:rPr>
            </a:br>
            <a:r>
              <a:rPr lang="en-GB" sz="1200">
                <a:solidFill>
                  <a:schemeClr val="tx1"/>
                </a:solidFill>
                <a:latin typeface="Arial"/>
                <a:cs typeface="Arial"/>
              </a:rPr>
              <a:t>- feedback from Personal Learning Advisors</a:t>
            </a:r>
            <a:br>
              <a:rPr lang="en-GB" sz="1200">
                <a:latin typeface="Arial"/>
                <a:cs typeface="Arial"/>
              </a:rPr>
            </a:br>
            <a:br>
              <a:rPr lang="en-GB" altLang="en-US" sz="1200">
                <a:solidFill>
                  <a:schemeClr val="tx1"/>
                </a:solidFill>
                <a:latin typeface="Arial"/>
                <a:cs typeface="Arial"/>
              </a:rPr>
            </a:br>
            <a:br>
              <a:rPr lang="en-GB" altLang="en-US" sz="1200">
                <a:solidFill>
                  <a:schemeClr val="tx1"/>
                </a:solidFill>
                <a:latin typeface="Arial"/>
                <a:cs typeface="Arial"/>
              </a:rPr>
            </a:br>
            <a:br>
              <a:rPr lang="en-GB" altLang="en-US" sz="1200" b="0" i="0" u="none" strike="noStrike" cap="none" normalizeH="0" baseline="0">
                <a:ln>
                  <a:noFill/>
                </a:ln>
                <a:effectLst/>
                <a:latin typeface="Arial" panose="020B0604020202020204" pitchFamily="34" charset="0"/>
                <a:ea typeface="Times New Roman" panose="02020603050405020304" pitchFamily="18" charset="0"/>
                <a:cs typeface="Arial" panose="020B0604020202020204" pitchFamily="34" charset="0"/>
              </a:rPr>
            </a:br>
            <a:endParaRPr lang="en-GB" altLang="en-US" sz="1200" b="0" i="0" u="none" strike="noStrike" cap="none" normalizeH="0" baseline="0">
              <a:ln>
                <a:noFill/>
              </a:ln>
              <a:solidFill>
                <a:schemeClr val="tx1"/>
              </a:solidFill>
              <a:effectLst/>
              <a:latin typeface="Arial" panose="020B0604020202020204" pitchFamily="34" charset="0"/>
              <a:cs typeface="Arial"/>
            </a:endParaRPr>
          </a:p>
        </p:txBody>
      </p:sp>
      <p:pic>
        <p:nvPicPr>
          <p:cNvPr id="4" name="Picture 3">
            <a:extLst>
              <a:ext uri="{FF2B5EF4-FFF2-40B4-BE49-F238E27FC236}">
                <a16:creationId xmlns:a16="http://schemas.microsoft.com/office/drawing/2014/main" id="{6F0355B4-B561-421A-8E06-D2A49AF4379C}"/>
              </a:ext>
            </a:extLst>
          </p:cNvPr>
          <p:cNvPicPr>
            <a:picLocks noChangeAspect="1"/>
          </p:cNvPicPr>
          <p:nvPr/>
        </p:nvPicPr>
        <p:blipFill>
          <a:blip r:embed="rId4"/>
          <a:stretch>
            <a:fillRect/>
          </a:stretch>
        </p:blipFill>
        <p:spPr>
          <a:xfrm>
            <a:off x="10297502" y="312158"/>
            <a:ext cx="1605196" cy="1100470"/>
          </a:xfrm>
          <a:prstGeom prst="rect">
            <a:avLst/>
          </a:prstGeom>
        </p:spPr>
      </p:pic>
      <p:pic>
        <p:nvPicPr>
          <p:cNvPr id="8" name="Picture 7">
            <a:extLst>
              <a:ext uri="{FF2B5EF4-FFF2-40B4-BE49-F238E27FC236}">
                <a16:creationId xmlns:a16="http://schemas.microsoft.com/office/drawing/2014/main" id="{B246E7F0-9E49-4431-8EB9-672D860D99B5}"/>
              </a:ext>
            </a:extLst>
          </p:cNvPr>
          <p:cNvPicPr>
            <a:picLocks noChangeAspect="1"/>
          </p:cNvPicPr>
          <p:nvPr/>
        </p:nvPicPr>
        <p:blipFill>
          <a:blip r:embed="rId5"/>
          <a:stretch>
            <a:fillRect/>
          </a:stretch>
        </p:blipFill>
        <p:spPr>
          <a:xfrm>
            <a:off x="403219" y="5673617"/>
            <a:ext cx="2856161" cy="873900"/>
          </a:xfrm>
          <a:prstGeom prst="rect">
            <a:avLst/>
          </a:prstGeom>
        </p:spPr>
      </p:pic>
      <p:sp>
        <p:nvSpPr>
          <p:cNvPr id="5" name="TextBox 4">
            <a:extLst>
              <a:ext uri="{FF2B5EF4-FFF2-40B4-BE49-F238E27FC236}">
                <a16:creationId xmlns:a16="http://schemas.microsoft.com/office/drawing/2014/main" id="{05F929E2-ABB4-6E07-C2B5-157C88CFF1D6}"/>
              </a:ext>
            </a:extLst>
          </p:cNvPr>
          <p:cNvSpPr txBox="1"/>
          <p:nvPr/>
        </p:nvSpPr>
        <p:spPr>
          <a:xfrm>
            <a:off x="6096000" y="4039261"/>
            <a:ext cx="5494273" cy="1384995"/>
          </a:xfrm>
          <a:prstGeom prst="rect">
            <a:avLst/>
          </a:prstGeom>
          <a:noFill/>
        </p:spPr>
        <p:txBody>
          <a:bodyPr wrap="square" rtlCol="0">
            <a:spAutoFit/>
          </a:bodyPr>
          <a:lstStyle/>
          <a:p>
            <a:r>
              <a:rPr lang="en-GB" altLang="en-US" sz="1200" b="1">
                <a:solidFill>
                  <a:schemeClr val="tx1"/>
                </a:solidFill>
                <a:latin typeface="Arial"/>
                <a:cs typeface="Arial"/>
              </a:rPr>
              <a:t>Outputs: </a:t>
            </a:r>
          </a:p>
          <a:p>
            <a:endParaRPr lang="en-GB" altLang="en-US" sz="1200">
              <a:solidFill>
                <a:schemeClr val="tx1"/>
              </a:solidFill>
              <a:latin typeface="Arial"/>
              <a:cs typeface="Arial"/>
            </a:endParaRPr>
          </a:p>
          <a:p>
            <a:r>
              <a:rPr lang="en-GB" altLang="en-US" sz="1200">
                <a:solidFill>
                  <a:schemeClr val="tx1"/>
                </a:solidFill>
                <a:latin typeface="Arial"/>
                <a:cs typeface="Arial"/>
              </a:rPr>
              <a:t>Produce recommendations to:</a:t>
            </a:r>
            <a:br>
              <a:rPr lang="en-GB" altLang="en-US" sz="1200">
                <a:solidFill>
                  <a:schemeClr val="tx1"/>
                </a:solidFill>
                <a:latin typeface="Arial"/>
                <a:cs typeface="Arial"/>
              </a:rPr>
            </a:br>
            <a:r>
              <a:rPr lang="en-GB" altLang="en-US" sz="1200">
                <a:solidFill>
                  <a:schemeClr val="tx1"/>
                </a:solidFill>
                <a:latin typeface="Arial"/>
                <a:cs typeface="Arial"/>
              </a:rPr>
              <a:t>- support students based on findings to develop good academic practice</a:t>
            </a:r>
            <a:br>
              <a:rPr lang="en-GB" altLang="en-US" sz="1200">
                <a:solidFill>
                  <a:schemeClr val="tx1"/>
                </a:solidFill>
                <a:latin typeface="Arial"/>
                <a:cs typeface="Arial"/>
              </a:rPr>
            </a:br>
            <a:r>
              <a:rPr lang="en-GB" altLang="en-US" sz="1200">
                <a:solidFill>
                  <a:schemeClr val="tx1"/>
                </a:solidFill>
                <a:latin typeface="Arial"/>
                <a:cs typeface="Arial"/>
              </a:rPr>
              <a:t>- improve student retention and progression</a:t>
            </a:r>
            <a:br>
              <a:rPr lang="en-GB" altLang="en-US" sz="1200">
                <a:solidFill>
                  <a:schemeClr val="tx1"/>
                </a:solidFill>
                <a:latin typeface="Arial"/>
                <a:cs typeface="Arial"/>
              </a:rPr>
            </a:br>
            <a:r>
              <a:rPr lang="en-GB" altLang="en-US" sz="1200">
                <a:solidFill>
                  <a:schemeClr val="tx1"/>
                </a:solidFill>
                <a:latin typeface="Arial"/>
                <a:cs typeface="Arial"/>
              </a:rPr>
              <a:t>- inform module teams and Student Support with supporting all students to   develop good academic conduct</a:t>
            </a:r>
            <a:endParaRPr lang="en-US" sz="1200"/>
          </a:p>
        </p:txBody>
      </p:sp>
    </p:spTree>
    <p:custDataLst>
      <p:tags r:id="rId1"/>
    </p:custDataLst>
    <p:extLst>
      <p:ext uri="{BB962C8B-B14F-4D97-AF65-F5344CB8AC3E}">
        <p14:creationId xmlns:p14="http://schemas.microsoft.com/office/powerpoint/2010/main" val="43857224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_MICROSOFT_TRANSLATOR_CLM_PRESENTATIONINFO" val="{&quot;DocumentId&quot;:&quot;29ad3a3ebe5e404357d4ecaf534720f0&quot;,&quot;LanguageCode&quot;:&quot;en-US&quot;,&quot;SlideGuids&quot;:[&quot;c9357629-6185-4467-a39f-3b7c432b5c10&quot;,&quot;a4878e81-4d15-4d43-9531-39680c84ecfd&quot;,&quot;f5b398ea-cf7c-4b3e-8177-824a4a8ab1cf&quot;,&quot;c49b6e99-fa39-4211-a779-fc7790e6eed6&quot;,&quot;dd196faf-b12c-483b-aa38-b2c4502e2f6b&quot;,&quot;18aba1ed-efdf-4f22-8d7a-ad6c440525cb&quot;,&quot;7158b587-1b31-406f-8257-87dc7fa3f787&quot;,&quot;05797c85-1add-41f0-b160-1fadf135e4cf&quot;,&quot;adaa4fae-b221-436f-8dba-057a16a6d2e7&quot;,&quot;e72066f0-097a-49a3-a904-6929ad9723e8&quot;,&quot;34c97da7-b5dc-453c-a409-7a366c37ccaf&quot;,&quot;6cc20db3-ea89-47d1-a321-ca87e78ad727&quot;,&quot;6538ee61-a74c-46f4-87b8-1761415f06fa&quot;],&quot;TimeStamp&quot;:&quot;2018-10-04T22:54:38.6356615+01:00&quot;}"/>
</p:tagLst>
</file>

<file path=ppt/tags/tag2.xml><?xml version="1.0" encoding="utf-8"?>
<p:tagLst xmlns:a="http://schemas.openxmlformats.org/drawingml/2006/main" xmlns:r="http://schemas.openxmlformats.org/officeDocument/2006/relationships" xmlns:p="http://schemas.openxmlformats.org/presentationml/2006/main">
  <p:tag name="__MICROSOFT_TRANSLATOR_CLM_SLIDEINFO" val="{&quot;Guid&quot;:&quot;c9357629-6185-4467-a39f-3b7c432b5c10&quot;,&quot;TimeStamp&quot;:&quot;2018-10-04T22:54:38.5658229+01:00&quo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B9693D84C7BAA4994A0ED2ED589E765" ma:contentTypeVersion="2" ma:contentTypeDescription="Create a new document." ma:contentTypeScope="" ma:versionID="06ce12448952f0336d2d9914212d1ce9">
  <xsd:schema xmlns:xsd="http://www.w3.org/2001/XMLSchema" xmlns:xs="http://www.w3.org/2001/XMLSchema" xmlns:p="http://schemas.microsoft.com/office/2006/metadata/properties" xmlns:ns2="e1f66b98-bb7d-4b51-9f80-1abb52afc7c9" targetNamespace="http://schemas.microsoft.com/office/2006/metadata/properties" ma:root="true" ma:fieldsID="b876060ef79c1c2fa80e7200b205a3bb" ns2:_="">
    <xsd:import namespace="e1f66b98-bb7d-4b51-9f80-1abb52afc7c9"/>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1f66b98-bb7d-4b51-9f80-1abb52afc7c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FA7B5C2-216A-4DF2-A687-E28A65E6A1CA}">
  <ds:schemaRefs>
    <ds:schemaRef ds:uri="e1f66b98-bb7d-4b51-9f80-1abb52afc7c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2943A765-3C97-442F-8633-30FDDF0DF57F}">
  <ds:schemaRefs>
    <ds:schemaRef ds:uri="e1f66b98-bb7d-4b51-9f80-1abb52afc7c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FE5364B8-4190-4E6B-A6B4-37E0575A37D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358</Words>
  <Application>Microsoft Office PowerPoint</Application>
  <PresentationFormat>Widescreen</PresentationFormat>
  <Paragraphs>6</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Academic conduct referrals  and students from under-represented groups Jill Shaw, Jim Gillen, Mark Slaymaker, Rehana Awan  Context: Several research projects across the OU and beyond have indicated that students from particular backgrounds (e.g. Black, low socio-economic background)  are more likely to be referred for suspected plagiarism and/or academic conduct (Butcher &amp; Fowle, 2019).  Our project: We are aiming to establish which (if any) groups of students are being referred to the Academic Conduct Office (ACO) within Computing and Communications Level 1 modules. This data will inform the next stage, which is to develop an understanding of the reasons for these referrals, and explore the design of interventions to improve participation and success of students from under-represented groups in STEM.  The questions we want to answer are: - what are the demographics of the students being referred for ACO in relation to the demographics of the Level 1 C&amp;C modules? - are there any demographic groups of students that are over- or under-represented in referrals? - what is the student experience of the ACO referral process?  - what support did the students access to develop their academic conduct and was it successful?   Methods:  We plan to employ a combination of : - data collation from current ACO referrals,  - questionnaire with students on their experiences of academic conduct,    and correlated with the findings of the Academic Conduct Review, - interviews with module teams, - feedback from English for Academic Purposes (EAP) tbc - feedback from Personal Learning Advisors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Embedding and sustaining inclusive STEM practices</dc:title>
  <dc:creator>Trevor Collins</dc:creator>
  <cp:lastModifiedBy>Diane.Ford</cp:lastModifiedBy>
  <cp:revision>4</cp:revision>
  <cp:lastPrinted>2018-10-16T09:27:54Z</cp:lastPrinted>
  <dcterms:created xsi:type="dcterms:W3CDTF">2017-05-06T04:58:44Z</dcterms:created>
  <dcterms:modified xsi:type="dcterms:W3CDTF">2022-11-21T10:52:49Z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0x010100DB9693D84C7BAA4994A0ED2ED589E765</vt:lpwstr>
  </property>
</Properties>
</file>