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handoutMasterIdLst>
    <p:handoutMasterId r:id="rId7"/>
  </p:handoutMasterIdLst>
  <p:sldIdLst>
    <p:sldId id="331" r:id="rId5"/>
  </p:sldIdLst>
  <p:sldSz cx="12192000" cy="6858000"/>
  <p:notesSz cx="7010400" cy="92964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7"/>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CC96A8-6ED5-4539-87D6-AFCB6A9ADD7A}"/>
              </a:ext>
            </a:extLst>
          </p:cNvPr>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0501CA9-6E9A-4637-835A-572E070E7FDA}"/>
              </a:ext>
            </a:extLst>
          </p:cNvPr>
          <p:cNvSpPr>
            <a:spLocks noGrp="1"/>
          </p:cNvSpPr>
          <p:nvPr>
            <p:ph type="dt" sz="quarter" idx="1"/>
          </p:nvPr>
        </p:nvSpPr>
        <p:spPr>
          <a:xfrm>
            <a:off x="3970339" y="1"/>
            <a:ext cx="3038475" cy="466725"/>
          </a:xfrm>
          <a:prstGeom prst="rect">
            <a:avLst/>
          </a:prstGeom>
        </p:spPr>
        <p:txBody>
          <a:bodyPr vert="horz" lIns="91440" tIns="45720" rIns="91440" bIns="45720" rtlCol="0"/>
          <a:lstStyle>
            <a:lvl1pPr algn="r">
              <a:defRPr sz="1200"/>
            </a:lvl1pPr>
          </a:lstStyle>
          <a:p>
            <a:fld id="{75431E61-F304-4060-A71B-12EF89F2AB62}" type="datetimeFigureOut">
              <a:rPr lang="en-GB" smtClean="0"/>
              <a:t>22/05/2023</a:t>
            </a:fld>
            <a:endParaRPr lang="en-GB"/>
          </a:p>
        </p:txBody>
      </p:sp>
      <p:sp>
        <p:nvSpPr>
          <p:cNvPr id="4" name="Footer Placeholder 3">
            <a:extLst>
              <a:ext uri="{FF2B5EF4-FFF2-40B4-BE49-F238E27FC236}">
                <a16:creationId xmlns:a16="http://schemas.microsoft.com/office/drawing/2014/main" id="{67A7BD09-F700-4294-844B-B16BB42D4517}"/>
              </a:ext>
            </a:extLst>
          </p:cNvPr>
          <p:cNvSpPr>
            <a:spLocks noGrp="1"/>
          </p:cNvSpPr>
          <p:nvPr>
            <p:ph type="ftr" sz="quarter" idx="2"/>
          </p:nvPr>
        </p:nvSpPr>
        <p:spPr>
          <a:xfrm>
            <a:off x="1" y="8829676"/>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3BD03D2-9D32-4973-B2F2-CBB43172B8F0}"/>
              </a:ext>
            </a:extLst>
          </p:cNvPr>
          <p:cNvSpPr>
            <a:spLocks noGrp="1"/>
          </p:cNvSpPr>
          <p:nvPr>
            <p:ph type="sldNum" sz="quarter" idx="3"/>
          </p:nvPr>
        </p:nvSpPr>
        <p:spPr>
          <a:xfrm>
            <a:off x="3970339" y="8829676"/>
            <a:ext cx="3038475" cy="466725"/>
          </a:xfrm>
          <a:prstGeom prst="rect">
            <a:avLst/>
          </a:prstGeom>
        </p:spPr>
        <p:txBody>
          <a:bodyPr vert="horz" lIns="91440" tIns="45720" rIns="91440" bIns="45720" rtlCol="0" anchor="b"/>
          <a:lstStyle>
            <a:lvl1pPr algn="r">
              <a:defRPr sz="1200"/>
            </a:lvl1pPr>
          </a:lstStyle>
          <a:p>
            <a:fld id="{96F62D12-9E5E-493C-BE47-C6A094F24C03}" type="slidenum">
              <a:rPr lang="en-GB" smtClean="0"/>
              <a:t>‹#›</a:t>
            </a:fld>
            <a:endParaRPr lang="en-GB"/>
          </a:p>
        </p:txBody>
      </p:sp>
    </p:spTree>
    <p:extLst>
      <p:ext uri="{BB962C8B-B14F-4D97-AF65-F5344CB8AC3E}">
        <p14:creationId xmlns:p14="http://schemas.microsoft.com/office/powerpoint/2010/main" val="3837103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1"/>
            <a:ext cx="3037840" cy="466435"/>
          </a:xfrm>
          <a:prstGeom prst="rect">
            <a:avLst/>
          </a:prstGeom>
        </p:spPr>
        <p:txBody>
          <a:bodyPr vert="horz" lIns="91440" tIns="45720" rIns="91440" bIns="45720" rtlCol="0"/>
          <a:lstStyle>
            <a:lvl1pPr algn="r">
              <a:defRPr sz="1200"/>
            </a:lvl1pPr>
          </a:lstStyle>
          <a:p>
            <a:fld id="{FEB1C1C4-A2CA-4E67-A1F5-602634E2BCF5}" type="datetimeFigureOut">
              <a:rPr lang="en-GB" smtClean="0"/>
              <a:t>22/05/2023</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2C755DF9-41A9-4B2A-8603-E47104E21A85}" type="slidenum">
              <a:rPr lang="en-GB" smtClean="0"/>
              <a:t>‹#›</a:t>
            </a:fld>
            <a:endParaRPr lang="en-GB"/>
          </a:p>
        </p:txBody>
      </p:sp>
    </p:spTree>
    <p:extLst>
      <p:ext uri="{BB962C8B-B14F-4D97-AF65-F5344CB8AC3E}">
        <p14:creationId xmlns:p14="http://schemas.microsoft.com/office/powerpoint/2010/main" val="2875099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C755DF9-41A9-4B2A-8603-E47104E21A85}" type="slidenum">
              <a:rPr lang="en-GB" smtClean="0"/>
              <a:t>1</a:t>
            </a:fld>
            <a:endParaRPr lang="en-GB"/>
          </a:p>
        </p:txBody>
      </p:sp>
    </p:spTree>
    <p:extLst>
      <p:ext uri="{BB962C8B-B14F-4D97-AF65-F5344CB8AC3E}">
        <p14:creationId xmlns:p14="http://schemas.microsoft.com/office/powerpoint/2010/main" val="253492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024934-070C-DA4D-AC21-0DC55BDEFAC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3286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285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426970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9074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
        <p:nvSpPr>
          <p:cNvPr id="7" name="Rectangle 6">
            <a:extLst>
              <a:ext uri="{FF2B5EF4-FFF2-40B4-BE49-F238E27FC236}">
                <a16:creationId xmlns:a16="http://schemas.microsoft.com/office/drawing/2014/main" id="{F62414B7-E694-DD45-8C62-70FE79ADDF1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435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sz="half" idx="1"/>
          </p:nvPr>
        </p:nvSpPr>
        <p:spPr>
          <a:xfrm>
            <a:off x="838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1498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a:t>Monday, 4th May 2020</a:t>
            </a:r>
            <a:endParaRPr lang="en-GB"/>
          </a:p>
        </p:txBody>
      </p:sp>
      <p:sp>
        <p:nvSpPr>
          <p:cNvPr id="8" name="Footer Placeholder 7"/>
          <p:cNvSpPr>
            <a:spLocks noGrp="1"/>
          </p:cNvSpPr>
          <p:nvPr>
            <p:ph type="ftr" sz="quarter" idx="11"/>
          </p:nvPr>
        </p:nvSpPr>
        <p:spPr/>
        <p:txBody>
          <a:bodyPr/>
          <a:lstStyle/>
          <a:p>
            <a:r>
              <a:rPr lang="en-US"/>
              <a:t>eSTEeM 16th Project Cohort Induction</a:t>
            </a:r>
            <a:endParaRPr lang="en-GB"/>
          </a:p>
        </p:txBody>
      </p:sp>
      <p:sp>
        <p:nvSpPr>
          <p:cNvPr id="9" name="Slide Number Placeholder 8"/>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8415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Monday, 4th May 2020</a:t>
            </a:r>
            <a:endParaRPr lang="en-GB"/>
          </a:p>
        </p:txBody>
      </p:sp>
      <p:sp>
        <p:nvSpPr>
          <p:cNvPr id="4" name="Footer Placeholder 3"/>
          <p:cNvSpPr>
            <a:spLocks noGrp="1"/>
          </p:cNvSpPr>
          <p:nvPr>
            <p:ph type="ftr" sz="quarter" idx="11"/>
          </p:nvPr>
        </p:nvSpPr>
        <p:spPr/>
        <p:txBody>
          <a:bodyPr/>
          <a:lstStyle/>
          <a:p>
            <a:r>
              <a:rPr lang="en-US"/>
              <a:t>eSTEeM 16th Project Cohort Induction</a:t>
            </a:r>
            <a:endParaRPr lang="en-GB"/>
          </a:p>
        </p:txBody>
      </p:sp>
      <p:sp>
        <p:nvSpPr>
          <p:cNvPr id="5" name="Slide Number Placeholder 4"/>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17539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Monday, 4th May 2020</a:t>
            </a:r>
            <a:endParaRPr lang="en-GB"/>
          </a:p>
        </p:txBody>
      </p:sp>
      <p:sp>
        <p:nvSpPr>
          <p:cNvPr id="3" name="Footer Placeholder 2"/>
          <p:cNvSpPr>
            <a:spLocks noGrp="1"/>
          </p:cNvSpPr>
          <p:nvPr>
            <p:ph type="ftr" sz="quarter" idx="11"/>
          </p:nvPr>
        </p:nvSpPr>
        <p:spPr/>
        <p:txBody>
          <a:bodyPr/>
          <a:lstStyle/>
          <a:p>
            <a:r>
              <a:rPr lang="en-US"/>
              <a:t>eSTEeM 16th Project Cohort Induction</a:t>
            </a:r>
            <a:endParaRPr lang="en-GB"/>
          </a:p>
        </p:txBody>
      </p:sp>
      <p:sp>
        <p:nvSpPr>
          <p:cNvPr id="4" name="Slide Number Placeholder 3"/>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2144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027989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325376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823595"/>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351280"/>
            <a:ext cx="10515600" cy="48463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Monday, 4th May 2020</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eSTEeM 16th Project Cohort Induction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D4F6A-8D54-49B9-8B0E-EEA58E4D334B}" type="slidenum">
              <a:rPr lang="en-GB" smtClean="0"/>
              <a:t>‹#›</a:t>
            </a:fld>
            <a:endParaRPr lang="en-GB"/>
          </a:p>
        </p:txBody>
      </p:sp>
      <p:pic>
        <p:nvPicPr>
          <p:cNvPr id="7" name="Picture 2" descr="Image result for open university logo">
            <a:extLst>
              <a:ext uri="{FF2B5EF4-FFF2-40B4-BE49-F238E27FC236}">
                <a16:creationId xmlns:a16="http://schemas.microsoft.com/office/drawing/2014/main" id="{73F5A3A6-890C-3C44-8E85-866FAD5E91E9}"/>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19712" y="361703"/>
            <a:ext cx="1234088" cy="841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027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108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8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8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a:p>
        </p:txBody>
      </p:sp>
      <p:sp>
        <p:nvSpPr>
          <p:cNvPr id="3" name="Rectangle 1">
            <a:extLst>
              <a:ext uri="{FF2B5EF4-FFF2-40B4-BE49-F238E27FC236}">
                <a16:creationId xmlns:a16="http://schemas.microsoft.com/office/drawing/2014/main" id="{BF465D11-9EEB-4425-A721-333EF169DD5E}"/>
              </a:ext>
            </a:extLst>
          </p:cNvPr>
          <p:cNvSpPr>
            <a:spLocks noGrp="1" noChangeArrowheads="1"/>
          </p:cNvSpPr>
          <p:nvPr>
            <p:ph type="title"/>
          </p:nvPr>
        </p:nvSpPr>
        <p:spPr bwMode="auto">
          <a:xfrm>
            <a:off x="593889" y="-1508318"/>
            <a:ext cx="10759911" cy="4570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a:lnSpc>
                <a:spcPct val="100000"/>
              </a:lnSpc>
              <a:spcAft>
                <a:spcPct val="0"/>
              </a:spcAft>
            </a:pPr>
            <a:br>
              <a:rPr lang="en-GB" altLang="en-US" sz="2000" b="1" dirty="0">
                <a:latin typeface="Arial" panose="020B0604020202020204" pitchFamily="34" charset="0"/>
                <a:cs typeface="Arial" panose="020B0604020202020204" pitchFamily="34" charset="0"/>
              </a:rPr>
            </a:br>
            <a:br>
              <a:rPr lang="en-GB" altLang="en-US" sz="1800" b="1" dirty="0">
                <a:latin typeface="Arial"/>
                <a:cs typeface="Arial"/>
              </a:rPr>
            </a:br>
            <a:br>
              <a:rPr lang="en-GB" altLang="en-US" sz="1400" dirty="0">
                <a:latin typeface="Arial"/>
                <a:ea typeface="Times New Roman" panose="02020603050405020304" pitchFamily="18" charset="0"/>
                <a:cs typeface="Arial"/>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r>
              <a:rPr lang="en-GB" sz="2000" b="1" dirty="0">
                <a:solidFill>
                  <a:srgbClr val="FF6600"/>
                </a:solidFill>
              </a:rPr>
              <a:t>Sharing tutorial slides before online events: </a:t>
            </a:r>
            <a:br>
              <a:rPr lang="en-GB" sz="2000" b="1" dirty="0">
                <a:solidFill>
                  <a:srgbClr val="FF6600"/>
                </a:solidFill>
              </a:rPr>
            </a:br>
            <a:r>
              <a:rPr lang="en-GB" sz="2000" b="1" dirty="0">
                <a:solidFill>
                  <a:srgbClr val="FF6600"/>
                </a:solidFill>
              </a:rPr>
              <a:t>an evaluation of current practice and perceived benefits and barriers</a:t>
            </a:r>
            <a:br>
              <a:rPr kumimoji="0" lang="en-GB" altLang="en-US" sz="2000" b="1" i="0" u="none" strike="noStrike" kern="1200" cap="none" spc="0" normalizeH="0" baseline="0" noProof="0" dirty="0">
                <a:ln>
                  <a:noFill/>
                </a:ln>
                <a:solidFill>
                  <a:srgbClr val="FF6600"/>
                </a:solidFill>
                <a:effectLst/>
                <a:uLnTx/>
                <a:uFillTx/>
                <a:latin typeface="Arial" panose="020B0604020202020204" pitchFamily="34" charset="0"/>
                <a:cs typeface="Arial" panose="020B0604020202020204" pitchFamily="34" charset="0"/>
              </a:rPr>
            </a:br>
            <a:r>
              <a:rPr lang="en-GB" altLang="en-US" sz="1600" b="1" dirty="0">
                <a:solidFill>
                  <a:prstClr val="black"/>
                </a:solidFill>
                <a:latin typeface="Arial"/>
                <a:cs typeface="Arial"/>
              </a:rPr>
              <a:t>Jenny Duckworth</a:t>
            </a:r>
            <a:r>
              <a:rPr kumimoji="0" lang="en-GB" altLang="en-US" sz="1400" b="1" i="0" u="none" strike="noStrike" kern="1200" cap="none" spc="0" normalizeH="0" baseline="0" noProof="0" dirty="0">
                <a:ln>
                  <a:noFill/>
                </a:ln>
                <a:solidFill>
                  <a:srgbClr val="5B9BD5">
                    <a:lumMod val="75000"/>
                  </a:srgbClr>
                </a:solidFill>
                <a:effectLst/>
                <a:uLnTx/>
                <a:uFillTx/>
                <a:latin typeface="Arial" panose="020B0604020202020204" pitchFamily="34" charset="0"/>
                <a:ea typeface="+mj-ea"/>
                <a:cs typeface="Arial" panose="020B0604020202020204" pitchFamily="34" charset="0"/>
              </a:rPr>
              <a:t>,</a:t>
            </a:r>
            <a:r>
              <a:rPr kumimoji="0" lang="en-GB" altLang="en-US" sz="1400" b="1" i="0" u="none" strike="noStrike" kern="1200" cap="none" spc="0" normalizeH="0" noProof="0" dirty="0">
                <a:ln>
                  <a:noFill/>
                </a:ln>
                <a:solidFill>
                  <a:srgbClr val="5B9BD5">
                    <a:lumMod val="75000"/>
                  </a:srgbClr>
                </a:solidFill>
                <a:effectLst/>
                <a:uLnTx/>
                <a:uFillTx/>
                <a:latin typeface="Arial" panose="020B0604020202020204" pitchFamily="34" charset="0"/>
                <a:ea typeface="+mj-ea"/>
                <a:cs typeface="Arial" panose="020B0604020202020204" pitchFamily="34" charset="0"/>
              </a:rPr>
              <a:t> </a:t>
            </a:r>
            <a:r>
              <a:rPr kumimoji="0" lang="en-GB" altLang="en-US" sz="1600" b="1" i="0" u="none" strike="noStrike" kern="1200" cap="none" spc="0" normalizeH="0" baseline="0" noProof="0" dirty="0">
                <a:ln>
                  <a:noFill/>
                </a:ln>
                <a:solidFill>
                  <a:prstClr val="black"/>
                </a:solidFill>
                <a:effectLst/>
                <a:uLnTx/>
                <a:uFillTx/>
                <a:latin typeface="Arial"/>
                <a:ea typeface="+mj-ea"/>
                <a:cs typeface="Arial"/>
              </a:rPr>
              <a:t>Jennie Bellamy, Harriet Kopinska</a:t>
            </a:r>
            <a:br>
              <a:rPr lang="en-GB" altLang="en-US" sz="12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dirty="0">
                <a:latin typeface="Arial" panose="020B0604020202020204" pitchFamily="34" charset="0"/>
                <a:cs typeface="Arial"/>
              </a:rPr>
            </a:br>
            <a:br>
              <a:rPr lang="en-GB" altLang="en-US" sz="1400" dirty="0">
                <a:latin typeface="Arial" panose="020B0604020202020204" pitchFamily="34" charset="0"/>
                <a:cs typeface="Arial"/>
              </a:rPr>
            </a:br>
            <a:endParaRPr lang="en-GB" altLang="en-US" sz="1800" b="0" i="0" u="none" strike="noStrike" cap="none" normalizeH="0" baseline="0" dirty="0">
              <a:ln>
                <a:noFill/>
              </a:ln>
              <a:solidFill>
                <a:schemeClr val="tx1"/>
              </a:solidFill>
              <a:effectLst/>
              <a:latin typeface="Arial" panose="020B0604020202020204" pitchFamily="34" charset="0"/>
              <a:cs typeface="Arial"/>
            </a:endParaRPr>
          </a:p>
        </p:txBody>
      </p:sp>
      <p:sp>
        <p:nvSpPr>
          <p:cNvPr id="5" name="Content Placeholder 4">
            <a:extLst>
              <a:ext uri="{FF2B5EF4-FFF2-40B4-BE49-F238E27FC236}">
                <a16:creationId xmlns:a16="http://schemas.microsoft.com/office/drawing/2014/main" id="{F48A0BB9-0645-4602-8918-57DC3B8CB015}"/>
              </a:ext>
            </a:extLst>
          </p:cNvPr>
          <p:cNvSpPr>
            <a:spLocks noGrp="1"/>
          </p:cNvSpPr>
          <p:nvPr>
            <p:ph sz="half" idx="1"/>
          </p:nvPr>
        </p:nvSpPr>
        <p:spPr>
          <a:xfrm>
            <a:off x="792244" y="1388677"/>
            <a:ext cx="5181600" cy="4808856"/>
          </a:xfrm>
        </p:spPr>
        <p:txBody>
          <a:bodyPr>
            <a:normAutofit fontScale="40000" lnSpcReduction="20000"/>
          </a:bodyPr>
          <a:lstStyle/>
          <a:p>
            <a:pPr marL="0" indent="0" algn="l" rtl="0" fontAlgn="base">
              <a:buNone/>
            </a:pPr>
            <a:r>
              <a:rPr lang="en-GB" b="1" i="0" u="none" strike="noStrike" dirty="0">
                <a:solidFill>
                  <a:srgbClr val="2E75B6"/>
                </a:solidFill>
                <a:effectLst/>
                <a:latin typeface="Arial" panose="020B0604020202020204" pitchFamily="34" charset="0"/>
              </a:rPr>
              <a:t>Background</a:t>
            </a:r>
            <a:r>
              <a:rPr lang="en-US" b="0" i="0" dirty="0">
                <a:solidFill>
                  <a:srgbClr val="000000"/>
                </a:solidFill>
                <a:effectLst/>
                <a:latin typeface="Arial" panose="020B0604020202020204" pitchFamily="34" charset="0"/>
              </a:rPr>
              <a:t>​</a:t>
            </a:r>
            <a:endParaRPr lang="en-US" b="0" i="0" dirty="0">
              <a:solidFill>
                <a:srgbClr val="000000"/>
              </a:solidFill>
              <a:effectLst/>
              <a:latin typeface="Segoe UI" panose="020B0502040204020203" pitchFamily="34" charset="0"/>
            </a:endParaRPr>
          </a:p>
          <a:p>
            <a:pPr fontAlgn="base"/>
            <a:r>
              <a:rPr lang="en-GB" sz="3500" dirty="0"/>
              <a:t>Access to slides in advance of online tutorials is thought to benefit many students. </a:t>
            </a:r>
          </a:p>
          <a:p>
            <a:pPr fontAlgn="base"/>
            <a:r>
              <a:rPr lang="en-GB" sz="3500" dirty="0"/>
              <a:t>It is not known how making slides available in advance impacts tutorial attendance.  </a:t>
            </a:r>
            <a:r>
              <a:rPr lang="en-US" sz="3500" dirty="0"/>
              <a:t>​</a:t>
            </a:r>
          </a:p>
          <a:p>
            <a:pPr fontAlgn="base"/>
            <a:r>
              <a:rPr lang="en-GB" sz="3500" dirty="0"/>
              <a:t>Current guidance is varied, with some modules in the School of Environment, Earth and Ecosystem Sciences (EEES) expecting tutorial slides to be available to all students a few days before tutorial events whilst others have no specific policy.  </a:t>
            </a:r>
          </a:p>
          <a:p>
            <a:pPr marL="0" indent="0">
              <a:buNone/>
            </a:pPr>
            <a:r>
              <a:rPr lang="en-GB" b="1" dirty="0">
                <a:solidFill>
                  <a:srgbClr val="2E75B6"/>
                </a:solidFill>
                <a:latin typeface="Arial" panose="020B0604020202020204" pitchFamily="34" charset="0"/>
              </a:rPr>
              <a:t>Research Aims</a:t>
            </a:r>
            <a:r>
              <a:rPr lang="en-US" dirty="0">
                <a:solidFill>
                  <a:srgbClr val="000000"/>
                </a:solidFill>
                <a:latin typeface="Arial" panose="020B0604020202020204" pitchFamily="34" charset="0"/>
              </a:rPr>
              <a:t>​</a:t>
            </a:r>
          </a:p>
          <a:p>
            <a:pPr lvl="0"/>
            <a:r>
              <a:rPr lang="en-GB" sz="3500" dirty="0"/>
              <a:t>Establish existing online tutorial slide sharing practice amongst ALs in terms of where and when they are shared with students, and amongst students in terms of accessing and utilising online tutorial slides in advance of tutorials.</a:t>
            </a:r>
          </a:p>
          <a:p>
            <a:pPr lvl="0"/>
            <a:r>
              <a:rPr lang="en-GB" sz="3500" dirty="0"/>
              <a:t>Identify the perceived benefits of and barriers to sharing and accessing slides in advance of tutorials by ALs and students.</a:t>
            </a:r>
          </a:p>
          <a:p>
            <a:pPr lvl="0"/>
            <a:r>
              <a:rPr lang="en-GB" sz="3500" dirty="0"/>
              <a:t>Inform and develop recommendations on good practice in slide sharing</a:t>
            </a:r>
            <a:r>
              <a:rPr lang="en-GB" sz="3000" dirty="0"/>
              <a:t>.</a:t>
            </a:r>
          </a:p>
          <a:p>
            <a:pPr fontAlgn="base"/>
            <a:endParaRPr lang="en-GB" b="0" i="0" u="none" strike="noStrike" dirty="0">
              <a:solidFill>
                <a:srgbClr val="000000"/>
              </a:solidFill>
              <a:effectLst/>
              <a:latin typeface="Arial" panose="020B0604020202020204" pitchFamily="34" charset="0"/>
            </a:endParaRPr>
          </a:p>
          <a:p>
            <a:endParaRPr lang="en-GB" dirty="0"/>
          </a:p>
        </p:txBody>
      </p:sp>
      <p:sp>
        <p:nvSpPr>
          <p:cNvPr id="6" name="Content Placeholder 5">
            <a:extLst>
              <a:ext uri="{FF2B5EF4-FFF2-40B4-BE49-F238E27FC236}">
                <a16:creationId xmlns:a16="http://schemas.microsoft.com/office/drawing/2014/main" id="{8667D468-FA85-4A1F-BA90-B7E8276E0361}"/>
              </a:ext>
            </a:extLst>
          </p:cNvPr>
          <p:cNvSpPr>
            <a:spLocks noGrp="1"/>
          </p:cNvSpPr>
          <p:nvPr>
            <p:ph sz="half" idx="2"/>
          </p:nvPr>
        </p:nvSpPr>
        <p:spPr>
          <a:xfrm>
            <a:off x="6172200" y="1400321"/>
            <a:ext cx="5181600" cy="4808856"/>
          </a:xfrm>
        </p:spPr>
        <p:txBody>
          <a:bodyPr>
            <a:normAutofit fontScale="40000" lnSpcReduction="20000"/>
          </a:bodyPr>
          <a:lstStyle/>
          <a:p>
            <a:pPr marL="0" indent="0">
              <a:buNone/>
            </a:pPr>
            <a:r>
              <a:rPr lang="en-GB" b="1" dirty="0">
                <a:solidFill>
                  <a:srgbClr val="2E75B6"/>
                </a:solidFill>
                <a:latin typeface="Arial" panose="020B0604020202020204" pitchFamily="34" charset="0"/>
              </a:rPr>
              <a:t>Planned approach</a:t>
            </a:r>
          </a:p>
          <a:p>
            <a:r>
              <a:rPr lang="en-GB" sz="3500" dirty="0"/>
              <a:t>Review of module guidance and current AL practice on slide sharing.</a:t>
            </a:r>
          </a:p>
          <a:p>
            <a:r>
              <a:rPr lang="en-GB" sz="3500" dirty="0"/>
              <a:t>Surveys of students and ALs on their practice in sharing (ALs) and (student) accessing slides, together with their perceptions of the benefits and barriers of sharing online tutorial slides in advance. </a:t>
            </a:r>
            <a:endParaRPr lang="en-GB" sz="2800" dirty="0">
              <a:latin typeface="Arial" panose="020B0604020202020204" pitchFamily="34" charset="0"/>
            </a:endParaRPr>
          </a:p>
          <a:p>
            <a:pPr marL="0" indent="0">
              <a:buNone/>
            </a:pPr>
            <a:r>
              <a:rPr lang="en-GB" b="1" dirty="0">
                <a:solidFill>
                  <a:srgbClr val="2E75B6"/>
                </a:solidFill>
                <a:latin typeface="Arial" panose="020B0604020202020204" pitchFamily="34" charset="0"/>
              </a:rPr>
              <a:t>Anticipated impacts and outputs</a:t>
            </a:r>
            <a:endParaRPr lang="en-US" b="0" i="0" dirty="0">
              <a:solidFill>
                <a:srgbClr val="000000"/>
              </a:solidFill>
              <a:effectLst/>
              <a:latin typeface="Segoe UI" panose="020B0502040204020203" pitchFamily="34" charset="0"/>
            </a:endParaRPr>
          </a:p>
          <a:p>
            <a:pPr lvl="0"/>
            <a:r>
              <a:rPr lang="en-GB" sz="3500" dirty="0"/>
              <a:t>Evidence to share with Module Teams and ALs in support of advance slide sharing for 24J presentations and beyond. </a:t>
            </a:r>
          </a:p>
          <a:p>
            <a:pPr lvl="0"/>
            <a:r>
              <a:rPr lang="en-GB" sz="3500" dirty="0"/>
              <a:t>Staff development sessions for tutors on ‘good practice’ in slide sharing and provision of tutor guidance.</a:t>
            </a:r>
          </a:p>
          <a:p>
            <a:pPr lvl="0"/>
            <a:r>
              <a:rPr lang="en-GB" sz="3500" dirty="0"/>
              <a:t>Provision of guidance and support for students in accessing tutorial slides to support their studies.</a:t>
            </a:r>
          </a:p>
          <a:p>
            <a:pPr lvl="0"/>
            <a:r>
              <a:rPr lang="en-GB" sz="3500" dirty="0"/>
              <a:t>Summary of evidence around the benefits of advance </a:t>
            </a:r>
            <a:r>
              <a:rPr lang="en-GB" sz="3500"/>
              <a:t>slide sharing</a:t>
            </a:r>
            <a:r>
              <a:rPr lang="en-GB" sz="3500" dirty="0"/>
              <a:t>.</a:t>
            </a:r>
          </a:p>
          <a:p>
            <a:pPr lvl="0"/>
            <a:r>
              <a:rPr lang="en-GB" sz="3500" dirty="0"/>
              <a:t>Increased awareness of barriers to advance slide sharing and initiation of discussions on how to overcome them.</a:t>
            </a:r>
          </a:p>
          <a:p>
            <a:pPr marL="342900" lvl="0" indent="-342900">
              <a:buFont typeface="Symbol" panose="05050102010706020507" pitchFamily="18" charset="2"/>
              <a:buChar char=""/>
            </a:pPr>
            <a:endParaRPr lang="en-GB" sz="2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0" lvl="0" indent="0">
              <a:buNone/>
            </a:pPr>
            <a:endParaRPr lang="en-US" b="0" i="0" dirty="0">
              <a:solidFill>
                <a:srgbClr val="000000"/>
              </a:solidFill>
              <a:effectLst/>
              <a:latin typeface="Arial" panose="020B0604020202020204" pitchFamily="34" charset="0"/>
              <a:cs typeface="Arial" panose="020B0604020202020204" pitchFamily="34" charset="0"/>
            </a:endParaRPr>
          </a:p>
          <a:p>
            <a:endParaRPr lang="en-GB" dirty="0"/>
          </a:p>
        </p:txBody>
      </p:sp>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4"/>
          <a:stretch>
            <a:fillRect/>
          </a:stretch>
        </p:blipFill>
        <p:spPr>
          <a:xfrm>
            <a:off x="393792" y="5772227"/>
            <a:ext cx="2856161" cy="873900"/>
          </a:xfrm>
          <a:prstGeom prst="rect">
            <a:avLst/>
          </a:prstGeom>
        </p:spPr>
      </p:pic>
      <p:pic>
        <p:nvPicPr>
          <p:cNvPr id="7" name="Picture 6">
            <a:extLst>
              <a:ext uri="{FF2B5EF4-FFF2-40B4-BE49-F238E27FC236}">
                <a16:creationId xmlns:a16="http://schemas.microsoft.com/office/drawing/2014/main" id="{983E1116-F70A-4CBB-8E07-E971683F3F94}"/>
              </a:ext>
            </a:extLst>
          </p:cNvPr>
          <p:cNvPicPr>
            <a:picLocks noChangeAspect="1"/>
          </p:cNvPicPr>
          <p:nvPr/>
        </p:nvPicPr>
        <p:blipFill>
          <a:blip r:embed="rId5"/>
          <a:stretch>
            <a:fillRect/>
          </a:stretch>
        </p:blipFill>
        <p:spPr>
          <a:xfrm>
            <a:off x="9455273" y="319723"/>
            <a:ext cx="2247900" cy="914400"/>
          </a:xfrm>
          <a:prstGeom prst="rect">
            <a:avLst/>
          </a:prstGeom>
        </p:spPr>
      </p:pic>
    </p:spTree>
    <p:custDataLst>
      <p:tags r:id="rId1"/>
    </p:custDataLst>
    <p:extLst>
      <p:ext uri="{BB962C8B-B14F-4D97-AF65-F5344CB8AC3E}">
        <p14:creationId xmlns:p14="http://schemas.microsoft.com/office/powerpoint/2010/main" val="4385722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PRESENTATIONINFO" val="{&quot;DocumentId&quot;:&quot;29ad3a3ebe5e404357d4ecaf534720f0&quot;,&quot;LanguageCode&quot;:&quot;en-US&quot;,&quot;SlideGuids&quot;:[&quot;c9357629-6185-4467-a39f-3b7c432b5c10&quot;,&quot;a4878e81-4d15-4d43-9531-39680c84ecfd&quot;,&quot;f5b398ea-cf7c-4b3e-8177-824a4a8ab1cf&quot;,&quot;c49b6e99-fa39-4211-a779-fc7790e6eed6&quot;,&quot;dd196faf-b12c-483b-aa38-b2c4502e2f6b&quot;,&quot;18aba1ed-efdf-4f22-8d7a-ad6c440525cb&quot;,&quot;7158b587-1b31-406f-8257-87dc7fa3f787&quot;,&quot;05797c85-1add-41f0-b160-1fadf135e4cf&quot;,&quot;adaa4fae-b221-436f-8dba-057a16a6d2e7&quot;,&quot;e72066f0-097a-49a3-a904-6929ad9723e8&quot;,&quot;34c97da7-b5dc-453c-a409-7a366c37ccaf&quot;,&quot;6cc20db3-ea89-47d1-a321-ca87e78ad727&quot;,&quot;6538ee61-a74c-46f4-87b8-1761415f06fa&quot;],&quot;TimeStamp&quot;:&quot;2018-10-04T22:54:38.6356615+01: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B6A415C171F3242A93D7E0C8B95EE4C" ma:contentTypeVersion="11" ma:contentTypeDescription="Create a new document." ma:contentTypeScope="" ma:versionID="a1da1f8489ec7fc3cc90f302f23bde24">
  <xsd:schema xmlns:xsd="http://www.w3.org/2001/XMLSchema" xmlns:xs="http://www.w3.org/2001/XMLSchema" xmlns:p="http://schemas.microsoft.com/office/2006/metadata/properties" xmlns:ns2="102ca54a-18e4-493b-8c10-bc704b23cf60" xmlns:ns3="b497688b-1df0-4888-9489-7cb7f0f793c2" targetNamespace="http://schemas.microsoft.com/office/2006/metadata/properties" ma:root="true" ma:fieldsID="417f28242cf66a7aa20eaf375f30737d" ns2:_="" ns3:_="">
    <xsd:import namespace="102ca54a-18e4-493b-8c10-bc704b23cf60"/>
    <xsd:import namespace="b497688b-1df0-4888-9489-7cb7f0f793c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2ca54a-18e4-493b-8c10-bc704b23cf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97688b-1df0-4888-9489-7cb7f0f793c2"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9F51226-49D9-4B4E-BACE-40422A7F80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2ca54a-18e4-493b-8c10-bc704b23cf60"/>
    <ds:schemaRef ds:uri="b497688b-1df0-4888-9489-7cb7f0f793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F808712-CBF7-489B-ACE5-43DDC9CC22D1}">
  <ds:schemaRefs>
    <ds:schemaRef ds:uri="http://schemas.microsoft.com/sharepoint/v3/contenttype/forms"/>
  </ds:schemaRefs>
</ds:datastoreItem>
</file>

<file path=customXml/itemProps3.xml><?xml version="1.0" encoding="utf-8"?>
<ds:datastoreItem xmlns:ds="http://schemas.openxmlformats.org/officeDocument/2006/customXml" ds:itemID="{D4FAA84E-425C-4311-8B39-A4B33388E4A3}">
  <ds:schemaRefs>
    <ds:schemaRef ds:uri="b497688b-1df0-4888-9489-7cb7f0f793c2"/>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102ca54a-18e4-493b-8c10-bc704b23cf6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237</TotalTime>
  <Words>331</Words>
  <Application>Microsoft Office PowerPoint</Application>
  <PresentationFormat>Widescreen</PresentationFormat>
  <Paragraphs>20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Segoe UI</vt:lpstr>
      <vt:lpstr>Symbol</vt:lpstr>
      <vt:lpstr>Office Theme</vt:lpstr>
      <vt:lpstr>        Sharing tutorial slides before online events:  an evaluation of current practice and perceived benefits and barriers Jenny Duckworth, Jennie Bellamy, Harriet Kopinska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and sustaining inclusive STEM practices</dc:title>
  <dc:creator>Trevor Collins</dc:creator>
  <cp:lastModifiedBy>Diane.Ford</cp:lastModifiedBy>
  <cp:revision>195</cp:revision>
  <cp:lastPrinted>2018-10-16T09:27:54Z</cp:lastPrinted>
  <dcterms:created xsi:type="dcterms:W3CDTF">2017-05-06T04:58:44Z</dcterms:created>
  <dcterms:modified xsi:type="dcterms:W3CDTF">2023-05-22T11:17:35Z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0x0101001B6A415C171F3242A93D7E0C8B95EE4C</vt:lpwstr>
  </property>
</Properties>
</file>