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sldIdLst>
    <p:sldId id="272" r:id="rId4"/>
    <p:sldId id="260" r:id="rId5"/>
    <p:sldId id="285" r:id="rId6"/>
    <p:sldId id="284" r:id="rId7"/>
    <p:sldId id="274" r:id="rId8"/>
    <p:sldId id="275" r:id="rId9"/>
    <p:sldId id="283" r:id="rId10"/>
    <p:sldId id="286" r:id="rId11"/>
    <p:sldId id="277" r:id="rId12"/>
    <p:sldId id="289" r:id="rId13"/>
    <p:sldId id="291" r:id="rId14"/>
    <p:sldId id="281" r:id="rId15"/>
    <p:sldId id="294" r:id="rId16"/>
    <p:sldId id="282" r:id="rId17"/>
    <p:sldId id="292" r:id="rId18"/>
    <p:sldId id="293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%20Admin\Documents\OU%20work\Esteem\Full%20checklist%20data%20100%20samp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%20Admin\Documents\OU%20work\Esteem\Full%20checklist%20data%20100%20samp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%20Admin\Documents\OU%20work\Esteem\Poster_Evaluation_Checklist_19J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d295\Work%20Folders\Documents\OU%20work\Esteem\S350%20conference%20project\Full%2018J%20data%20plus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%20Admin\Documents\OU%20work\Esteem\Poster_Evaluation_Checklist_19J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Poster</a:t>
            </a:r>
            <a:r>
              <a:rPr lang="en-GB" baseline="0"/>
              <a:t> topics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Poster</a:t>
            </a:r>
            <a:r>
              <a:rPr lang="en-GB" baseline="0"/>
              <a:t> disciplines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07-4E4F-9E1F-87DCE930AB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07-4E4F-9E1F-87DCE930AB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07-4E4F-9E1F-87DCE930AB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07-4E4F-9E1F-87DCE930AB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07-4E4F-9E1F-87DCE930AB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Graphs!$A$1:$A$5</c:f>
              <c:strCache>
                <c:ptCount val="5"/>
                <c:pt idx="0">
                  <c:v>Antibiotics</c:v>
                </c:pt>
                <c:pt idx="1">
                  <c:v>Diesel</c:v>
                </c:pt>
                <c:pt idx="2">
                  <c:v>Nuclear</c:v>
                </c:pt>
                <c:pt idx="3">
                  <c:v>REE</c:v>
                </c:pt>
                <c:pt idx="4">
                  <c:v>Moons</c:v>
                </c:pt>
              </c:strCache>
            </c:strRef>
          </c:cat>
          <c:val>
            <c:numRef>
              <c:f>Graphs!$B$1:$B$5</c:f>
              <c:numCache>
                <c:formatCode>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0.11</c:v>
                </c:pt>
                <c:pt idx="3">
                  <c:v>0.08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07-4E4F-9E1F-87DCE930ABF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BB-41F8-B909-AEF0046623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BB-41F8-B909-AEF0046623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BB-41F8-B909-AEF0046623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BB-41F8-B909-AEF0046623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BB-41F8-B909-AEF0046623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'Discipline &amp; topic '!$F$2:$F$6</c:f>
              <c:strCache>
                <c:ptCount val="5"/>
                <c:pt idx="0">
                  <c:v>Antibiotics</c:v>
                </c:pt>
                <c:pt idx="1">
                  <c:v>Diesel</c:v>
                </c:pt>
                <c:pt idx="2">
                  <c:v>Moons</c:v>
                </c:pt>
                <c:pt idx="3">
                  <c:v>Nuclear</c:v>
                </c:pt>
                <c:pt idx="4">
                  <c:v>REE</c:v>
                </c:pt>
              </c:strCache>
            </c:strRef>
          </c:cat>
          <c:val>
            <c:numRef>
              <c:f>'Discipline &amp; topic '!$G$2:$G$6</c:f>
              <c:numCache>
                <c:formatCode>0%</c:formatCode>
                <c:ptCount val="5"/>
                <c:pt idx="0">
                  <c:v>0.81</c:v>
                </c:pt>
                <c:pt idx="1">
                  <c:v>0.09</c:v>
                </c:pt>
                <c:pt idx="2">
                  <c:v>0.04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BB-41F8-B909-AEF004662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50-476C-A23C-F27295F626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50-476C-A23C-F27295F626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50-476C-A23C-F27295F626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Sheet1!$B$2:$B$4</c:f>
              <c:strCache>
                <c:ptCount val="3"/>
                <c:pt idx="0">
                  <c:v>Yes</c:v>
                </c:pt>
                <c:pt idx="1">
                  <c:v>Partially</c:v>
                </c:pt>
                <c:pt idx="2">
                  <c:v>No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0.47</c:v>
                </c:pt>
                <c:pt idx="1">
                  <c:v>0.3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50-476C-A23C-F27295F626C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C6-4181-9458-B585F5327D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C6-4181-9458-B585F5327D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C6-4181-9458-B585F5327D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Sheet1!$B$7:$B$9</c:f>
              <c:strCache>
                <c:ptCount val="3"/>
                <c:pt idx="0">
                  <c:v>Yes</c:v>
                </c:pt>
                <c:pt idx="1">
                  <c:v>Partially</c:v>
                </c:pt>
                <c:pt idx="2">
                  <c:v>No</c:v>
                </c:pt>
              </c:strCache>
            </c:strRef>
          </c:cat>
          <c:val>
            <c:numRef>
              <c:f>Sheet1!$C$7:$C$9</c:f>
              <c:numCache>
                <c:formatCode>0%</c:formatCode>
                <c:ptCount val="3"/>
                <c:pt idx="0">
                  <c:v>0.53</c:v>
                </c:pt>
                <c:pt idx="1">
                  <c:v>0.25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C6-4181-9458-B585F5327DF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75D1-62DE-4776-944C-0BF41D5B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8129D-CFC8-4A6E-9534-5B2BBD0BD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890FD-F590-4342-A77F-4F283460F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9AAE5-EFEC-401A-B133-FBAAA05B5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5C697-B6F5-4684-BD93-2EB9D1923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8F9E4-03F5-4B3B-9DC2-51893276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19F-82F8-4F2D-8B1B-339E9002D50E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EBB24-0086-4A55-B7A8-69CE0A18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F1B6B-702D-4B7C-B1A4-5AAFF781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618C-31B1-4EBD-8400-99F922D5B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3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46561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ac.uk/scholarship-and-innovation/esteem/projects/themes/supporting-students/can-asynchronous-student-conference-open-studio-develop-students" TargetMode="External"/><Relationship Id="rId2" Type="http://schemas.openxmlformats.org/officeDocument/2006/relationships/hyperlink" Target="https://www.irrodl.org/index.php/irrodl/article/view/6238/571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07" y="2106618"/>
            <a:ext cx="7920773" cy="997196"/>
          </a:xfrm>
        </p:spPr>
        <p:txBody>
          <a:bodyPr/>
          <a:lstStyle/>
          <a:p>
            <a:r>
              <a:rPr lang="en-GB" sz="2400" dirty="0"/>
              <a:t>Can an asynchronous student conference in Open Studio develop students’ higher-order academic skills?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07" y="3945631"/>
            <a:ext cx="7920774" cy="249299"/>
          </a:xfrm>
        </p:spPr>
        <p:txBody>
          <a:bodyPr/>
          <a:lstStyle/>
          <a:p>
            <a:r>
              <a:rPr lang="en-GB" dirty="0"/>
              <a:t>JENNY DUCKWORTH &amp; CATHERINE HALLIWELL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F8FA5D6-45AE-4F9F-8C87-5AC92CED9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" y="205946"/>
            <a:ext cx="2187959" cy="6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EB3372C-F1CF-463B-B631-B2F31EDFD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" b="16638"/>
          <a:stretch/>
        </p:blipFill>
        <p:spPr>
          <a:xfrm>
            <a:off x="709970" y="4468642"/>
            <a:ext cx="1811045" cy="2157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2B7FAB-C81E-4BA5-A520-D391771A8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51" t="9061" r="28904" b="5586"/>
          <a:stretch/>
        </p:blipFill>
        <p:spPr>
          <a:xfrm>
            <a:off x="3666477" y="4442504"/>
            <a:ext cx="1811045" cy="2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5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982609"/>
            <a:ext cx="6528424" cy="886397"/>
          </a:xfrm>
        </p:spPr>
        <p:txBody>
          <a:bodyPr/>
          <a:lstStyle/>
          <a:p>
            <a:r>
              <a:rPr lang="en-GB" sz="3200" dirty="0"/>
              <a:t>Comparison of criteria scores between 18J &amp; 19J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2012057"/>
            <a:ext cx="7072121" cy="57754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Scores for all three overarching criteria (Understanding, Application, Evaluation) </a:t>
            </a:r>
            <a:r>
              <a:rPr lang="en-GB" sz="2400" u="sng" dirty="0"/>
              <a:t>increased</a:t>
            </a:r>
            <a:r>
              <a:rPr lang="en-GB" sz="2400" dirty="0"/>
              <a:t> between 18J and 19J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Increase statistically significant (p &lt;0.05) for Application and Evaluation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Could the ‘quick fixes’ have made a difference (despite the Covid-19 pandemic)?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98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DE8A-7E84-4591-A75A-6F56668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037546"/>
          </a:xfrm>
        </p:spPr>
        <p:txBody>
          <a:bodyPr/>
          <a:lstStyle/>
          <a:p>
            <a:r>
              <a:rPr lang="en-GB" dirty="0"/>
              <a:t>Poster feedback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EA729-CED5-4553-8A7A-3B3519038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18J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5357D7-D48A-4350-8D4D-92775FC41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19J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630036D-9B5D-4AD4-8C75-1D5AA4DDEE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3668878"/>
              </p:ext>
            </p:extLst>
          </p:nvPr>
        </p:nvGraphicFramePr>
        <p:xfrm>
          <a:off x="630238" y="2505075"/>
          <a:ext cx="3733615" cy="34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D2776FF-702B-4D17-B593-15EE30F5C627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645027" y="2505074"/>
          <a:ext cx="3733615" cy="349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6D3F6E-7912-4899-BAB0-494DE5176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920125"/>
              </p:ext>
            </p:extLst>
          </p:nvPr>
        </p:nvGraphicFramePr>
        <p:xfrm>
          <a:off x="110970" y="3117482"/>
          <a:ext cx="3887391" cy="298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698343-1E10-45C3-A065-AC149D36E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323338"/>
              </p:ext>
            </p:extLst>
          </p:nvPr>
        </p:nvGraphicFramePr>
        <p:xfrm>
          <a:off x="3752770" y="3079206"/>
          <a:ext cx="4760992" cy="30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12BFDF-13BE-48E5-8C63-94E32681DFA5}"/>
              </a:ext>
            </a:extLst>
          </p:cNvPr>
          <p:cNvSpPr txBox="1"/>
          <p:nvPr/>
        </p:nvSpPr>
        <p:spPr>
          <a:xfrm>
            <a:off x="627459" y="1481108"/>
            <a:ext cx="668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Was effective evaluation of scientific content shown?</a:t>
            </a:r>
          </a:p>
        </p:txBody>
      </p:sp>
    </p:spTree>
    <p:extLst>
      <p:ext uri="{BB962C8B-B14F-4D97-AF65-F5344CB8AC3E}">
        <p14:creationId xmlns:p14="http://schemas.microsoft.com/office/powerpoint/2010/main" val="135750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702523"/>
            <a:ext cx="6528424" cy="775597"/>
          </a:xfrm>
        </p:spPr>
        <p:txBody>
          <a:bodyPr/>
          <a:lstStyle/>
          <a:p>
            <a:r>
              <a:rPr lang="en-GB" sz="2800" dirty="0"/>
              <a:t>THEMES FROM STUDENT FOCUS GROUP DISCUSSIONS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2180035"/>
            <a:ext cx="7072121" cy="4985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A59A6BD5-B91A-4FAE-986C-0C498DF08B6C}"/>
              </a:ext>
            </a:extLst>
          </p:cNvPr>
          <p:cNvSpPr txBox="1">
            <a:spLocks/>
          </p:cNvSpPr>
          <p:nvPr/>
        </p:nvSpPr>
        <p:spPr>
          <a:xfrm>
            <a:off x="951531" y="1745727"/>
            <a:ext cx="7072121" cy="6606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Constraints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Time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Assessment</a:t>
            </a:r>
          </a:p>
          <a:p>
            <a:endParaRPr lang="en-GB" sz="2000" dirty="0"/>
          </a:p>
          <a:p>
            <a:r>
              <a:rPr lang="en-GB" sz="2000" dirty="0"/>
              <a:t>Academic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Researching and preparing poster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Selecting posters and giving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Skills and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Appreciation of value of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Skills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Experience of ‘real’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Personal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Interest and enjoyment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Building 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Social learning</a:t>
            </a:r>
          </a:p>
          <a:p>
            <a:endParaRPr lang="en-GB" sz="2400" dirty="0"/>
          </a:p>
          <a:p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5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1071386"/>
            <a:ext cx="6528424" cy="443198"/>
          </a:xfrm>
        </p:spPr>
        <p:txBody>
          <a:bodyPr/>
          <a:lstStyle/>
          <a:p>
            <a:r>
              <a:rPr lang="en-GB" sz="3200" dirty="0"/>
              <a:t>CONCLUSIONS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1887072"/>
            <a:ext cx="7072121" cy="32408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asynchronous conference can develop students’ higher-order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Improvement in criteria scores between 18J and 19J (despite the pandemic)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Greater emphasis on scientific content in feedback for 19J 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Students recognised value of the conference for skills development (including higher-order skills)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also enjoyed the conference and the insight it gave into ‘real’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Online conferences have come to the fore since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asynchronous format is simple to implement and still enables aspects of social learning</a:t>
            </a:r>
          </a:p>
        </p:txBody>
      </p:sp>
    </p:spTree>
    <p:extLst>
      <p:ext uri="{BB962C8B-B14F-4D97-AF65-F5344CB8AC3E}">
        <p14:creationId xmlns:p14="http://schemas.microsoft.com/office/powerpoint/2010/main" val="4422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1328838"/>
            <a:ext cx="6528424" cy="443198"/>
          </a:xfrm>
        </p:spPr>
        <p:txBody>
          <a:bodyPr/>
          <a:lstStyle/>
          <a:p>
            <a:r>
              <a:rPr lang="en-GB" sz="3200" dirty="0"/>
              <a:t>PROJECT OUTPUTS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2180035"/>
            <a:ext cx="7072121" cy="42380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Oral presentations at </a:t>
            </a:r>
            <a:r>
              <a:rPr lang="en-GB" dirty="0" err="1"/>
              <a:t>eSTEeM</a:t>
            </a:r>
            <a:r>
              <a:rPr lang="en-GB" dirty="0"/>
              <a:t> and Horizons in STEM conferences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Poster presentation at Advance HE STEM conference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Peer reviewed Journal article:</a:t>
            </a:r>
          </a:p>
          <a:p>
            <a:endParaRPr lang="en-GB" dirty="0"/>
          </a:p>
          <a:p>
            <a:r>
              <a:rPr lang="en-GB" dirty="0"/>
              <a:t>Duckworth, J. and Halliwell, C.  "Evaluation of higher-order skills development in an asynchronous online poster session for final year science undergraduates". </a:t>
            </a:r>
            <a:r>
              <a:rPr lang="en-GB" i="1" dirty="0"/>
              <a:t>The International Review of Research in Open and Distributed Learning</a:t>
            </a:r>
            <a:r>
              <a:rPr lang="en-GB" dirty="0"/>
              <a:t>, 23(3). Available at </a:t>
            </a:r>
            <a:r>
              <a:rPr lang="en-GB" dirty="0">
                <a:hlinkClick r:id="rId2"/>
              </a:rPr>
              <a:t>https://www.irrodl.org/index.php/irrodl/article/view/6238/5718</a:t>
            </a:r>
            <a:r>
              <a:rPr lang="en-GB" dirty="0"/>
              <a:t>  (Accessed 20 Sept 2022).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eSTEeM</a:t>
            </a:r>
            <a:r>
              <a:rPr lang="en-GB" dirty="0"/>
              <a:t> final report: </a:t>
            </a:r>
            <a:r>
              <a:rPr lang="en-GB" dirty="0">
                <a:hlinkClick r:id="rId3"/>
              </a:rPr>
              <a:t>https://www.open.ac.uk/scholarship-and-innovation/esteem/projects/themes/supporting-students/can-asynchronous-student-conference-open-studio-develop-students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79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1328838"/>
            <a:ext cx="6528424" cy="443198"/>
          </a:xfrm>
        </p:spPr>
        <p:txBody>
          <a:bodyPr/>
          <a:lstStyle/>
          <a:p>
            <a:r>
              <a:rPr lang="en-GB" sz="3200" dirty="0"/>
              <a:t>REFLECTIONS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2307154"/>
            <a:ext cx="7072121" cy="22436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AL-led </a:t>
            </a:r>
            <a:r>
              <a:rPr lang="en-GB" dirty="0" err="1"/>
              <a:t>eSTEeM</a:t>
            </a:r>
            <a:r>
              <a:rPr lang="en-GB" dirty="0"/>
              <a:t>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Highly recommended for ALs looking to develop their scholarship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Case study for SFHEA application</a:t>
            </a:r>
          </a:p>
        </p:txBody>
      </p:sp>
    </p:spTree>
    <p:extLst>
      <p:ext uri="{BB962C8B-B14F-4D97-AF65-F5344CB8AC3E}">
        <p14:creationId xmlns:p14="http://schemas.microsoft.com/office/powerpoint/2010/main" val="209847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1328838"/>
            <a:ext cx="6528424" cy="443198"/>
          </a:xfrm>
        </p:spPr>
        <p:txBody>
          <a:bodyPr/>
          <a:lstStyle/>
          <a:p>
            <a:r>
              <a:rPr lang="en-GB" sz="3200" dirty="0"/>
              <a:t>ACKNOWLEDGEMENTS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2659430"/>
            <a:ext cx="7072121" cy="17450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eSTEeM</a:t>
            </a:r>
            <a:r>
              <a:rPr lang="en-GB" dirty="0"/>
              <a:t> team, particularly Trevor Collins and Diane 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Our mentor, Karen Kear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Simon Collinson and the S350 module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 focus group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Cath Brown and Charlotte </a:t>
            </a:r>
            <a:r>
              <a:rPr lang="en-GB" dirty="0" err="1"/>
              <a:t>Hancox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 focus group participants</a:t>
            </a:r>
          </a:p>
        </p:txBody>
      </p:sp>
    </p:spTree>
    <p:extLst>
      <p:ext uri="{BB962C8B-B14F-4D97-AF65-F5344CB8AC3E}">
        <p14:creationId xmlns:p14="http://schemas.microsoft.com/office/powerpoint/2010/main" val="308097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29" y="2148442"/>
            <a:ext cx="7920773" cy="1495794"/>
          </a:xfrm>
        </p:spPr>
        <p:txBody>
          <a:bodyPr/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en-GB" dirty="0"/>
              <a:t>Any questions?</a:t>
            </a:r>
          </a:p>
        </p:txBody>
      </p:sp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D0F9B681-D765-486B-A0DA-026AF32F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" y="205946"/>
            <a:ext cx="2187959" cy="6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1558062"/>
            <a:ext cx="7072121" cy="48197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One of the first AL-led </a:t>
            </a:r>
            <a:r>
              <a:rPr lang="en-GB" sz="2400" dirty="0" err="1"/>
              <a:t>eSTEeM</a:t>
            </a:r>
            <a:r>
              <a:rPr lang="en-GB" sz="2400" dirty="0"/>
              <a:t>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S350 – ‘Evaluating Contemporary Science’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Students from different disciplines e.g. Chemistry, Health Science, Environmental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Approximately 250 students in 18J &amp; 19J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Asynchronous 2 week student conference in </a:t>
            </a:r>
            <a:r>
              <a:rPr lang="en-GB" sz="2400" dirty="0" err="1"/>
              <a:t>OpenStudio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006F730-6A11-46CD-BBDE-5B9044E89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982609"/>
            <a:ext cx="6528424" cy="443198"/>
          </a:xfrm>
        </p:spPr>
        <p:txBody>
          <a:bodyPr/>
          <a:lstStyle/>
          <a:p>
            <a:r>
              <a:rPr lang="en-GB" sz="3200" dirty="0"/>
              <a:t>THE PROJECT</a:t>
            </a:r>
          </a:p>
        </p:txBody>
      </p:sp>
    </p:spTree>
    <p:extLst>
      <p:ext uri="{BB962C8B-B14F-4D97-AF65-F5344CB8AC3E}">
        <p14:creationId xmlns:p14="http://schemas.microsoft.com/office/powerpoint/2010/main" val="238343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982609"/>
            <a:ext cx="6528424" cy="571111"/>
          </a:xfrm>
        </p:spPr>
        <p:txBody>
          <a:bodyPr/>
          <a:lstStyle/>
          <a:p>
            <a:r>
              <a:rPr lang="en-GB" sz="3200" dirty="0"/>
              <a:t>S350 STUDENT CONFERENCE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1650421"/>
            <a:ext cx="7072121" cy="50967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Choice of 5 topics: antibiotic resistance, diesel vehicles, nuclear legacy, moons and asteroids, rare earth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Comparison of two recent scientific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Students upload poster, elevator pitch and key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Peer feedback given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Major component of TMA03, work developed further for 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37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7AE70E3-994C-4645-8913-ADC03E7BE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04C5DFDC-3810-4525-AA29-B7BE6AF77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6B35A-59EA-4F17-A367-1B1334951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C6441-D3A2-42D1-B6E8-53CE2EB70791}"/>
              </a:ext>
            </a:extLst>
          </p:cNvPr>
          <p:cNvSpPr txBox="1"/>
          <p:nvPr/>
        </p:nvSpPr>
        <p:spPr>
          <a:xfrm>
            <a:off x="5410324" y="1535837"/>
            <a:ext cx="3103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Example poster from the S350 18J Conference</a:t>
            </a:r>
          </a:p>
        </p:txBody>
      </p:sp>
    </p:spTree>
    <p:extLst>
      <p:ext uri="{BB962C8B-B14F-4D97-AF65-F5344CB8AC3E}">
        <p14:creationId xmlns:p14="http://schemas.microsoft.com/office/powerpoint/2010/main" val="196901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1169040"/>
            <a:ext cx="6528424" cy="443198"/>
          </a:xfrm>
        </p:spPr>
        <p:txBody>
          <a:bodyPr/>
          <a:lstStyle/>
          <a:p>
            <a:r>
              <a:rPr lang="en-GB" sz="3200" dirty="0"/>
              <a:t>RESEARCH QUESTIONS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2286566"/>
            <a:ext cx="7072121" cy="3490186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Can an asynchronous </a:t>
            </a:r>
            <a:r>
              <a:rPr lang="en-GB" sz="2400"/>
              <a:t>online conference help </a:t>
            </a:r>
            <a:r>
              <a:rPr lang="en-GB" sz="2400" dirty="0"/>
              <a:t>develop science students’ understanding, application, and critical evaluation skills?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What ‘quick fixes’ can we put in place to help promote development of these skills through the conference?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5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1062508"/>
            <a:ext cx="6528424" cy="443198"/>
          </a:xfrm>
        </p:spPr>
        <p:txBody>
          <a:bodyPr/>
          <a:lstStyle/>
          <a:p>
            <a:r>
              <a:rPr lang="en-GB" sz="3200" dirty="0"/>
              <a:t>METHODS (I)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1731273"/>
            <a:ext cx="7072121" cy="7063472"/>
          </a:xfrm>
        </p:spPr>
        <p:txBody>
          <a:bodyPr/>
          <a:lstStyle/>
          <a:p>
            <a:r>
              <a:rPr lang="en-GB" sz="2000" dirty="0"/>
              <a:t>100 randomly selected posters from 18J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Checklist of questions including content, ‘quality’ and feedback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Assessed against criteria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	- Understanding (language; use/amendment of 	figures)</a:t>
            </a:r>
          </a:p>
          <a:p>
            <a:r>
              <a:rPr lang="en-GB" sz="2000" dirty="0"/>
              <a:t>	- Application (results, conclusions, contextualisation; 	future research)</a:t>
            </a:r>
          </a:p>
          <a:p>
            <a:r>
              <a:rPr lang="en-GB" sz="2000" dirty="0"/>
              <a:t>	- Evaluation (quality of each study; comparison of 	study quality)</a:t>
            </a:r>
          </a:p>
          <a:p>
            <a:r>
              <a:rPr lang="en-GB" sz="20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Criteria used scale from 1 (not attempted/no evidence) to 5 (excellent)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 focus group discussions before 19J conference - suggestions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1700" dirty="0"/>
          </a:p>
          <a:p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48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1048752"/>
            <a:ext cx="6528424" cy="775597"/>
          </a:xfrm>
        </p:spPr>
        <p:txBody>
          <a:bodyPr/>
          <a:lstStyle/>
          <a:p>
            <a:r>
              <a:rPr lang="en-GB" sz="2800" dirty="0"/>
              <a:t>COMMON FEATURES OF THE ‘BEST’ POSTERS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2180035"/>
            <a:ext cx="7072121" cy="35455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‘Sensible’ choice of studies that did not differ too much (e.g. same organism with different experimental variables)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Focus on comparison of the two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Did their own presentation of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Clear consideration of study limitations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Proposed ‘sensible’ and specific future research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51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532" y="982609"/>
            <a:ext cx="6528424" cy="443198"/>
          </a:xfrm>
        </p:spPr>
        <p:txBody>
          <a:bodyPr/>
          <a:lstStyle/>
          <a:p>
            <a:r>
              <a:rPr lang="en-GB" sz="3200" dirty="0"/>
              <a:t>METHODS (II)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08133F-C5C8-435B-9687-C2F7B541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32" y="1802295"/>
            <a:ext cx="7072121" cy="65094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‘Top tips’ document produced and shared with students before 19J conference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Tutorial on poster preparation for 19J given greater focus on higher-order skills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Assessment against criteria repeated on another 100 randomly selected posters from 19J conference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18J and 19J scores compared for overarching criteria (understanding, interpretation, evaluation)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19J student focus group discussions (facilitated by OU students)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/>
          </a:p>
          <a:p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3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DE8A-7E84-4591-A75A-6F566680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 topics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EA729-CED5-4553-8A7A-3B3519038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18J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5357D7-D48A-4350-8D4D-92775FC41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9301" y="1681163"/>
            <a:ext cx="3085545" cy="823912"/>
          </a:xfrm>
        </p:spPr>
        <p:txBody>
          <a:bodyPr/>
          <a:lstStyle/>
          <a:p>
            <a:r>
              <a:rPr lang="en-GB" dirty="0"/>
              <a:t>19J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F2D41C0-A4B8-40F6-8F87-C08A5382244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9842" y="2736056"/>
          <a:ext cx="3868340" cy="276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630036D-9B5D-4AD4-8C75-1D5AA4DDEECF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629150" y="2736056"/>
          <a:ext cx="3887391" cy="276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DABC83-BDD2-423E-83DC-9279D69DF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116280"/>
              </p:ext>
            </p:extLst>
          </p:nvPr>
        </p:nvGraphicFramePr>
        <p:xfrm>
          <a:off x="719091" y="2834412"/>
          <a:ext cx="2923369" cy="289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B1EE487-006A-43AB-AA64-C9BB5AF935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75303"/>
              </p:ext>
            </p:extLst>
          </p:nvPr>
        </p:nvGraphicFramePr>
        <p:xfrm>
          <a:off x="4737407" y="2774002"/>
          <a:ext cx="3314640" cy="295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64413622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 ppt template" id="{09173AF9-1136-4FF0-BD21-28EDF21648F2}" vid="{A7A72DAC-38EB-442A-8A59-4D7D5105B1CC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 ppt template" id="{09173AF9-1136-4FF0-BD21-28EDF21648F2}" vid="{3360705E-CEAF-430E-B6ED-2B401FA32850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 ppt template" id="{09173AF9-1136-4FF0-BD21-28EDF21648F2}" vid="{EBBD2F9D-C0CB-43C2-BCBC-FE3EA88040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 ppt template</Template>
  <TotalTime>541</TotalTime>
  <Words>771</Words>
  <Application>Microsoft Office PowerPoint</Application>
  <PresentationFormat>On-screen Show (4:3)</PresentationFormat>
  <Paragraphs>163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OU Title</vt:lpstr>
      <vt:lpstr>OU Section</vt:lpstr>
      <vt:lpstr>OU Layouts</vt:lpstr>
      <vt:lpstr>Can an asynchronous student conference in Open Studio develop students’ higher-order academic skills?</vt:lpstr>
      <vt:lpstr>THE PROJECT</vt:lpstr>
      <vt:lpstr>S350 STUDENT CONFERENCE</vt:lpstr>
      <vt:lpstr>PowerPoint Presentation</vt:lpstr>
      <vt:lpstr>RESEARCH QUESTIONS</vt:lpstr>
      <vt:lpstr>METHODS (I)</vt:lpstr>
      <vt:lpstr>COMMON FEATURES OF THE ‘BEST’ POSTERS</vt:lpstr>
      <vt:lpstr>METHODS (II)</vt:lpstr>
      <vt:lpstr>Poster topics</vt:lpstr>
      <vt:lpstr>Comparison of criteria scores between 18J &amp; 19J</vt:lpstr>
      <vt:lpstr>Poster feedback</vt:lpstr>
      <vt:lpstr>THEMES FROM STUDENT FOCUS GROUP DISCUSSIONS</vt:lpstr>
      <vt:lpstr>CONCLUSIONS</vt:lpstr>
      <vt:lpstr>PROJECT OUTPUTS</vt:lpstr>
      <vt:lpstr>REFLECTIONS</vt:lpstr>
      <vt:lpstr>ACKNOWLEDGEMENTS</vt:lpstr>
      <vt:lpstr>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J.C.Duckworth</dc:creator>
  <cp:lastModifiedBy>Diane.Ford</cp:lastModifiedBy>
  <cp:revision>64</cp:revision>
  <dcterms:created xsi:type="dcterms:W3CDTF">2020-04-21T09:15:02Z</dcterms:created>
  <dcterms:modified xsi:type="dcterms:W3CDTF">2022-09-21T11:36:26Z</dcterms:modified>
</cp:coreProperties>
</file>