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253780-1FC2-5E87-F105-1FA20140A732}" v="82" dt="2021-07-22T10:19:48.7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26/07/2021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93889" y="-1600651"/>
            <a:ext cx="10759911" cy="475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spcAft>
                <a:spcPct val="0"/>
              </a:spcAft>
            </a:pPr>
            <a:b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/>
                <a:cs typeface="Arial"/>
              </a:rPr>
            </a:br>
            <a:br>
              <a:rPr lang="en-GB" altLang="en-US" sz="1400" dirty="0">
                <a:latin typeface="Arial"/>
                <a:ea typeface="Times New Roman" panose="02020603050405020304" pitchFamily="18" charset="0"/>
                <a:cs typeface="Arial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j-lt"/>
                <a:cs typeface="Arial"/>
              </a:rPr>
              <a:t>Challenges of assessment for a level 3 interdisciplinary module: </a:t>
            </a:r>
            <a:b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/>
                <a:ea typeface="+mj-lt"/>
                <a:cs typeface="Arial"/>
              </a:rPr>
            </a:b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j-lt"/>
                <a:cs typeface="Arial"/>
              </a:rPr>
              <a:t>an AL and student perspective</a:t>
            </a:r>
            <a:b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Jenny Duckworth, Harriet </a:t>
            </a:r>
            <a:r>
              <a:rPr kumimoji="0" lang="en-GB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Kopinska</a:t>
            </a: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dirty="0">
                <a:latin typeface="Arial" panose="020B0604020202020204" pitchFamily="34" charset="0"/>
                <a:cs typeface="Arial"/>
              </a:rPr>
            </a:br>
            <a:br>
              <a:rPr lang="en-GB" altLang="en-US" sz="1400" dirty="0">
                <a:latin typeface="Arial" panose="020B0604020202020204" pitchFamily="34" charset="0"/>
                <a:cs typeface="Arial"/>
              </a:rPr>
            </a:br>
            <a:endParaRPr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8A0BB9-0645-4602-8918-57DC3B8CB0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 algn="l" rtl="0" fontAlgn="base">
              <a:buNone/>
            </a:pPr>
            <a:r>
              <a:rPr lang="en-GB" b="1" i="0" u="none" strike="noStrike" dirty="0">
                <a:solidFill>
                  <a:srgbClr val="2E75B6"/>
                </a:solidFill>
                <a:effectLst/>
                <a:latin typeface="Arial" panose="020B0604020202020204" pitchFamily="34" charset="0"/>
              </a:rPr>
              <a:t>What we are intending to do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fontAlgn="base"/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SDT306 Environment: Responding to Change examines multiple perspectives around environmental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issues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Tutors 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provide student feedback using marking grids containing detailed criteria relevant for each learning outcome 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  <a:endParaRPr lang="en-GB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/>
            </a:endParaRPr>
          </a:p>
          <a:p>
            <a:pPr fontAlgn="base"/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Tutors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 can find the use of such grids challenging, and student engagement with the grids is unknown</a:t>
            </a:r>
            <a:r>
              <a:rPr lang="en-US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fontAlgn="base"/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The level and interdisciplinary nature  of the module mean learning outcomes focus on higher order intellectual and metacognitive skills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We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will therefore 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evaluate the effectiveness of the marking grid approach, for both tutors and students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n-GB" b="1" i="0" u="none" strike="noStrike" dirty="0">
                <a:solidFill>
                  <a:srgbClr val="2E75B6"/>
                </a:solidFill>
                <a:effectLst/>
                <a:latin typeface="Arial"/>
                <a:cs typeface="Arial"/>
              </a:rPr>
              <a:t>Research question</a:t>
            </a:r>
            <a:r>
              <a:rPr lang="en-US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  <a:endParaRPr lang="en-US">
              <a:cs typeface="Calibri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do students and tutors use the marking grids on SDT306 and what is their experience of this approach?</a:t>
            </a: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67D468-FA85-4A1F-BA90-B7E8276E0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i="0" u="none" strike="noStrike" dirty="0">
                <a:solidFill>
                  <a:srgbClr val="2E75B6"/>
                </a:solidFill>
                <a:effectLst/>
                <a:latin typeface="Arial" panose="020B0604020202020204" pitchFamily="34" charset="0"/>
              </a:rPr>
              <a:t>Planned approach</a:t>
            </a:r>
          </a:p>
          <a:p>
            <a:r>
              <a:rPr lang="en-GB" dirty="0">
                <a:latin typeface="Arial" panose="020B0604020202020204" pitchFamily="34" charset="0"/>
              </a:rPr>
              <a:t>Quantitative data collection over 21J from tutors and students using surveys</a:t>
            </a:r>
          </a:p>
          <a:p>
            <a:r>
              <a:rPr lang="en-GB" dirty="0">
                <a:latin typeface="Arial" panose="020B0604020202020204" pitchFamily="34" charset="0"/>
              </a:rPr>
              <a:t>Qualitative data collection for 21J from tutors and students using focus groups (or interviews tbc)</a:t>
            </a:r>
          </a:p>
          <a:p>
            <a:pPr marL="0" indent="0">
              <a:buNone/>
            </a:pPr>
            <a:r>
              <a:rPr lang="en-GB" b="1" dirty="0">
                <a:solidFill>
                  <a:srgbClr val="2E75B6"/>
                </a:solidFill>
                <a:latin typeface="Arial" panose="020B0604020202020204" pitchFamily="34" charset="0"/>
              </a:rPr>
              <a:t>Anticipated impacts and outputs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Leading to: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Knowledge of how tutors choose the most relevant criteria for/apply all the criteria to LOs 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Information around the extent to which tutors use the grids to provide individualised student feedback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Understanding of how useful students find the information in the grids for their learning</a:t>
            </a:r>
          </a:p>
          <a:p>
            <a:pPr marL="0" lvl="0" indent="0">
              <a:buNone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Leading to:</a:t>
            </a:r>
          </a:p>
          <a:p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Provision of additional guidance for tutors</a:t>
            </a: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Identification of any particularly challenging aspects of grids to discuss with SDT306 module team</a:t>
            </a: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dence that could apply to other modules</a:t>
            </a:r>
            <a:endParaRPr lang="en-GB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792" y="5772227"/>
            <a:ext cx="2856161" cy="8739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265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Symbol</vt:lpstr>
      <vt:lpstr>Office Theme</vt:lpstr>
      <vt:lpstr>        Challenges of assessment for a level 3 interdisciplinary module:  an AL and student perspective Jenny Duckworth, Harriet Kopinska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206</cp:revision>
  <cp:lastPrinted>2018-10-16T09:27:54Z</cp:lastPrinted>
  <dcterms:created xsi:type="dcterms:W3CDTF">2017-05-06T04:58:44Z</dcterms:created>
  <dcterms:modified xsi:type="dcterms:W3CDTF">2021-07-26T09:24:05Z</dcterms:modified>
</cp:coreProperties>
</file>