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4" r:id="rId2"/>
    <p:sldId id="265" r:id="rId3"/>
    <p:sldId id="271" r:id="rId4"/>
    <p:sldId id="267" r:id="rId5"/>
    <p:sldId id="269" r:id="rId6"/>
    <p:sldId id="270" r:id="rId7"/>
    <p:sldId id="257" r:id="rId8"/>
    <p:sldId id="260" r:id="rId9"/>
    <p:sldId id="261" r:id="rId10"/>
    <p:sldId id="277" r:id="rId11"/>
    <p:sldId id="278" r:id="rId12"/>
    <p:sldId id="279" r:id="rId13"/>
    <p:sldId id="282" r:id="rId14"/>
    <p:sldId id="284" r:id="rId15"/>
    <p:sldId id="27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en" initials="H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319" autoAdjust="0"/>
  </p:normalViewPr>
  <p:slideViewPr>
    <p:cSldViewPr>
      <p:cViewPr varScale="1">
        <p:scale>
          <a:sx n="60" d="100"/>
          <a:sy n="60" d="100"/>
        </p:scale>
        <p:origin x="-216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597015650821422E-2"/>
          <c:y val="5.8891555233659666E-2"/>
          <c:w val="0.83180033051424129"/>
          <c:h val="0.90483594320147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6296296296296294E-3"/>
                  <c:y val="0.24412484149782046"/>
                </c:manualLayout>
              </c:layout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b="1" dirty="0" smtClean="0"/>
                      <a:t>Yes</a:t>
                    </a:r>
                  </a:p>
                  <a:p>
                    <a:pPr>
                      <a:defRPr b="1"/>
                    </a:pPr>
                    <a:r>
                      <a:rPr lang="en-US" b="1" dirty="0" smtClean="0"/>
                      <a:t>48%</a:t>
                    </a:r>
                    <a:endParaRPr lang="en-US" dirty="0"/>
                  </a:p>
                </c:rich>
              </c:tx>
              <c:spPr>
                <a:noFill/>
              </c:spPr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6296296296296294E-3"/>
                  <c:y val="0.24412484149782046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No</a:t>
                    </a:r>
                  </a:p>
                  <a:p>
                    <a:r>
                      <a:rPr lang="en-US" b="1" dirty="0" smtClean="0"/>
                      <a:t>48%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?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7.5762881844151281E-2"/>
                </c:manualLayout>
              </c:layout>
              <c:tx>
                <c:rich>
                  <a:bodyPr/>
                  <a:lstStyle/>
                  <a:p>
                    <a:r>
                      <a:rPr lang="en-US" b="1" smtClean="0"/>
                      <a:t>Don’t know</a:t>
                    </a:r>
                  </a:p>
                  <a:p>
                    <a:r>
                      <a:rPr lang="en-US" b="1" smtClean="0"/>
                      <a:t>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548160"/>
        <c:axId val="35558144"/>
      </c:barChart>
      <c:catAx>
        <c:axId val="35548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558144"/>
        <c:crosses val="autoZero"/>
        <c:auto val="1"/>
        <c:lblAlgn val="ctr"/>
        <c:lblOffset val="100"/>
        <c:noMultiLvlLbl val="0"/>
      </c:catAx>
      <c:valAx>
        <c:axId val="35558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548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2-27T15:50:27.545" idx="3">
    <p:pos x="10" y="10"/>
    <p:text>Merge 24 and 25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FBE0C1A-D225-4539-A1C9-DD439515E1D0}" type="datetimeFigureOut">
              <a:rPr lang="en-GB"/>
              <a:pPr>
                <a:defRPr/>
              </a:pPr>
              <a:t>01/03/2012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AF3A045-32C4-446A-961F-503116F623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4554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…add photographs etc.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…such as LinkedIn and Facebook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511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</a:t>
            </a:r>
            <a:r>
              <a:rPr lang="en-GB" baseline="0" dirty="0" smtClean="0"/>
              <a:t> presentation will concentrate on the survey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053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Next – details of the survey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516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… </a:t>
            </a:r>
            <a:r>
              <a:rPr lang="en-GB" sz="1200" dirty="0" smtClean="0">
                <a:solidFill>
                  <a:srgbClr val="C00000"/>
                </a:solidFill>
              </a:rPr>
              <a:t>when you can see </a:t>
            </a:r>
            <a:r>
              <a:rPr lang="en-GB" sz="1200" dirty="0" err="1" smtClean="0">
                <a:solidFill>
                  <a:srgbClr val="C00000"/>
                </a:solidFill>
              </a:rPr>
              <a:t>someones</a:t>
            </a:r>
            <a:r>
              <a:rPr lang="en-GB" sz="1200" dirty="0" smtClean="0">
                <a:solidFill>
                  <a:srgbClr val="C00000"/>
                </a:solidFill>
              </a:rPr>
              <a:t> face over the internet, and makes it easier to talk to them, instead of them being this 'anonymous' stranger behind a computer. I like to be approachable.”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F3A045-32C4-446A-961F-503116F6236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84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dirty="0" smtClean="0"/>
              <a:t>The basic information added by the University consists of: email address; location; link to OU blog; The student can choose</a:t>
            </a:r>
            <a:r>
              <a:rPr lang="en-GB" baseline="0" dirty="0" smtClean="0"/>
              <a:t> to some text data, a picture and things like Skype ID</a:t>
            </a:r>
            <a:endParaRPr lang="en-GB" dirty="0" smtClean="0"/>
          </a:p>
          <a:p>
            <a:pPr>
              <a:spcBef>
                <a:spcPct val="0"/>
              </a:spcBef>
            </a:pPr>
            <a:r>
              <a:rPr lang="en-GB" dirty="0" smtClean="0"/>
              <a:t>Choices about what to reveal include: email address or not; etc. 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5F3B3B16-EF75-4002-959B-2390178FB45E}" type="slidenum">
              <a:rPr lang="en-GB"/>
              <a:pPr eaLnBrk="1" hangingPunct="1"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dirty="0" smtClean="0"/>
              <a:t>half of respondents had some of their own information into their profile. Some confusion here since there was</a:t>
            </a:r>
            <a:r>
              <a:rPr lang="en-GB" baseline="0" dirty="0" smtClean="0"/>
              <a:t> some confusion as to what the OU put in and what they choose to put in themselves</a:t>
            </a:r>
            <a:r>
              <a:rPr lang="en-GB" dirty="0" smtClean="0"/>
              <a:t>. 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A7CB6105-7F86-4A52-A378-509CBE40CEC7}" type="slidenum">
              <a:rPr lang="en-GB"/>
              <a:pPr eaLnBrk="1" hangingPunct="1"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dirty="0" smtClean="0"/>
              <a:t>Discussion of confusion apparent between OU added info and own info. Also confusion with our question. Lastly students not certain about what is visible and whether their own choice work.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AA100A65-8E24-49AE-AA61-CEF9B8C3B269}" type="slidenum">
              <a:rPr lang="en-GB"/>
              <a:pPr eaLnBrk="1" hangingPunct="1"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Others in the same vein were: I wanted to let people know what sort of person I was by listing some basic information about myself; again, not sure, just seemed appropriate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62E0F262-4F07-45B7-99E0-BA1EC97BAC2C}" type="slidenum">
              <a:rPr lang="en-GB"/>
              <a:pPr eaLnBrk="1" hangingPunct="1"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dirty="0" smtClean="0"/>
              <a:t>Blue person also added: even though I’m aware of limited access to my profile, may also be linked to my introverted nature</a:t>
            </a:r>
          </a:p>
          <a:p>
            <a:pPr>
              <a:spcBef>
                <a:spcPct val="0"/>
              </a:spcBef>
            </a:pPr>
            <a:endParaRPr lang="en-GB" dirty="0" smtClean="0"/>
          </a:p>
          <a:p>
            <a:pPr>
              <a:spcBef>
                <a:spcPct val="0"/>
              </a:spcBef>
            </a:pPr>
            <a:r>
              <a:rPr lang="en-GB" dirty="0" smtClean="0"/>
              <a:t>Also the reasons</a:t>
            </a:r>
            <a:r>
              <a:rPr lang="en-GB" baseline="0" dirty="0" smtClean="0"/>
              <a:t> for not uploading an image were the same.</a:t>
            </a:r>
            <a:endParaRPr lang="en-GB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CCC49F11-34DD-450E-B0A7-762AF2810F37}" type="slidenum">
              <a:rPr lang="en-GB"/>
              <a:pPr eaLnBrk="1" hangingPunct="1"/>
              <a:t>14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E3A49-498D-49A0-9976-9294DBEDA562}" type="datetimeFigureOut">
              <a:rPr lang="en-GB"/>
              <a:pPr>
                <a:defRPr/>
              </a:pPr>
              <a:t>01/03/2012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C9652-1DED-4173-8A56-0EDFC8750C7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5569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03FC1-C09E-4671-B278-199A366E8156}" type="datetimeFigureOut">
              <a:rPr lang="en-GB"/>
              <a:pPr>
                <a:defRPr/>
              </a:pPr>
              <a:t>01/03/2012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ACF35-5C27-4F95-98BC-861FB8556E2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1022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B1F4D-797F-4415-A3C8-541F54E8A911}" type="datetimeFigureOut">
              <a:rPr lang="en-GB"/>
              <a:pPr>
                <a:defRPr/>
              </a:pPr>
              <a:t>01/03/2012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2A669-94D6-42DA-8A51-91525AD1B3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841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950C6-71F8-4C2F-9142-E9F10051FBF0}" type="datetimeFigureOut">
              <a:rPr lang="en-GB"/>
              <a:pPr>
                <a:defRPr/>
              </a:pPr>
              <a:t>01/03/2012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476BF-24BA-4A45-8D81-997950F7215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07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C733B-16D7-4A38-8EB6-241AA8943472}" type="datetimeFigureOut">
              <a:rPr lang="en-GB"/>
              <a:pPr>
                <a:defRPr/>
              </a:pPr>
              <a:t>01/03/2012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FFF4B-1ED6-408C-8A5F-C666D7098D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5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74613-8BCD-40CC-8DD4-77B86C2AC3D5}" type="datetimeFigureOut">
              <a:rPr lang="en-GB"/>
              <a:pPr>
                <a:defRPr/>
              </a:pPr>
              <a:t>01/03/2012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5C296-34B9-4751-88E3-236D019D613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694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032BB-4710-4279-8AFA-C617863FDBE8}" type="datetimeFigureOut">
              <a:rPr lang="en-GB"/>
              <a:pPr>
                <a:defRPr/>
              </a:pPr>
              <a:t>01/03/2012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5067C-3E74-4D0A-906F-4BB79B664B2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4478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1B734-7A92-4520-A6B0-C607610A517B}" type="datetimeFigureOut">
              <a:rPr lang="en-GB"/>
              <a:pPr>
                <a:defRPr/>
              </a:pPr>
              <a:t>01/03/2012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8FE67-F4C9-4A62-B25C-BF60BD21159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15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F0050-3A0E-4291-9BCA-06103876E2A9}" type="datetimeFigureOut">
              <a:rPr lang="en-GB"/>
              <a:pPr>
                <a:defRPr/>
              </a:pPr>
              <a:t>01/03/2012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22D60-2FD2-4881-9FDE-4D99D567602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330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C4AA6-F0DC-416D-8977-AAB46BEB3DEA}" type="datetimeFigureOut">
              <a:rPr lang="en-GB"/>
              <a:pPr>
                <a:defRPr/>
              </a:pPr>
              <a:t>01/03/2012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5834B-0F3B-4995-93EB-0319C0C9814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430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B0FE3-ACE5-4077-8599-C010C6ABCDE6}" type="datetimeFigureOut">
              <a:rPr lang="en-GB"/>
              <a:pPr>
                <a:defRPr/>
              </a:pPr>
              <a:t>01/03/2012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B6760-65BE-45CE-AA46-9DA91F7C09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5675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E531F7-B9C9-4D02-8AB6-203E763B2E37}" type="datetimeFigureOut">
              <a:rPr lang="en-GB"/>
              <a:pPr>
                <a:defRPr/>
              </a:pPr>
              <a:t>01/03/2012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D423E8-1932-4C8C-AB79-A00670225B7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1.xls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39552" y="1700213"/>
            <a:ext cx="8280920" cy="1470025"/>
          </a:xfrm>
        </p:spPr>
        <p:txBody>
          <a:bodyPr/>
          <a:lstStyle/>
          <a:p>
            <a:r>
              <a:rPr lang="en-GB" dirty="0" smtClean="0"/>
              <a:t>Putting a face to a name: students’ use of profiles in VLE forums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srgbClr val="0070C0"/>
                </a:solidFill>
              </a:rPr>
              <a:t>Helen Jefferis, Frances Chetwynd, </a:t>
            </a:r>
            <a:r>
              <a:rPr lang="en-GB" dirty="0">
                <a:solidFill>
                  <a:srgbClr val="0070C0"/>
                </a:solidFill>
              </a:rPr>
              <a:t>Karen </a:t>
            </a:r>
            <a:r>
              <a:rPr lang="en-GB" dirty="0" err="1">
                <a:solidFill>
                  <a:srgbClr val="0070C0"/>
                </a:solidFill>
              </a:rPr>
              <a:t>Kear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smtClean="0">
                <a:solidFill>
                  <a:srgbClr val="0070C0"/>
                </a:solidFill>
              </a:rPr>
              <a:t>and John </a:t>
            </a:r>
            <a:r>
              <a:rPr lang="en-GB" dirty="0">
                <a:solidFill>
                  <a:srgbClr val="0070C0"/>
                </a:solidFill>
              </a:rPr>
              <a:t>Woodthorpe </a:t>
            </a:r>
            <a:endParaRPr lang="en-GB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GB" dirty="0" smtClean="0">
                <a:solidFill>
                  <a:srgbClr val="0070C0"/>
                </a:solidFill>
              </a:rPr>
              <a:t>MCT 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2050" name="Picture 2" descr="ou_CompSig_new_rgb-37m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60648"/>
            <a:ext cx="1568450" cy="108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esteem-education-logo-oran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877272"/>
            <a:ext cx="2933700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5343" y="188640"/>
            <a:ext cx="8928992" cy="1008112"/>
          </a:xfrm>
        </p:spPr>
        <p:txBody>
          <a:bodyPr/>
          <a:lstStyle/>
          <a:p>
            <a:r>
              <a:rPr lang="en-GB" dirty="0" smtClean="0"/>
              <a:t>What information is in an OU profile?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GB" dirty="0" smtClean="0"/>
              <a:t>Profile information of two types:</a:t>
            </a:r>
          </a:p>
          <a:p>
            <a:r>
              <a:rPr lang="en-GB" dirty="0" smtClean="0"/>
              <a:t>Basic information added by University</a:t>
            </a:r>
          </a:p>
          <a:p>
            <a:r>
              <a:rPr lang="en-GB" dirty="0" smtClean="0"/>
              <a:t>Additional information added by student</a:t>
            </a:r>
          </a:p>
          <a:p>
            <a:pPr>
              <a:buFont typeface="Arial" charset="0"/>
              <a:buNone/>
            </a:pPr>
            <a:r>
              <a:rPr lang="en-GB" dirty="0" smtClean="0"/>
              <a:t>Different levels of visibility available:</a:t>
            </a:r>
          </a:p>
          <a:p>
            <a:r>
              <a:rPr lang="en-GB" dirty="0" smtClean="0"/>
              <a:t>Hide all information from ‘everyone’</a:t>
            </a:r>
          </a:p>
          <a:p>
            <a:r>
              <a:rPr lang="en-GB" dirty="0" smtClean="0"/>
              <a:t>Limit who can see their email</a:t>
            </a:r>
          </a:p>
          <a:p>
            <a:r>
              <a:rPr lang="en-GB" dirty="0" smtClean="0"/>
              <a:t>Reveal all University and personal information</a:t>
            </a:r>
          </a:p>
          <a:p>
            <a:pPr>
              <a:buFont typeface="Arial" charset="0"/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55" y="116632"/>
            <a:ext cx="8964488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 smtClean="0"/>
              <a:t>Have you entered information into your OU forums profile?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6758478"/>
              </p:ext>
            </p:extLst>
          </p:nvPr>
        </p:nvGraphicFramePr>
        <p:xfrm>
          <a:off x="467544" y="2220507"/>
          <a:ext cx="6840760" cy="3877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Confusion about the profile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208" y="1196752"/>
            <a:ext cx="8229600" cy="4525963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  <a:defRPr/>
            </a:pPr>
            <a:r>
              <a:rPr lang="en-GB" sz="2800" dirty="0" smtClean="0"/>
              <a:t>Why did you add information?</a:t>
            </a:r>
          </a:p>
          <a:p>
            <a:pPr>
              <a:buFont typeface="Arial" charset="0"/>
              <a:buNone/>
              <a:defRPr/>
            </a:pPr>
            <a:r>
              <a:rPr lang="en-GB" dirty="0" smtClean="0"/>
              <a:t>	</a:t>
            </a:r>
          </a:p>
          <a:p>
            <a:pPr>
              <a:buFont typeface="Arial" charset="0"/>
              <a:buNone/>
              <a:defRPr/>
            </a:pPr>
            <a:endParaRPr lang="en-GB" dirty="0"/>
          </a:p>
          <a:p>
            <a:pPr>
              <a:buFont typeface="Arial" charset="0"/>
              <a:buNone/>
              <a:defRPr/>
            </a:pPr>
            <a:endParaRPr lang="en-GB" sz="1400" dirty="0" smtClean="0"/>
          </a:p>
          <a:p>
            <a:pPr>
              <a:buFont typeface="Arial" charset="0"/>
              <a:buNone/>
              <a:defRPr/>
            </a:pPr>
            <a:r>
              <a:rPr lang="en-GB" sz="2800" dirty="0" smtClean="0"/>
              <a:t>Confusion about what others can see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9681" y="5229200"/>
            <a:ext cx="4360225" cy="13523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ular Callout 4"/>
          <p:cNvSpPr/>
          <p:nvPr/>
        </p:nvSpPr>
        <p:spPr>
          <a:xfrm>
            <a:off x="5717108" y="1700808"/>
            <a:ext cx="3312368" cy="1008112"/>
          </a:xfrm>
          <a:prstGeom prst="wedgeRoundRectCallout">
            <a:avLst>
              <a:gd name="adj1" fmla="val -69742"/>
              <a:gd name="adj2" fmla="val -6143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600" b="1" i="1" dirty="0" smtClean="0">
                <a:solidFill>
                  <a:srgbClr val="0070C0"/>
                </a:solidFill>
              </a:rPr>
              <a:t>It was part of the application form</a:t>
            </a:r>
            <a:endParaRPr lang="en-GB" sz="26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483692" y="1916832"/>
            <a:ext cx="4968552" cy="1080616"/>
          </a:xfrm>
          <a:prstGeom prst="wedgeRoundRectCallout">
            <a:avLst>
              <a:gd name="adj1" fmla="val -5258"/>
              <a:gd name="adj2" fmla="val -7889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600" b="1" i="1" dirty="0" smtClean="0">
                <a:solidFill>
                  <a:srgbClr val="FF0000"/>
                </a:solidFill>
              </a:rPr>
              <a:t>…it </a:t>
            </a:r>
            <a:r>
              <a:rPr lang="en-GB" sz="2600" b="1" i="1" dirty="0">
                <a:solidFill>
                  <a:srgbClr val="FF0000"/>
                </a:solidFill>
              </a:rPr>
              <a:t>was requested in my profile. I was merely filling it in.</a:t>
            </a:r>
            <a:endParaRPr lang="en-GB" sz="2600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83692" y="3861048"/>
            <a:ext cx="8056214" cy="1296144"/>
          </a:xfrm>
          <a:prstGeom prst="wedgeRoundRectCallout">
            <a:avLst>
              <a:gd name="adj1" fmla="val 4826"/>
              <a:gd name="adj2" fmla="val -7088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600" b="1" i="1" dirty="0">
                <a:solidFill>
                  <a:srgbClr val="00B050"/>
                </a:solidFill>
              </a:rPr>
              <a:t>‘…All that should be visible is my name and location though I am not certain that it isn't showing my email address as well…’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5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Why did students add information?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579" y="1086708"/>
            <a:ext cx="7730813" cy="1081281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GB" dirty="0" smtClean="0"/>
              <a:t>Some social responses</a:t>
            </a:r>
          </a:p>
          <a:p>
            <a:pPr>
              <a:defRPr/>
            </a:pPr>
            <a:r>
              <a:rPr lang="en-GB" dirty="0" smtClean="0"/>
              <a:t>some more pragmatic</a:t>
            </a:r>
          </a:p>
          <a:p>
            <a:pPr>
              <a:buFont typeface="Arial" charset="0"/>
              <a:buNone/>
              <a:defRPr/>
            </a:pPr>
            <a:endParaRPr lang="en-GB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Font typeface="Arial" charset="0"/>
              <a:buNone/>
              <a:defRPr/>
            </a:pPr>
            <a:endParaRPr lang="en-GB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Rounded Rectangular Callout 1"/>
          <p:cNvSpPr/>
          <p:nvPr/>
        </p:nvSpPr>
        <p:spPr>
          <a:xfrm>
            <a:off x="715175" y="2348880"/>
            <a:ext cx="4320480" cy="1222395"/>
          </a:xfrm>
          <a:prstGeom prst="wedgeRoundRectCallout">
            <a:avLst>
              <a:gd name="adj1" fmla="val -64274"/>
              <a:gd name="adj2" fmla="val -6302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i="1" dirty="0" smtClean="0">
                <a:solidFill>
                  <a:schemeClr val="accent2"/>
                </a:solidFill>
              </a:rPr>
              <a:t>Community spirit - share some carefully chosen info with other students for </a:t>
            </a:r>
            <a:r>
              <a:rPr lang="en-GB" sz="2400" b="1" i="1" dirty="0" err="1" smtClean="0">
                <a:solidFill>
                  <a:schemeClr val="accent2"/>
                </a:solidFill>
              </a:rPr>
              <a:t>friendlyness</a:t>
            </a:r>
            <a:endParaRPr lang="en-GB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277636" y="5461536"/>
            <a:ext cx="3672408" cy="1224136"/>
          </a:xfrm>
          <a:prstGeom prst="wedgeRoundRectCallout">
            <a:avLst>
              <a:gd name="adj1" fmla="val -56480"/>
              <a:gd name="adj2" fmla="val -4276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charset="0"/>
              <a:buNone/>
              <a:defRPr/>
            </a:pPr>
            <a:r>
              <a:rPr lang="en-GB" sz="2400" b="1" dirty="0">
                <a:solidFill>
                  <a:srgbClr val="0070C0"/>
                </a:solidFill>
                <a:latin typeface="Bookman Old Style" pitchFamily="18" charset="0"/>
              </a:rPr>
              <a:t>To allow a small insight into my </a:t>
            </a:r>
            <a:r>
              <a:rPr lang="en-GB" sz="2400" b="1" dirty="0" smtClean="0">
                <a:solidFill>
                  <a:srgbClr val="0070C0"/>
                </a:solidFill>
                <a:latin typeface="Bookman Old Style" pitchFamily="18" charset="0"/>
              </a:rPr>
              <a:t>personality</a:t>
            </a:r>
            <a:endParaRPr lang="en-GB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2302647" y="3835896"/>
            <a:ext cx="4896544" cy="1321296"/>
          </a:xfrm>
          <a:prstGeom prst="wedgeRoundRectCallout">
            <a:avLst>
              <a:gd name="adj1" fmla="val -64245"/>
              <a:gd name="adj2" fmla="val -5188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  <a:defRPr/>
            </a:pPr>
            <a:r>
              <a:rPr lang="en-GB" sz="2400" b="1" dirty="0">
                <a:solidFill>
                  <a:schemeClr val="accent3">
                    <a:lumMod val="50000"/>
                  </a:schemeClr>
                </a:solidFill>
              </a:rPr>
              <a:t>I felt it was sociable </a:t>
            </a:r>
            <a:r>
              <a:rPr lang="en-GB" sz="2400" b="1" dirty="0" smtClean="0">
                <a:solidFill>
                  <a:schemeClr val="accent3">
                    <a:lumMod val="50000"/>
                  </a:schemeClr>
                </a:solidFill>
              </a:rPr>
              <a:t>to tell people who were interested, who I am and what I do</a:t>
            </a:r>
            <a:endParaRPr lang="en-GB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5508104" y="2348880"/>
            <a:ext cx="2664296" cy="1222395"/>
          </a:xfrm>
          <a:prstGeom prst="wedgeRoundRectCallout">
            <a:avLst>
              <a:gd name="adj1" fmla="val 44354"/>
              <a:gd name="adj2" fmla="val -8366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</a:pPr>
            <a:r>
              <a:rPr lang="en-GB" sz="2400" b="1" dirty="0" smtClean="0">
                <a:solidFill>
                  <a:srgbClr val="0070C0"/>
                </a:solidFill>
                <a:latin typeface="Bookman Old Style" pitchFamily="18" charset="0"/>
              </a:rPr>
              <a:t>..Just </a:t>
            </a:r>
            <a:r>
              <a:rPr lang="en-GB" sz="2400" b="1" smtClean="0">
                <a:solidFill>
                  <a:srgbClr val="0070C0"/>
                </a:solidFill>
                <a:latin typeface="Bookman Old Style" pitchFamily="18" charset="0"/>
              </a:rPr>
              <a:t>seemed appropriate.</a:t>
            </a:r>
            <a:endParaRPr lang="en-GB" sz="24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430439" y="5470477"/>
            <a:ext cx="3744416" cy="1222395"/>
          </a:xfrm>
          <a:prstGeom prst="wedgeRoundRectCallout">
            <a:avLst>
              <a:gd name="adj1" fmla="val 43336"/>
              <a:gd name="adj2" fmla="val -6911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charset="0"/>
              <a:buNone/>
              <a:defRPr/>
            </a:pP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Suggested as part of the </a:t>
            </a: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course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 animBg="1"/>
      <p:bldP spid="5" grpId="0" animBg="1"/>
      <p:bldP spid="6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 smtClean="0"/>
              <a:t>Why did students not add information?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smtClean="0"/>
              <a:t>Some privacy/security fears responses</a:t>
            </a:r>
          </a:p>
          <a:p>
            <a:pPr>
              <a:defRPr/>
            </a:pPr>
            <a:r>
              <a:rPr lang="en-GB" dirty="0" smtClean="0"/>
              <a:t>Some pragmatic</a:t>
            </a:r>
          </a:p>
          <a:p>
            <a:pPr algn="r">
              <a:buFont typeface="Arial" charset="0"/>
              <a:buNone/>
              <a:defRPr/>
            </a:pPr>
            <a:endParaRPr lang="en-GB" dirty="0" smtClean="0">
              <a:solidFill>
                <a:srgbClr val="0070C0"/>
              </a:solidFill>
              <a:latin typeface="Bookman Old Style" pitchFamily="18" charset="0"/>
            </a:endParaRPr>
          </a:p>
          <a:p>
            <a:pPr>
              <a:buFont typeface="Arial" charset="0"/>
              <a:buNone/>
              <a:defRPr/>
            </a:pPr>
            <a:endParaRPr lang="en-GB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755576" y="2492896"/>
            <a:ext cx="3384376" cy="720080"/>
          </a:xfrm>
          <a:prstGeom prst="wedgeRoundRectCallout">
            <a:avLst>
              <a:gd name="adj1" fmla="val -64245"/>
              <a:gd name="adj2" fmla="val -5188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  <a:defRPr/>
            </a:pPr>
            <a:r>
              <a:rPr lang="en-GB" sz="3600" i="1" dirty="0">
                <a:solidFill>
                  <a:schemeClr val="accent2"/>
                </a:solidFill>
              </a:rPr>
              <a:t>Security </a:t>
            </a:r>
            <a:r>
              <a:rPr lang="en-GB" sz="3600" i="1" dirty="0" smtClean="0">
                <a:solidFill>
                  <a:schemeClr val="accent2"/>
                </a:solidFill>
              </a:rPr>
              <a:t>reasons</a:t>
            </a:r>
            <a:endParaRPr lang="en-GB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3563888" y="4394068"/>
            <a:ext cx="4896544" cy="720080"/>
          </a:xfrm>
          <a:prstGeom prst="wedgeRoundRectCallout">
            <a:avLst>
              <a:gd name="adj1" fmla="val 51658"/>
              <a:gd name="adj2" fmla="val -9348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  <a:defRPr/>
            </a:pPr>
            <a:r>
              <a:rPr lang="en-GB" sz="2800" dirty="0">
                <a:solidFill>
                  <a:srgbClr val="0070C0"/>
                </a:solidFill>
                <a:latin typeface="Bookman Old Style" pitchFamily="18" charset="0"/>
              </a:rPr>
              <a:t>Privacy concerns </a:t>
            </a:r>
            <a:r>
              <a:rPr lang="en-GB" sz="2800" dirty="0" smtClean="0">
                <a:solidFill>
                  <a:srgbClr val="0070C0"/>
                </a:solidFill>
                <a:latin typeface="Bookman Old Style" pitchFamily="18" charset="0"/>
              </a:rPr>
              <a:t>mainly…</a:t>
            </a:r>
            <a:endParaRPr lang="en-GB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899592" y="5301208"/>
            <a:ext cx="7488832" cy="1191101"/>
          </a:xfrm>
          <a:prstGeom prst="wedgeRoundRectCallout">
            <a:avLst>
              <a:gd name="adj1" fmla="val -56262"/>
              <a:gd name="adj2" fmla="val -5407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  <a:defRPr/>
            </a:pPr>
            <a:r>
              <a:rPr lang="en-GB" sz="3200" dirty="0">
                <a:solidFill>
                  <a:schemeClr val="accent3">
                    <a:lumMod val="50000"/>
                  </a:schemeClr>
                </a:solidFill>
              </a:rPr>
              <a:t>I have no wish to share private information on these </a:t>
            </a:r>
            <a:r>
              <a:rPr lang="en-GB" sz="3200" dirty="0" smtClean="0">
                <a:solidFill>
                  <a:schemeClr val="accent3">
                    <a:lumMod val="50000"/>
                  </a:schemeClr>
                </a:solidFill>
              </a:rPr>
              <a:t>forums</a:t>
            </a:r>
            <a:endParaRPr lang="en-GB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4644008" y="2505472"/>
            <a:ext cx="3384376" cy="720080"/>
          </a:xfrm>
          <a:prstGeom prst="wedgeRoundRectCallout">
            <a:avLst>
              <a:gd name="adj1" fmla="val 49884"/>
              <a:gd name="adj2" fmla="val -8253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charset="0"/>
              <a:buNone/>
              <a:defRPr/>
            </a:pPr>
            <a:r>
              <a:rPr lang="en-GB" sz="3600" dirty="0">
                <a:solidFill>
                  <a:srgbClr val="00B050"/>
                </a:solidFill>
                <a:latin typeface="Bookman Old Style" pitchFamily="18" charset="0"/>
              </a:rPr>
              <a:t>Too busy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755576" y="3501008"/>
            <a:ext cx="5569471" cy="720080"/>
          </a:xfrm>
          <a:prstGeom prst="wedgeRoundRectCallout">
            <a:avLst>
              <a:gd name="adj1" fmla="val -59999"/>
              <a:gd name="adj2" fmla="val -5188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  <a:defRPr/>
            </a:pPr>
            <a:r>
              <a:rPr lang="en-GB" sz="3600" dirty="0">
                <a:solidFill>
                  <a:schemeClr val="accent3">
                    <a:lumMod val="50000"/>
                  </a:schemeClr>
                </a:solidFill>
              </a:rPr>
              <a:t>I simply don’t see any need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dirty="0" smtClean="0"/>
              <a:t>Conclusions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/>
          <a:lstStyle/>
          <a:p>
            <a:r>
              <a:rPr lang="en-GB" dirty="0" smtClean="0"/>
              <a:t>Nearly 70% added a photo to their profile</a:t>
            </a:r>
          </a:p>
          <a:p>
            <a:r>
              <a:rPr lang="en-GB" dirty="0" smtClean="0"/>
              <a:t>Nearly 50% added some text information</a:t>
            </a:r>
            <a:endParaRPr lang="en-GB" dirty="0"/>
          </a:p>
          <a:p>
            <a:r>
              <a:rPr lang="en-GB" dirty="0" smtClean="0"/>
              <a:t>There were social reasons for adding material</a:t>
            </a:r>
          </a:p>
          <a:p>
            <a:r>
              <a:rPr lang="en-GB" dirty="0" smtClean="0"/>
              <a:t>There were privacy concerns</a:t>
            </a:r>
          </a:p>
          <a:p>
            <a:r>
              <a:rPr lang="en-GB" dirty="0" smtClean="0"/>
              <a:t>Usability issues of the profile</a:t>
            </a:r>
          </a:p>
          <a:p>
            <a:r>
              <a:rPr lang="en-GB" dirty="0" smtClean="0"/>
              <a:t>Future work</a:t>
            </a:r>
          </a:p>
          <a:p>
            <a:pPr lvl="1"/>
            <a:r>
              <a:rPr lang="en-GB" dirty="0" smtClean="0"/>
              <a:t>Addition of ‘B’ tutor group</a:t>
            </a:r>
          </a:p>
          <a:p>
            <a:pPr lvl="1"/>
            <a:r>
              <a:rPr lang="en-GB" dirty="0" err="1" smtClean="0"/>
              <a:t>Elluminate</a:t>
            </a:r>
            <a:r>
              <a:rPr lang="en-GB" dirty="0" smtClean="0"/>
              <a:t> focus group</a:t>
            </a:r>
          </a:p>
        </p:txBody>
      </p:sp>
      <p:pic>
        <p:nvPicPr>
          <p:cNvPr id="4" name="Picture 2" descr="ou_CompSig_new_rgb-37m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1568450" cy="108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esteem-education-logo-oran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426" y="5881560"/>
            <a:ext cx="2880320" cy="769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User profiles in social networking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profile is an area where the user can share information about themselves. </a:t>
            </a:r>
          </a:p>
          <a:p>
            <a:r>
              <a:rPr lang="en-GB" dirty="0" smtClean="0"/>
              <a:t>Profiles play a central role in social networking environments. </a:t>
            </a:r>
          </a:p>
          <a:p>
            <a:r>
              <a:rPr lang="en-GB" dirty="0" smtClean="0"/>
              <a:t>Members of online communities can use profiles to learn about each other.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Profiles in the OU VLE</a:t>
            </a:r>
          </a:p>
        </p:txBody>
      </p:sp>
      <p:pic>
        <p:nvPicPr>
          <p:cNvPr id="6148" name="Picture 4" descr="My Moodle prof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28800"/>
            <a:ext cx="7342787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Aims of the project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project aims to discover:</a:t>
            </a:r>
          </a:p>
          <a:p>
            <a:pPr lvl="1"/>
            <a:r>
              <a:rPr lang="en-GB" dirty="0" smtClean="0"/>
              <a:t>how students use the profile facility in VLE forums</a:t>
            </a:r>
          </a:p>
          <a:p>
            <a:pPr lvl="1"/>
            <a:r>
              <a:rPr lang="en-GB" dirty="0" smtClean="0"/>
              <a:t>whether user profiles contribute to online identity and community</a:t>
            </a:r>
          </a:p>
          <a:p>
            <a:pPr lvl="1"/>
            <a:r>
              <a:rPr lang="en-GB" dirty="0" smtClean="0"/>
              <a:t>how to support students in developing their online presence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Project </a:t>
            </a:r>
            <a:r>
              <a:rPr lang="en-GB" smtClean="0"/>
              <a:t>context </a:t>
            </a:r>
            <a:r>
              <a:rPr lang="en-GB" smtClean="0"/>
              <a:t>and </a:t>
            </a:r>
            <a:r>
              <a:rPr lang="en-GB" smtClean="0"/>
              <a:t>data </a:t>
            </a:r>
            <a:r>
              <a:rPr lang="en-GB" dirty="0" smtClean="0"/>
              <a:t>gathering 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Data gathered at two stages in the module</a:t>
            </a:r>
          </a:p>
          <a:p>
            <a:pPr lvl="1"/>
            <a:r>
              <a:rPr lang="en-GB" dirty="0" smtClean="0"/>
              <a:t>before and after TU100 module materials on social networking</a:t>
            </a:r>
          </a:p>
          <a:p>
            <a:r>
              <a:rPr lang="en-GB" dirty="0" smtClean="0"/>
              <a:t>Data gathered so far</a:t>
            </a:r>
          </a:p>
          <a:p>
            <a:pPr lvl="1"/>
            <a:r>
              <a:rPr lang="en-GB" dirty="0" smtClean="0"/>
              <a:t>observations of students’ profiles</a:t>
            </a:r>
          </a:p>
          <a:p>
            <a:pPr lvl="1"/>
            <a:r>
              <a:rPr lang="en-GB" dirty="0" smtClean="0"/>
              <a:t>online survey</a:t>
            </a:r>
          </a:p>
          <a:p>
            <a:pPr marL="0" indent="0"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initial online survey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en-GB" dirty="0" smtClean="0"/>
              <a:t>Mix of closed and open questions </a:t>
            </a:r>
          </a:p>
          <a:p>
            <a:r>
              <a:rPr lang="en-GB" dirty="0" smtClean="0"/>
              <a:t>Included questions on students adding information and photos to their profile</a:t>
            </a:r>
          </a:p>
          <a:p>
            <a:r>
              <a:rPr lang="en-GB" dirty="0" smtClean="0"/>
              <a:t>24 respondents out of 29 – 83% response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6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2087563"/>
          </a:xfrm>
        </p:spPr>
        <p:txBody>
          <a:bodyPr/>
          <a:lstStyle/>
          <a:p>
            <a:pPr eaLnBrk="1" hangingPunct="1"/>
            <a:r>
              <a:rPr lang="en-GB" sz="3600" smtClean="0"/>
              <a:t>Have you uploaded a photo or image to your OU forums profile? (If so this image appears beside all messages from you)</a:t>
            </a:r>
            <a:br>
              <a:rPr lang="en-GB" sz="3600" smtClean="0"/>
            </a:br>
            <a:endParaRPr lang="en-GB" sz="3600" smtClean="0"/>
          </a:p>
        </p:txBody>
      </p:sp>
      <p:graphicFrame>
        <p:nvGraphicFramePr>
          <p:cNvPr id="1026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6483182"/>
              </p:ext>
            </p:extLst>
          </p:nvPr>
        </p:nvGraphicFramePr>
        <p:xfrm>
          <a:off x="1490663" y="2447925"/>
          <a:ext cx="6429375" cy="421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Chart" r:id="rId4" imgW="6446452" imgH="4236624" progId="Excel.Chart.8">
                  <p:embed/>
                </p:oleObj>
              </mc:Choice>
              <mc:Fallback>
                <p:oleObj name="Chart" r:id="rId4" imgW="6446452" imgH="4236624" progId="Excel.Chart.8">
                  <p:embed/>
                  <p:pic>
                    <p:nvPicPr>
                      <p:cNvPr id="0" name="Char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0663" y="2447925"/>
                        <a:ext cx="6429375" cy="421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0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4165"/>
            <a:ext cx="8874732" cy="922114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 smtClean="0"/>
              <a:t>What kind of photo or image did you upload?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GB" dirty="0" smtClean="0"/>
              <a:t>93.3% (14/15) just one replied: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GB" dirty="0" smtClean="0"/>
              <a:t>One commented: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marL="0" indent="0" algn="r" eaLnBrk="1" fontAlgn="auto" hangingPunct="1">
              <a:spcAft>
                <a:spcPts val="0"/>
              </a:spcAft>
              <a:buNone/>
              <a:defRPr/>
            </a:pPr>
            <a:r>
              <a:rPr lang="en-GB" dirty="0" smtClean="0"/>
              <a:t>And one also stated: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611561" y="5085184"/>
            <a:ext cx="4453348" cy="1584176"/>
          </a:xfrm>
          <a:prstGeom prst="wedgeRoundRectCallout">
            <a:avLst>
              <a:gd name="adj1" fmla="val 75641"/>
              <a:gd name="adj2" fmla="val -4931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i="1" dirty="0" err="1" smtClean="0">
                <a:solidFill>
                  <a:srgbClr val="C00000"/>
                </a:solidFill>
              </a:rPr>
              <a:t>i</a:t>
            </a:r>
            <a:r>
              <a:rPr lang="en-GB" sz="2400" i="1" dirty="0" smtClean="0">
                <a:solidFill>
                  <a:srgbClr val="C00000"/>
                </a:solidFill>
              </a:rPr>
              <a:t> 'digitised' my face - my course is entitled 'My Digital Life' so </a:t>
            </a:r>
            <a:r>
              <a:rPr lang="en-GB" sz="2400" i="1" dirty="0" err="1" smtClean="0">
                <a:solidFill>
                  <a:srgbClr val="C00000"/>
                </a:solidFill>
              </a:rPr>
              <a:t>i</a:t>
            </a:r>
            <a:r>
              <a:rPr lang="en-GB" sz="2400" i="1" dirty="0" smtClean="0">
                <a:solidFill>
                  <a:srgbClr val="C00000"/>
                </a:solidFill>
              </a:rPr>
              <a:t> though it was appropriate</a:t>
            </a:r>
            <a:endParaRPr lang="en-GB" i="1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2411760" y="2780928"/>
            <a:ext cx="6336704" cy="1800200"/>
          </a:xfrm>
          <a:prstGeom prst="wedgeRoundRectCallout">
            <a:avLst>
              <a:gd name="adj1" fmla="val -62710"/>
              <a:gd name="adj2" fmla="val -5496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i="1" dirty="0" smtClean="0">
                <a:solidFill>
                  <a:schemeClr val="accent6">
                    <a:lumMod val="75000"/>
                  </a:schemeClr>
                </a:solidFill>
              </a:rPr>
              <a:t>A photo of me and my pet dog, making sure the photo did not actually show my face</a:t>
            </a:r>
            <a:endParaRPr lang="en-GB" sz="28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860032" y="1556792"/>
            <a:ext cx="3919512" cy="936104"/>
          </a:xfrm>
          <a:prstGeom prst="wedgeRoundRectCallout">
            <a:avLst>
              <a:gd name="adj1" fmla="val -62710"/>
              <a:gd name="adj2" fmla="val -5496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i="1" dirty="0">
                <a:solidFill>
                  <a:srgbClr val="C00000"/>
                </a:solidFill>
              </a:rPr>
              <a:t>A photo of me, on my own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4" grpId="0" animBg="1"/>
      <p:bldP spid="8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4722" y="8400"/>
            <a:ext cx="892899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/>
              <a:t>What prompted you to upload a </a:t>
            </a:r>
            <a:r>
              <a:rPr lang="en-GB" sz="3600" dirty="0" smtClean="0"/>
              <a:t>photo/image</a:t>
            </a:r>
            <a:r>
              <a:rPr lang="en-GB" sz="36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833517" cy="561662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/>
              <a:t>Common responses were that it was more personal, added “identity” to their profile , or helped to “put a face to a name”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/>
              <a:t>Or that it was conventional or the norm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400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4427984" y="3212976"/>
            <a:ext cx="4464496" cy="1008112"/>
          </a:xfrm>
          <a:prstGeom prst="wedgeRoundRectCallout">
            <a:avLst>
              <a:gd name="adj1" fmla="val -82410"/>
              <a:gd name="adj2" fmla="val -5548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i="1" dirty="0">
                <a:solidFill>
                  <a:schemeClr val="accent6">
                    <a:lumMod val="75000"/>
                  </a:schemeClr>
                </a:solidFill>
              </a:rPr>
              <a:t>I just normally do when I'm on a forum. It seemed the convention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251520" y="5517232"/>
            <a:ext cx="4464496" cy="1008112"/>
          </a:xfrm>
          <a:prstGeom prst="wedgeRoundRectCallout">
            <a:avLst>
              <a:gd name="adj1" fmla="val 59195"/>
              <a:gd name="adj2" fmla="val -4922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C00000"/>
                </a:solidFill>
              </a:rPr>
              <a:t>Seeing the anonymous image on forum posts against my profile didn't look right</a:t>
            </a:r>
            <a:endParaRPr lang="en-GB" sz="24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50715" y="4761148"/>
            <a:ext cx="8833517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 smtClean="0"/>
              <a:t>Images are very prominent on VLE forums and one did say 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427984" y="1988840"/>
            <a:ext cx="4464496" cy="648072"/>
          </a:xfrm>
          <a:prstGeom prst="wedgeRoundRectCallout">
            <a:avLst>
              <a:gd name="adj1" fmla="val -82410"/>
              <a:gd name="adj2" fmla="val -5548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i="1" dirty="0" smtClean="0">
                <a:solidFill>
                  <a:srgbClr val="C00000"/>
                </a:solidFill>
              </a:rPr>
              <a:t>I think it makes it more personal</a:t>
            </a:r>
            <a:endParaRPr lang="en-GB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6" grpId="0" animBg="1"/>
      <p:bldP spid="7" grpId="0" build="p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898</Words>
  <Application>Microsoft Office PowerPoint</Application>
  <PresentationFormat>On-screen Show (4:3)</PresentationFormat>
  <Paragraphs>117</Paragraphs>
  <Slides>15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Chart</vt:lpstr>
      <vt:lpstr>Putting a face to a name: students’ use of profiles in VLE forums  </vt:lpstr>
      <vt:lpstr>User profiles in social networking</vt:lpstr>
      <vt:lpstr>Profiles in the OU VLE</vt:lpstr>
      <vt:lpstr>Aims of the project</vt:lpstr>
      <vt:lpstr>Project context and data gathering </vt:lpstr>
      <vt:lpstr>The initial online survey</vt:lpstr>
      <vt:lpstr>Have you uploaded a photo or image to your OU forums profile? (If so this image appears beside all messages from you) </vt:lpstr>
      <vt:lpstr>What kind of photo or image did you upload?</vt:lpstr>
      <vt:lpstr>What prompted you to upload a photo/image?</vt:lpstr>
      <vt:lpstr>What information is in an OU profile?</vt:lpstr>
      <vt:lpstr>Have you entered information into your OU forums profile?</vt:lpstr>
      <vt:lpstr>Confusion about the profile </vt:lpstr>
      <vt:lpstr>Why did students add information?</vt:lpstr>
      <vt:lpstr>Why did students not add information?</vt:lpstr>
      <vt:lpstr>Conclusions</vt:lpstr>
    </vt:vector>
  </TitlesOfParts>
  <Company>MESH Computers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</dc:creator>
  <cp:lastModifiedBy>Helen</cp:lastModifiedBy>
  <cp:revision>45</cp:revision>
  <dcterms:created xsi:type="dcterms:W3CDTF">2012-02-16T12:55:19Z</dcterms:created>
  <dcterms:modified xsi:type="dcterms:W3CDTF">2012-03-01T11:16:57Z</dcterms:modified>
</cp:coreProperties>
</file>