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62" r:id="rId6"/>
    <p:sldMasterId id="2147483667" r:id="rId7"/>
    <p:sldMasterId id="2147483678" r:id="rId8"/>
  </p:sldMasterIdLst>
  <p:notesMasterIdLst>
    <p:notesMasterId r:id="rId24"/>
  </p:notesMasterIdLst>
  <p:sldIdLst>
    <p:sldId id="272" r:id="rId9"/>
    <p:sldId id="343" r:id="rId10"/>
    <p:sldId id="344" r:id="rId11"/>
    <p:sldId id="354" r:id="rId12"/>
    <p:sldId id="347" r:id="rId13"/>
    <p:sldId id="346" r:id="rId14"/>
    <p:sldId id="348" r:id="rId15"/>
    <p:sldId id="349" r:id="rId16"/>
    <p:sldId id="350" r:id="rId17"/>
    <p:sldId id="352" r:id="rId18"/>
    <p:sldId id="356" r:id="rId19"/>
    <p:sldId id="355" r:id="rId20"/>
    <p:sldId id="357" r:id="rId21"/>
    <p:sldId id="360" r:id="rId22"/>
    <p:sldId id="36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6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3C830-9BC5-4670-AB50-79B4C6FB6935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55F04-5EB1-4A1A-B7C4-578313E6C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91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Roseanne’s session on communication was excellent this morning. Lots of enthusiastic participation throughout - one of the students cheekily suggested at the end that some tutors  would benefit from watching the session.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55F04-5EB1-4A1A-B7C4-578313E6C1A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682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Roseanne’s session on communication was excellent this morning. Lots of enthusiastic participation throughout - one of the students cheekily suggested at the end that some tutors  would benefit from watching the session.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55F04-5EB1-4A1A-B7C4-578313E6C1A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7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Roseanne’s session on communication was excellent this morning. Lots of enthusiastic participation throughout - one of the students cheekily suggested at the end that some tutors  would benefit from watching the session.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55F04-5EB1-4A1A-B7C4-578313E6C1A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47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55F04-5EB1-4A1A-B7C4-578313E6C1A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467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55F04-5EB1-4A1A-B7C4-578313E6C1A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22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4">
            <a:extLst>
              <a:ext uri="{FF2B5EF4-FFF2-40B4-BE49-F238E27FC236}">
                <a16:creationId xmlns:a16="http://schemas.microsoft.com/office/drawing/2014/main" id="{79A3FDC1-DA18-B647-8002-951F8A2778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1998" y="0"/>
            <a:ext cx="4574045" cy="3810000"/>
          </a:xfrm>
          <a:custGeom>
            <a:avLst/>
            <a:gdLst>
              <a:gd name="connsiteX0" fmla="*/ 1626032 w 7810500"/>
              <a:gd name="connsiteY0" fmla="*/ 0 h 3810000"/>
              <a:gd name="connsiteX1" fmla="*/ 6184468 w 7810500"/>
              <a:gd name="connsiteY1" fmla="*/ 0 h 3810000"/>
              <a:gd name="connsiteX2" fmla="*/ 7810500 w 7810500"/>
              <a:gd name="connsiteY2" fmla="*/ 1626032 h 3810000"/>
              <a:gd name="connsiteX3" fmla="*/ 7810500 w 7810500"/>
              <a:gd name="connsiteY3" fmla="*/ 3625329 h 3810000"/>
              <a:gd name="connsiteX4" fmla="*/ 7625829 w 7810500"/>
              <a:gd name="connsiteY4" fmla="*/ 3810000 h 3810000"/>
              <a:gd name="connsiteX5" fmla="*/ 184671 w 7810500"/>
              <a:gd name="connsiteY5" fmla="*/ 3810000 h 3810000"/>
              <a:gd name="connsiteX6" fmla="*/ 0 w 7810500"/>
              <a:gd name="connsiteY6" fmla="*/ 3625329 h 3810000"/>
              <a:gd name="connsiteX7" fmla="*/ 0 w 7810500"/>
              <a:gd name="connsiteY7" fmla="*/ 1626032 h 3810000"/>
              <a:gd name="connsiteX8" fmla="*/ 1626032 w 7810500"/>
              <a:gd name="connsiteY8" fmla="*/ 0 h 3810000"/>
              <a:gd name="connsiteX0" fmla="*/ 1626032 w 7810500"/>
              <a:gd name="connsiteY0" fmla="*/ 0 h 3810000"/>
              <a:gd name="connsiteX1" fmla="*/ 6184468 w 7810500"/>
              <a:gd name="connsiteY1" fmla="*/ 0 h 3810000"/>
              <a:gd name="connsiteX2" fmla="*/ 7810500 w 7810500"/>
              <a:gd name="connsiteY2" fmla="*/ 3625329 h 3810000"/>
              <a:gd name="connsiteX3" fmla="*/ 7625829 w 7810500"/>
              <a:gd name="connsiteY3" fmla="*/ 3810000 h 3810000"/>
              <a:gd name="connsiteX4" fmla="*/ 184671 w 7810500"/>
              <a:gd name="connsiteY4" fmla="*/ 3810000 h 3810000"/>
              <a:gd name="connsiteX5" fmla="*/ 0 w 7810500"/>
              <a:gd name="connsiteY5" fmla="*/ 3625329 h 3810000"/>
              <a:gd name="connsiteX6" fmla="*/ 0 w 7810500"/>
              <a:gd name="connsiteY6" fmla="*/ 1626032 h 3810000"/>
              <a:gd name="connsiteX7" fmla="*/ 1626032 w 7810500"/>
              <a:gd name="connsiteY7" fmla="*/ 0 h 3810000"/>
              <a:gd name="connsiteX0" fmla="*/ 1626032 w 7963808"/>
              <a:gd name="connsiteY0" fmla="*/ 0 h 3810000"/>
              <a:gd name="connsiteX1" fmla="*/ 6184468 w 7963808"/>
              <a:gd name="connsiteY1" fmla="*/ 0 h 3810000"/>
              <a:gd name="connsiteX2" fmla="*/ 7625829 w 7963808"/>
              <a:gd name="connsiteY2" fmla="*/ 3810000 h 3810000"/>
              <a:gd name="connsiteX3" fmla="*/ 184671 w 7963808"/>
              <a:gd name="connsiteY3" fmla="*/ 3810000 h 3810000"/>
              <a:gd name="connsiteX4" fmla="*/ 0 w 7963808"/>
              <a:gd name="connsiteY4" fmla="*/ 3625329 h 3810000"/>
              <a:gd name="connsiteX5" fmla="*/ 0 w 7963808"/>
              <a:gd name="connsiteY5" fmla="*/ 1626032 h 3810000"/>
              <a:gd name="connsiteX6" fmla="*/ 1626032 w 7963808"/>
              <a:gd name="connsiteY6" fmla="*/ 0 h 3810000"/>
              <a:gd name="connsiteX0" fmla="*/ 1626032 w 6876799"/>
              <a:gd name="connsiteY0" fmla="*/ 0 h 3810000"/>
              <a:gd name="connsiteX1" fmla="*/ 6184468 w 6876799"/>
              <a:gd name="connsiteY1" fmla="*/ 0 h 3810000"/>
              <a:gd name="connsiteX2" fmla="*/ 6063729 w 6876799"/>
              <a:gd name="connsiteY2" fmla="*/ 3797300 h 3810000"/>
              <a:gd name="connsiteX3" fmla="*/ 184671 w 6876799"/>
              <a:gd name="connsiteY3" fmla="*/ 3810000 h 3810000"/>
              <a:gd name="connsiteX4" fmla="*/ 0 w 6876799"/>
              <a:gd name="connsiteY4" fmla="*/ 3625329 h 3810000"/>
              <a:gd name="connsiteX5" fmla="*/ 0 w 6876799"/>
              <a:gd name="connsiteY5" fmla="*/ 1626032 h 3810000"/>
              <a:gd name="connsiteX6" fmla="*/ 1626032 w 6876799"/>
              <a:gd name="connsiteY6" fmla="*/ 0 h 3810000"/>
              <a:gd name="connsiteX0" fmla="*/ 1626032 w 6601473"/>
              <a:gd name="connsiteY0" fmla="*/ 0 h 3810000"/>
              <a:gd name="connsiteX1" fmla="*/ 6184468 w 6601473"/>
              <a:gd name="connsiteY1" fmla="*/ 0 h 3810000"/>
              <a:gd name="connsiteX2" fmla="*/ 6063729 w 6601473"/>
              <a:gd name="connsiteY2" fmla="*/ 3797300 h 3810000"/>
              <a:gd name="connsiteX3" fmla="*/ 184671 w 6601473"/>
              <a:gd name="connsiteY3" fmla="*/ 3810000 h 3810000"/>
              <a:gd name="connsiteX4" fmla="*/ 0 w 6601473"/>
              <a:gd name="connsiteY4" fmla="*/ 3625329 h 3810000"/>
              <a:gd name="connsiteX5" fmla="*/ 0 w 6601473"/>
              <a:gd name="connsiteY5" fmla="*/ 1626032 h 3810000"/>
              <a:gd name="connsiteX6" fmla="*/ 1626032 w 6601473"/>
              <a:gd name="connsiteY6" fmla="*/ 0 h 3810000"/>
              <a:gd name="connsiteX0" fmla="*/ 1626032 w 6605873"/>
              <a:gd name="connsiteY0" fmla="*/ 0 h 3810000"/>
              <a:gd name="connsiteX1" fmla="*/ 6184468 w 6605873"/>
              <a:gd name="connsiteY1" fmla="*/ 0 h 3810000"/>
              <a:gd name="connsiteX2" fmla="*/ 6082779 w 6605873"/>
              <a:gd name="connsiteY2" fmla="*/ 3802063 h 3810000"/>
              <a:gd name="connsiteX3" fmla="*/ 184671 w 6605873"/>
              <a:gd name="connsiteY3" fmla="*/ 3810000 h 3810000"/>
              <a:gd name="connsiteX4" fmla="*/ 0 w 6605873"/>
              <a:gd name="connsiteY4" fmla="*/ 3625329 h 3810000"/>
              <a:gd name="connsiteX5" fmla="*/ 0 w 6605873"/>
              <a:gd name="connsiteY5" fmla="*/ 1626032 h 3810000"/>
              <a:gd name="connsiteX6" fmla="*/ 1626032 w 6605873"/>
              <a:gd name="connsiteY6" fmla="*/ 0 h 3810000"/>
              <a:gd name="connsiteX0" fmla="*/ 1626032 w 6524678"/>
              <a:gd name="connsiteY0" fmla="*/ 6350 h 3816350"/>
              <a:gd name="connsiteX1" fmla="*/ 6076518 w 6524678"/>
              <a:gd name="connsiteY1" fmla="*/ 0 h 3816350"/>
              <a:gd name="connsiteX2" fmla="*/ 6082779 w 6524678"/>
              <a:gd name="connsiteY2" fmla="*/ 3808413 h 3816350"/>
              <a:gd name="connsiteX3" fmla="*/ 184671 w 6524678"/>
              <a:gd name="connsiteY3" fmla="*/ 3816350 h 3816350"/>
              <a:gd name="connsiteX4" fmla="*/ 0 w 6524678"/>
              <a:gd name="connsiteY4" fmla="*/ 3631679 h 3816350"/>
              <a:gd name="connsiteX5" fmla="*/ 0 w 6524678"/>
              <a:gd name="connsiteY5" fmla="*/ 1632382 h 3816350"/>
              <a:gd name="connsiteX6" fmla="*/ 1626032 w 6524678"/>
              <a:gd name="connsiteY6" fmla="*/ 6350 h 3816350"/>
              <a:gd name="connsiteX0" fmla="*/ 1626032 w 6087407"/>
              <a:gd name="connsiteY0" fmla="*/ 6350 h 3816350"/>
              <a:gd name="connsiteX1" fmla="*/ 6076518 w 6087407"/>
              <a:gd name="connsiteY1" fmla="*/ 0 h 3816350"/>
              <a:gd name="connsiteX2" fmla="*/ 6082779 w 6087407"/>
              <a:gd name="connsiteY2" fmla="*/ 3808413 h 3816350"/>
              <a:gd name="connsiteX3" fmla="*/ 184671 w 6087407"/>
              <a:gd name="connsiteY3" fmla="*/ 3816350 h 3816350"/>
              <a:gd name="connsiteX4" fmla="*/ 0 w 6087407"/>
              <a:gd name="connsiteY4" fmla="*/ 3631679 h 3816350"/>
              <a:gd name="connsiteX5" fmla="*/ 0 w 6087407"/>
              <a:gd name="connsiteY5" fmla="*/ 1632382 h 3816350"/>
              <a:gd name="connsiteX6" fmla="*/ 1626032 w 6087407"/>
              <a:gd name="connsiteY6" fmla="*/ 6350 h 3816350"/>
              <a:gd name="connsiteX0" fmla="*/ 1626032 w 6100891"/>
              <a:gd name="connsiteY0" fmla="*/ 0 h 3810000"/>
              <a:gd name="connsiteX1" fmla="*/ 6097949 w 6100891"/>
              <a:gd name="connsiteY1" fmla="*/ 794 h 3810000"/>
              <a:gd name="connsiteX2" fmla="*/ 6082779 w 6100891"/>
              <a:gd name="connsiteY2" fmla="*/ 3802063 h 3810000"/>
              <a:gd name="connsiteX3" fmla="*/ 184671 w 6100891"/>
              <a:gd name="connsiteY3" fmla="*/ 3810000 h 3810000"/>
              <a:gd name="connsiteX4" fmla="*/ 0 w 6100891"/>
              <a:gd name="connsiteY4" fmla="*/ 3625329 h 3810000"/>
              <a:gd name="connsiteX5" fmla="*/ 0 w 6100891"/>
              <a:gd name="connsiteY5" fmla="*/ 1626032 h 3810000"/>
              <a:gd name="connsiteX6" fmla="*/ 1626032 w 6100891"/>
              <a:gd name="connsiteY6" fmla="*/ 0 h 3810000"/>
              <a:gd name="connsiteX0" fmla="*/ 1626032 w 6098322"/>
              <a:gd name="connsiteY0" fmla="*/ 0 h 3810000"/>
              <a:gd name="connsiteX1" fmla="*/ 6097949 w 6098322"/>
              <a:gd name="connsiteY1" fmla="*/ 794 h 3810000"/>
              <a:gd name="connsiteX2" fmla="*/ 6082779 w 6098322"/>
              <a:gd name="connsiteY2" fmla="*/ 3802063 h 3810000"/>
              <a:gd name="connsiteX3" fmla="*/ 184671 w 6098322"/>
              <a:gd name="connsiteY3" fmla="*/ 3810000 h 3810000"/>
              <a:gd name="connsiteX4" fmla="*/ 0 w 6098322"/>
              <a:gd name="connsiteY4" fmla="*/ 3625329 h 3810000"/>
              <a:gd name="connsiteX5" fmla="*/ 0 w 6098322"/>
              <a:gd name="connsiteY5" fmla="*/ 1626032 h 3810000"/>
              <a:gd name="connsiteX6" fmla="*/ 1626032 w 6098322"/>
              <a:gd name="connsiteY6" fmla="*/ 0 h 3810000"/>
              <a:gd name="connsiteX0" fmla="*/ 1626032 w 6102062"/>
              <a:gd name="connsiteY0" fmla="*/ 0 h 3810000"/>
              <a:gd name="connsiteX1" fmla="*/ 6097949 w 6102062"/>
              <a:gd name="connsiteY1" fmla="*/ 794 h 3810000"/>
              <a:gd name="connsiteX2" fmla="*/ 6097066 w 6102062"/>
              <a:gd name="connsiteY2" fmla="*/ 3806825 h 3810000"/>
              <a:gd name="connsiteX3" fmla="*/ 184671 w 6102062"/>
              <a:gd name="connsiteY3" fmla="*/ 3810000 h 3810000"/>
              <a:gd name="connsiteX4" fmla="*/ 0 w 6102062"/>
              <a:gd name="connsiteY4" fmla="*/ 3625329 h 3810000"/>
              <a:gd name="connsiteX5" fmla="*/ 0 w 6102062"/>
              <a:gd name="connsiteY5" fmla="*/ 1626032 h 3810000"/>
              <a:gd name="connsiteX6" fmla="*/ 1626032 w 6102062"/>
              <a:gd name="connsiteY6" fmla="*/ 0 h 3810000"/>
              <a:gd name="connsiteX0" fmla="*/ 1626032 w 6098726"/>
              <a:gd name="connsiteY0" fmla="*/ 0 h 3810000"/>
              <a:gd name="connsiteX1" fmla="*/ 6097949 w 6098726"/>
              <a:gd name="connsiteY1" fmla="*/ 794 h 3810000"/>
              <a:gd name="connsiteX2" fmla="*/ 6097066 w 6098726"/>
              <a:gd name="connsiteY2" fmla="*/ 3806825 h 3810000"/>
              <a:gd name="connsiteX3" fmla="*/ 184671 w 6098726"/>
              <a:gd name="connsiteY3" fmla="*/ 3810000 h 3810000"/>
              <a:gd name="connsiteX4" fmla="*/ 0 w 6098726"/>
              <a:gd name="connsiteY4" fmla="*/ 3625329 h 3810000"/>
              <a:gd name="connsiteX5" fmla="*/ 0 w 6098726"/>
              <a:gd name="connsiteY5" fmla="*/ 1626032 h 3810000"/>
              <a:gd name="connsiteX6" fmla="*/ 1626032 w 6098726"/>
              <a:gd name="connsiteY6" fmla="*/ 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8726" h="3810000">
                <a:moveTo>
                  <a:pt x="1626032" y="0"/>
                </a:moveTo>
                <a:lnTo>
                  <a:pt x="6097949" y="794"/>
                </a:lnTo>
                <a:cubicBezTo>
                  <a:pt x="6100171" y="1699419"/>
                  <a:pt x="6096907" y="2640806"/>
                  <a:pt x="6097066" y="3806825"/>
                </a:cubicBezTo>
                <a:lnTo>
                  <a:pt x="184671" y="3810000"/>
                </a:lnTo>
                <a:cubicBezTo>
                  <a:pt x="82680" y="3810000"/>
                  <a:pt x="0" y="3727320"/>
                  <a:pt x="0" y="3625329"/>
                </a:cubicBezTo>
                <a:lnTo>
                  <a:pt x="0" y="1626032"/>
                </a:lnTo>
                <a:cubicBezTo>
                  <a:pt x="0" y="727999"/>
                  <a:pt x="727999" y="0"/>
                  <a:pt x="1626032" y="0"/>
                </a:cubicBez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r">
              <a:buNone/>
              <a:defRPr sz="135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28ED38-053B-074D-A6A5-1C9374EA7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3810000"/>
            <a:ext cx="4572000" cy="3048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F86F0A-6A1A-3248-8370-3930F88101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156" y="559121"/>
            <a:ext cx="4168189" cy="1800200"/>
          </a:xfrm>
        </p:spPr>
        <p:txBody>
          <a:bodyPr>
            <a:noAutofit/>
          </a:bodyPr>
          <a:lstStyle>
            <a:lvl1pPr marL="0" indent="0">
              <a:buNone/>
              <a:defRPr sz="4125" b="1" i="0">
                <a:ln>
                  <a:noFill/>
                </a:ln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Front Cover Title Goes Here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01B5291B-A0B5-0A34-5C7E-79E2E3F68A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6156" y="2431330"/>
            <a:ext cx="4168188" cy="1305402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5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 title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8D5457D4-902F-B0A0-0CA3-AB0C3D54F7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6156" y="3846892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1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Presenters name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14F31047-4864-D68A-2944-4FD900DC04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6156" y="4198585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Department name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04D3CA51-9B82-D8B8-96F1-42FE5F9B17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6156" y="4545624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Date</a:t>
            </a:r>
          </a:p>
        </p:txBody>
      </p:sp>
      <p:pic>
        <p:nvPicPr>
          <p:cNvPr id="14" name="Picture 13" descr="The Open University Logo">
            <a:extLst>
              <a:ext uri="{FF2B5EF4-FFF2-40B4-BE49-F238E27FC236}">
                <a16:creationId xmlns:a16="http://schemas.microsoft.com/office/drawing/2014/main" id="{41C1F544-4F91-82A6-00C9-2CD07BD90F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256" y="5829301"/>
            <a:ext cx="1282494" cy="58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6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4">
            <a:extLst>
              <a:ext uri="{FF2B5EF4-FFF2-40B4-BE49-F238E27FC236}">
                <a16:creationId xmlns:a16="http://schemas.microsoft.com/office/drawing/2014/main" id="{79A3FDC1-DA18-B647-8002-951F8A2778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1" cy="5334000"/>
          </a:xfrm>
          <a:prstGeom prst="round2SameRect">
            <a:avLst>
              <a:gd name="adj1" fmla="val 42678"/>
              <a:gd name="adj2" fmla="val 4847"/>
            </a:avLst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D31C04-0A53-3A47-8287-081AE26B8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5334000"/>
            <a:ext cx="4572000" cy="1524000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E28EB488-1C80-0E67-1A53-022688EC46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156" y="559121"/>
            <a:ext cx="4168189" cy="1800200"/>
          </a:xfrm>
        </p:spPr>
        <p:txBody>
          <a:bodyPr>
            <a:noAutofit/>
          </a:bodyPr>
          <a:lstStyle>
            <a:lvl1pPr marL="0" indent="0">
              <a:buNone/>
              <a:defRPr sz="4125" b="1" i="0">
                <a:ln>
                  <a:noFill/>
                </a:ln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Front Cover Title Goes Here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9E9177B3-5DDF-C49A-F04A-F97D821D76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6156" y="2431330"/>
            <a:ext cx="4168188" cy="1305402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5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 title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D3418B85-C84C-B824-D28F-BA79F5E04C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6156" y="3846892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1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Presenters name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AE5F6774-8098-996B-DB40-EA611D348D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6156" y="4198585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Department name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2518C58-E2DB-02D3-8708-B87996A9E5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6156" y="4545624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Date</a:t>
            </a:r>
          </a:p>
        </p:txBody>
      </p:sp>
      <p:pic>
        <p:nvPicPr>
          <p:cNvPr id="15" name="Picture 14" descr="The Open University Logo">
            <a:extLst>
              <a:ext uri="{FF2B5EF4-FFF2-40B4-BE49-F238E27FC236}">
                <a16:creationId xmlns:a16="http://schemas.microsoft.com/office/drawing/2014/main" id="{95ADE654-C78D-7069-71BF-CB8E04298D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256" y="5829301"/>
            <a:ext cx="1282494" cy="58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89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E28EB488-1C80-0E67-1A53-022688EC46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156" y="559121"/>
            <a:ext cx="8055329" cy="1800200"/>
          </a:xfrm>
        </p:spPr>
        <p:txBody>
          <a:bodyPr>
            <a:noAutofit/>
          </a:bodyPr>
          <a:lstStyle>
            <a:lvl1pPr marL="0" indent="0">
              <a:buNone/>
              <a:defRPr sz="4125" b="1" i="0">
                <a:ln>
                  <a:noFill/>
                </a:ln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Front Cover Title Goes Here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ACA2EAA2-94E2-6FA0-C059-2C890F8692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6156" y="3846892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1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Presenters name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96034E2F-27F1-1CF2-367B-4204B15ECE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6156" y="4198585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Department name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1276E79C-EF9C-9014-0C08-C31EE127DC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6156" y="4545624"/>
            <a:ext cx="4168188" cy="34703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Date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98D122DE-5974-E6F7-5A07-1674D74454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6156" y="2431330"/>
            <a:ext cx="8055329" cy="1305402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50" b="0" i="0">
                <a:ln>
                  <a:noFill/>
                </a:ln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 title</a:t>
            </a:r>
          </a:p>
        </p:txBody>
      </p:sp>
      <p:pic>
        <p:nvPicPr>
          <p:cNvPr id="6" name="Picture 5" descr="The Open University Logo">
            <a:extLst>
              <a:ext uri="{FF2B5EF4-FFF2-40B4-BE49-F238E27FC236}">
                <a16:creationId xmlns:a16="http://schemas.microsoft.com/office/drawing/2014/main" id="{21830BFA-19EA-B404-F805-72BD114E6B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256" y="5829301"/>
            <a:ext cx="1282494" cy="58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4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0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BB4780-4959-E441-87C3-B265F63A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B00EC-F294-CD4B-BCBA-AF4A8BC26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ED8D8-BEBD-1B42-B387-F27F84E37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Poppins" panose="00000500000000000000" pitchFamily="2" charset="0"/>
              </a:defRPr>
            </a:lvl1pPr>
          </a:lstStyle>
          <a:p>
            <a:fld id="{0AAA8F9F-42A8-344E-BFDB-6B187AAC9728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480C4-4982-D141-B7F4-847D6255A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1986B-A33C-FB46-96C5-A7D0198BB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Poppins" panose="00000500000000000000" pitchFamily="2" charset="0"/>
              </a:defRPr>
            </a:lvl1pPr>
          </a:lstStyle>
          <a:p>
            <a:fld id="{60BAE0D0-DB37-5740-9BD9-F5C7BF39F1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6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Poppins" panose="00000500000000000000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Poppins" panose="00000500000000000000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oppins" panose="00000500000000000000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Poppins" panose="00000500000000000000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Poppins" panose="00000500000000000000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Poppins" panose="00000500000000000000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anet.haresnape@open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0" y="1570091"/>
            <a:ext cx="7920773" cy="886397"/>
          </a:xfrm>
        </p:spPr>
        <p:txBody>
          <a:bodyPr/>
          <a:lstStyle/>
          <a:p>
            <a:pPr algn="ctr"/>
            <a:r>
              <a:rPr lang="en-GB" sz="3200" dirty="0"/>
              <a:t>Enrichment workshops to encourage awareness of employability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937393"/>
            <a:ext cx="7920774" cy="876137"/>
          </a:xfrm>
        </p:spPr>
        <p:txBody>
          <a:bodyPr/>
          <a:lstStyle/>
          <a:p>
            <a:r>
              <a:rPr lang="en-GB" dirty="0"/>
              <a:t>Janet Haresnape PFHEA</a:t>
            </a:r>
          </a:p>
          <a:p>
            <a:r>
              <a:rPr lang="en-GB" dirty="0"/>
              <a:t>School of Life, Health and Chemical Sciences, STEM Faculty, Open University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E08F25D-4247-4037-568C-46F35770168F}"/>
              </a:ext>
            </a:extLst>
          </p:cNvPr>
          <p:cNvSpPr txBox="1">
            <a:spLocks/>
          </p:cNvSpPr>
          <p:nvPr/>
        </p:nvSpPr>
        <p:spPr>
          <a:xfrm>
            <a:off x="515860" y="5122588"/>
            <a:ext cx="7920774" cy="626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Horizons in STEM Conference</a:t>
            </a:r>
          </a:p>
          <a:p>
            <a:r>
              <a:rPr lang="en-GB" dirty="0"/>
              <a:t>Swansea University, June 28</a:t>
            </a:r>
            <a:r>
              <a:rPr lang="en-GB" baseline="30000" dirty="0"/>
              <a:t>th</a:t>
            </a:r>
            <a:r>
              <a:rPr lang="en-GB" dirty="0"/>
              <a:t>-29</a:t>
            </a:r>
            <a:r>
              <a:rPr lang="en-GB" baseline="30000" dirty="0"/>
              <a:t>th</a:t>
            </a:r>
            <a:r>
              <a:rPr lang="en-GB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9CFE644E-2203-483A-A62E-1E9E39F38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360460"/>
            <a:ext cx="5189866" cy="476890"/>
          </a:xfrm>
        </p:spPr>
        <p:txBody>
          <a:bodyPr/>
          <a:lstStyle/>
          <a:p>
            <a:r>
              <a:rPr lang="en-GB" sz="1800" dirty="0"/>
              <a:t> Enrichment workshops – 2023 programme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B6BB587-FE4A-DC02-B37F-385EF1481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498855"/>
              </p:ext>
            </p:extLst>
          </p:nvPr>
        </p:nvGraphicFramePr>
        <p:xfrm>
          <a:off x="388938" y="1150937"/>
          <a:ext cx="8262937" cy="53897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62937">
                  <a:extLst>
                    <a:ext uri="{9D8B030D-6E8A-4147-A177-3AD203B41FA5}">
                      <a16:colId xmlns:a16="http://schemas.microsoft.com/office/drawing/2014/main" val="2433027649"/>
                    </a:ext>
                  </a:extLst>
                </a:gridCol>
              </a:tblGrid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034190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b="1" dirty="0"/>
                        <a:t>Cancer research at the OU – research overview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907981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b="1" dirty="0"/>
                        <a:t>What’s it like to be a PhD student? – panel event with current and recent PhD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456555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b="1" dirty="0"/>
                        <a:t>Embark on a scientific research expedition with the OU Library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670868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‘Let me tell you a story…..’ - Best practices in science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349063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Basic Shoe Leather Epidemiology – working in the field and being a detective in public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94899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Rising from the ashes: problems with practical investigations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56754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Nanotechnology: Can the power of ‘the small’ shape a sustainable future?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377086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Monitoring wolf populations in Slovakia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464927"/>
                  </a:ext>
                </a:extLst>
              </a:tr>
              <a:tr h="513697">
                <a:tc>
                  <a:txBody>
                    <a:bodyPr/>
                    <a:lstStyle/>
                    <a:p>
                      <a:r>
                        <a:rPr lang="en-GB" dirty="0"/>
                        <a:t>One Health: Spotlight in the connections between human and animal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25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802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7A83DA-BCBD-4767-859A-AFC29F80B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41265"/>
            <a:ext cx="8263493" cy="5456275"/>
          </a:xfrm>
          <a:solidFill>
            <a:srgbClr val="FFFFCC"/>
          </a:solidFill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Really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interesting to find out about people's research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…….. gain a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wider understanding of biology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different contexts not necessarily covered in the modules. (cancer research)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Seeing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science is put into practise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how it’s communicated (cancer research)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Inspired me to feel excited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 public health again (epidemiology)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 interacting with a presenter who has worked in the field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is knowledgeable (epidemiology)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chance to hear about someone’s work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(epidemiology)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people talk about fake news (epidemiology)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Learnt about a completely new subject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how it can be applied to my studied area (nanotechnology)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E31310A9-BD60-4EEE-A926-B0B2260F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60460"/>
            <a:ext cx="7289600" cy="476890"/>
          </a:xfrm>
        </p:spPr>
        <p:txBody>
          <a:bodyPr/>
          <a:lstStyle/>
          <a:p>
            <a:r>
              <a:rPr lang="en-GB" sz="1800" dirty="0"/>
              <a:t> Enrichment workshops – feedback from 2023 – What did you find particularly useful?</a:t>
            </a:r>
          </a:p>
        </p:txBody>
      </p:sp>
    </p:spTree>
    <p:extLst>
      <p:ext uri="{BB962C8B-B14F-4D97-AF65-F5344CB8AC3E}">
        <p14:creationId xmlns:p14="http://schemas.microsoft.com/office/powerpoint/2010/main" val="1805759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7A83DA-BCBD-4767-859A-AFC29F80B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29" y="1734747"/>
            <a:ext cx="7702071" cy="4880541"/>
          </a:xfrm>
          <a:solidFill>
            <a:srgbClr val="FFFFCC"/>
          </a:solidFill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another perspective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someone who's had their feet on the ground!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to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 from people working in industries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might want to work in in future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It's easy to get immersed in the coursework and lose sight of the career aspect. This brings that back.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really informative about specific skills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Experimental skills and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relevance to employment skills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Mentioned Interview skills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emphasis on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the science behind problems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E31310A9-BD60-4EEE-A926-B0B2260F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60460"/>
            <a:ext cx="6996089" cy="892607"/>
          </a:xfrm>
        </p:spPr>
        <p:txBody>
          <a:bodyPr/>
          <a:lstStyle/>
          <a:p>
            <a:r>
              <a:rPr lang="en-GB" sz="1800" dirty="0"/>
              <a:t> Enrichment workshops – feedback from 2023:</a:t>
            </a:r>
            <a:br>
              <a:rPr lang="en-GB" sz="1800" dirty="0"/>
            </a:br>
            <a:r>
              <a:rPr lang="en-GB" sz="1800" dirty="0"/>
              <a:t>Is this programme helping you to understand skills required in particular fields of work?</a:t>
            </a:r>
          </a:p>
        </p:txBody>
      </p:sp>
    </p:spTree>
    <p:extLst>
      <p:ext uri="{BB962C8B-B14F-4D97-AF65-F5344CB8AC3E}">
        <p14:creationId xmlns:p14="http://schemas.microsoft.com/office/powerpoint/2010/main" val="1951812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7A83DA-BCBD-4767-859A-AFC29F80B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36437"/>
            <a:ext cx="8263493" cy="5214348"/>
          </a:xfrm>
          <a:solidFill>
            <a:srgbClr val="FFFFCC"/>
          </a:solidFill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sessions outside of course content ………. to get that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 connection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definitely helped. I hope there's more of these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Seeing Jon’s face as he spoke made it feel more interactive.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like seeing people I’ve met before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good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hear from students outside your own modules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Great to have access to this type of session – and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to interact with likeminded students and tutors in an informal way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experience, inclusivity, team work, recognition and motivation.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only feel so much of a sense of belonging when its remote.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E31310A9-BD60-4EEE-A926-B0B2260F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60459"/>
            <a:ext cx="7526667" cy="587807"/>
          </a:xfrm>
        </p:spPr>
        <p:txBody>
          <a:bodyPr/>
          <a:lstStyle/>
          <a:p>
            <a:r>
              <a:rPr lang="en-GB" sz="1800" dirty="0"/>
              <a:t> Enrichment workshops – feedback from 2023 – Is this programme helping you feel part of an OU community?</a:t>
            </a:r>
          </a:p>
        </p:txBody>
      </p:sp>
    </p:spTree>
    <p:extLst>
      <p:ext uri="{BB962C8B-B14F-4D97-AF65-F5344CB8AC3E}">
        <p14:creationId xmlns:p14="http://schemas.microsoft.com/office/powerpoint/2010/main" val="1464171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7A83DA-BCBD-4767-859A-AFC29F80B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07" y="1531548"/>
            <a:ext cx="8263493" cy="5214348"/>
          </a:xfrm>
          <a:solidFill>
            <a:srgbClr val="FFFFCC"/>
          </a:solidFill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E31310A9-BD60-4EEE-A926-B0B2260F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451556"/>
            <a:ext cx="4139999" cy="609600"/>
          </a:xfrm>
        </p:spPr>
        <p:txBody>
          <a:bodyPr/>
          <a:lstStyle/>
          <a:p>
            <a:r>
              <a:rPr lang="en-GB" sz="1800" dirty="0"/>
              <a:t>  Evidence of providing enrichment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7A6E066E-8325-9339-C883-734517E25006}"/>
              </a:ext>
            </a:extLst>
          </p:cNvPr>
          <p:cNvSpPr/>
          <p:nvPr/>
        </p:nvSpPr>
        <p:spPr>
          <a:xfrm>
            <a:off x="387943" y="4433037"/>
            <a:ext cx="2551289" cy="19868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and a nice subject-relevant break from direct study and exam prep!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9586C9FA-BA19-2063-9254-68FF4824A6C6}"/>
              </a:ext>
            </a:extLst>
          </p:cNvPr>
          <p:cNvSpPr/>
          <p:nvPr/>
        </p:nvSpPr>
        <p:spPr>
          <a:xfrm>
            <a:off x="2650556" y="2687001"/>
            <a:ext cx="3026934" cy="2398890"/>
          </a:xfrm>
          <a:prstGeom prst="wedgeEllipse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what it says on the tin - enriches your studies, helped to put information and knowledge into a wide range of contexts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61712A3E-C629-1C84-BB60-A940595858F9}"/>
              </a:ext>
            </a:extLst>
          </p:cNvPr>
          <p:cNvSpPr/>
          <p:nvPr/>
        </p:nvSpPr>
        <p:spPr>
          <a:xfrm>
            <a:off x="4720968" y="582800"/>
            <a:ext cx="2551289" cy="1817511"/>
          </a:xfrm>
          <a:prstGeom prst="wedgeEllipse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informative, informal and a great way to find out more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06053D2C-D5BC-03BF-5F72-8DA81CDEB4C8}"/>
              </a:ext>
            </a:extLst>
          </p:cNvPr>
          <p:cNvSpPr/>
          <p:nvPr/>
        </p:nvSpPr>
        <p:spPr>
          <a:xfrm>
            <a:off x="6812036" y="2249650"/>
            <a:ext cx="2048933" cy="1388532"/>
          </a:xfrm>
          <a:prstGeom prst="wedgeEllipse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so enriching.  It was amazing.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248EBD18-BE53-FCFA-82A0-B2503D40AE4C}"/>
              </a:ext>
            </a:extLst>
          </p:cNvPr>
          <p:cNvSpPr/>
          <p:nvPr/>
        </p:nvSpPr>
        <p:spPr>
          <a:xfrm>
            <a:off x="424843" y="1461632"/>
            <a:ext cx="2551289" cy="1806222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59BC06-7DDA-1B23-EF48-6FBA3826AEA6}"/>
              </a:ext>
            </a:extLst>
          </p:cNvPr>
          <p:cNvSpPr txBox="1"/>
          <p:nvPr/>
        </p:nvSpPr>
        <p:spPr>
          <a:xfrm>
            <a:off x="862077" y="1668705"/>
            <a:ext cx="1603022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ery useful for those like me who struggle to understand everything.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A280D763-CD38-0BE0-C8B1-742D5FE415BC}"/>
              </a:ext>
            </a:extLst>
          </p:cNvPr>
          <p:cNvSpPr/>
          <p:nvPr/>
        </p:nvSpPr>
        <p:spPr>
          <a:xfrm>
            <a:off x="5514634" y="3992594"/>
            <a:ext cx="3026935" cy="2398890"/>
          </a:xfrm>
          <a:prstGeom prst="wedgeEllipseCallout">
            <a:avLst/>
          </a:prstGeom>
          <a:solidFill>
            <a:srgbClr val="4476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overing a wide range of subjects …………. science works best when collaborative between different disciplines</a:t>
            </a:r>
          </a:p>
        </p:txBody>
      </p:sp>
    </p:spTree>
    <p:extLst>
      <p:ext uri="{BB962C8B-B14F-4D97-AF65-F5344CB8AC3E}">
        <p14:creationId xmlns:p14="http://schemas.microsoft.com/office/powerpoint/2010/main" val="3909309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482" y="1108574"/>
            <a:ext cx="7920773" cy="1329595"/>
          </a:xfrm>
        </p:spPr>
        <p:txBody>
          <a:bodyPr/>
          <a:lstStyle/>
          <a:p>
            <a:pPr algn="ctr"/>
            <a:r>
              <a:rPr lang="en-GB" sz="3200" dirty="0"/>
              <a:t>Thank you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Any 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0" y="4106413"/>
            <a:ext cx="7920774" cy="626838"/>
          </a:xfrm>
        </p:spPr>
        <p:txBody>
          <a:bodyPr/>
          <a:lstStyle/>
          <a:p>
            <a:r>
              <a:rPr lang="en-GB" dirty="0"/>
              <a:t>Contact details : </a:t>
            </a:r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janet.haresnape@open.ac.uk</a:t>
            </a:r>
            <a:endParaRPr lang="en-GB" dirty="0"/>
          </a:p>
          <a:p>
            <a:r>
              <a:rPr lang="en-GB" dirty="0"/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E08F25D-4247-4037-568C-46F35770168F}"/>
              </a:ext>
            </a:extLst>
          </p:cNvPr>
          <p:cNvSpPr txBox="1">
            <a:spLocks/>
          </p:cNvSpPr>
          <p:nvPr/>
        </p:nvSpPr>
        <p:spPr>
          <a:xfrm>
            <a:off x="515860" y="5122588"/>
            <a:ext cx="7920774" cy="626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Horizons in STEM Conference</a:t>
            </a:r>
          </a:p>
          <a:p>
            <a:r>
              <a:rPr lang="en-GB" dirty="0"/>
              <a:t>Swansea University, June 28</a:t>
            </a:r>
            <a:r>
              <a:rPr lang="en-GB" baseline="30000" dirty="0"/>
              <a:t>th</a:t>
            </a:r>
            <a:r>
              <a:rPr lang="en-GB" dirty="0"/>
              <a:t>-29</a:t>
            </a:r>
            <a:r>
              <a:rPr lang="en-GB" baseline="30000" dirty="0"/>
              <a:t>th</a:t>
            </a:r>
            <a:r>
              <a:rPr lang="en-GB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66447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C399E-E369-4009-8CD5-6C95ED4B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53" y="1255040"/>
            <a:ext cx="8263493" cy="58041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800" b="1" dirty="0">
                <a:effectLst/>
                <a:ea typeface="Calibri" panose="020F0502020204030204" pitchFamily="34" charset="0"/>
              </a:rPr>
              <a:t>Why did we decide to run these</a:t>
            </a:r>
            <a:r>
              <a:rPr lang="en-GB" sz="1800" b="1" dirty="0">
                <a:ea typeface="Calibri" panose="020F0502020204030204" pitchFamily="34" charset="0"/>
              </a:rPr>
              <a:t>?</a:t>
            </a:r>
          </a:p>
          <a:p>
            <a:pPr>
              <a:lnSpc>
                <a:spcPct val="100000"/>
              </a:lnSpc>
            </a:pPr>
            <a:endParaRPr lang="en-GB" sz="1800" b="1" dirty="0"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A survey of OU biology students based on practical skills progression and employability (Haresnape, 2022) revealed that many students don’t realise:</a:t>
            </a:r>
          </a:p>
          <a:p>
            <a:pPr marL="742939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the employability benefits of engaging with practical investigations</a:t>
            </a:r>
          </a:p>
          <a:p>
            <a:pPr marL="742939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they are gaining crucial skills by engaging in practical work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To fill the gap over the summer months – keep keen students engaged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To help students feel a sense of community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Additional tutorials (outside the core tuition provision) had been run on several modules in 2021</a:t>
            </a:r>
          </a:p>
          <a:p>
            <a:pPr marL="742939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These had focussed on ‘what it is like to work as a field/lab biologist’</a:t>
            </a:r>
          </a:p>
          <a:p>
            <a:pPr marL="742939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It was clear these would be of wider interest beyond just one module</a:t>
            </a:r>
          </a:p>
          <a:p>
            <a:pPr>
              <a:lnSpc>
                <a:spcPct val="100000"/>
              </a:lnSpc>
            </a:pPr>
            <a:endParaRPr lang="en-GB" sz="1600" dirty="0"/>
          </a:p>
        </p:txBody>
      </p:sp>
      <p:sp>
        <p:nvSpPr>
          <p:cNvPr id="6" name="Title 9">
            <a:extLst>
              <a:ext uri="{FF2B5EF4-FFF2-40B4-BE49-F238E27FC236}">
                <a16:creationId xmlns:a16="http://schemas.microsoft.com/office/drawing/2014/main" id="{10509B2D-DF7A-4485-BAF3-06EC01BF0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223" y="439483"/>
            <a:ext cx="7594400" cy="476890"/>
          </a:xfrm>
        </p:spPr>
        <p:txBody>
          <a:bodyPr/>
          <a:lstStyle/>
          <a:p>
            <a:r>
              <a:rPr lang="en-GB" sz="1800" dirty="0"/>
              <a:t>Enrichment workshops for biology students – a pilot in summer 2022</a:t>
            </a:r>
          </a:p>
        </p:txBody>
      </p:sp>
    </p:spTree>
    <p:extLst>
      <p:ext uri="{BB962C8B-B14F-4D97-AF65-F5344CB8AC3E}">
        <p14:creationId xmlns:p14="http://schemas.microsoft.com/office/powerpoint/2010/main" val="271463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B7F87-2317-4F50-8E17-D3D889738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150618"/>
            <a:ext cx="8263493" cy="5453382"/>
          </a:xfrm>
        </p:spPr>
        <p:txBody>
          <a:bodyPr/>
          <a:lstStyle/>
          <a:p>
            <a:r>
              <a:rPr lang="en-GB" sz="1600" b="1" dirty="0">
                <a:ea typeface="Calibri" panose="020F0502020204030204" pitchFamily="34" charset="0"/>
              </a:rPr>
              <a:t>Therefore ran a series of workshops</a:t>
            </a:r>
          </a:p>
          <a:p>
            <a:r>
              <a:rPr lang="en-GB" sz="1600" b="1" dirty="0">
                <a:ea typeface="Calibri" panose="020F0502020204030204" pitchFamily="34" charset="0"/>
              </a:rPr>
              <a:t> for students in June and July 2022.</a:t>
            </a:r>
            <a:endParaRPr lang="en-GB" sz="1200" b="1" dirty="0">
              <a:ea typeface="Calibri" panose="020F0502020204030204" pitchFamily="34" charset="0"/>
            </a:endParaRPr>
          </a:p>
          <a:p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Eleven workshops, in an online room                                                                           on </a:t>
            </a:r>
            <a:r>
              <a:rPr lang="en-GB" altLang="en-US" sz="1600" dirty="0" err="1"/>
              <a:t>on</a:t>
            </a:r>
            <a:r>
              <a:rPr lang="en-GB" altLang="en-US" sz="1600" dirty="0"/>
              <a:t> the Science Study site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Run by biology tutors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One tutor coordinated the programme (10 day’s work)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Contacted facilitators to arrange times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Put together the programme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Advertised the programme on module forums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Introduced the facilitator at each session, and welcomed the students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Posted a link to a feedback questionnaire at the end of each session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Collated the feedback at the end of the summer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/>
              <a:t>The workshops focussed on a variety of biology-related jobs, giving first hand knowledge of what the job was like and the particular skills required (e.g. field-based jobs, lab-based jobs, working in bioinformatics)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/>
          </a:p>
          <a:p>
            <a:endParaRPr lang="en-GB" dirty="0"/>
          </a:p>
        </p:txBody>
      </p:sp>
      <p:sp>
        <p:nvSpPr>
          <p:cNvPr id="5" name="Title 9">
            <a:extLst>
              <a:ext uri="{FF2B5EF4-FFF2-40B4-BE49-F238E27FC236}">
                <a16:creationId xmlns:a16="http://schemas.microsoft.com/office/drawing/2014/main" id="{A976605F-A457-4766-8E01-38EA13B2B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60460"/>
            <a:ext cx="6544533" cy="476890"/>
          </a:xfrm>
        </p:spPr>
        <p:txBody>
          <a:bodyPr/>
          <a:lstStyle/>
          <a:p>
            <a:r>
              <a:rPr lang="en-GB" sz="1800" dirty="0"/>
              <a:t> Enrichment workshops – a pilot in summer 2022</a:t>
            </a:r>
          </a:p>
        </p:txBody>
      </p:sp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D531345B-8ECA-315F-D667-EE664B072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334" y="1011576"/>
            <a:ext cx="4752622" cy="174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9CFE644E-2203-483A-A62E-1E9E39F38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360460"/>
            <a:ext cx="5189866" cy="476890"/>
          </a:xfrm>
        </p:spPr>
        <p:txBody>
          <a:bodyPr/>
          <a:lstStyle/>
          <a:p>
            <a:r>
              <a:rPr lang="en-GB" sz="1800" dirty="0"/>
              <a:t> Enrichment workshops – titles, summer 2022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416C49-5892-FEB0-FAAC-674F99D04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292429"/>
              </p:ext>
            </p:extLst>
          </p:nvPr>
        </p:nvGraphicFramePr>
        <p:xfrm>
          <a:off x="388938" y="1150938"/>
          <a:ext cx="8262937" cy="562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62937">
                  <a:extLst>
                    <a:ext uri="{9D8B030D-6E8A-4147-A177-3AD203B41FA5}">
                      <a16:colId xmlns:a16="http://schemas.microsoft.com/office/drawing/2014/main" val="2052232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0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HIV: the state of the global epidemic, and current approaches to HIV care in 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57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Foodborne Pathogens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0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Science Communication and Questioning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10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Sexual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45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Collaboration in 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244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Penguins, parasites and poo: how to survive life as a field biologist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17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Microbiology of Fermented Foods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45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Working in a scientific spin-out 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71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A career in bioinformatics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1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Finding and reading scientific literature: how a grizzly bear turned me into a biologist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20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Nosey ears: troubleshooting, and applying laboratory skills in medical entomology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297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97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89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B7F87-2317-4F50-8E17-D3D889738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150618"/>
            <a:ext cx="8461688" cy="521434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/>
              <a:t>Invitations to the workshops were sent out after the June 2022 exams had finished.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/>
              <a:t>Students invited by email, plus posts on module forums: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GB" altLang="en-US" sz="2000" dirty="0"/>
              <a:t>initially just Level 5 (equivalent to 3</a:t>
            </a:r>
            <a:r>
              <a:rPr lang="en-GB" altLang="en-US" sz="2000" baseline="30000" dirty="0"/>
              <a:t>rd</a:t>
            </a:r>
            <a:r>
              <a:rPr lang="en-GB" altLang="en-US" sz="2000" dirty="0"/>
              <a:t> Year UG) biology students (1446 students)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GB" altLang="en-US" sz="2000" dirty="0"/>
              <a:t>extended to all Level 4 and 5 (equivalent to 2</a:t>
            </a:r>
            <a:r>
              <a:rPr lang="en-GB" altLang="en-US" sz="2000" baseline="30000" dirty="0"/>
              <a:t>nd</a:t>
            </a:r>
            <a:r>
              <a:rPr lang="en-GB" altLang="en-US" sz="2000" dirty="0"/>
              <a:t> and 3</a:t>
            </a:r>
            <a:r>
              <a:rPr lang="en-GB" altLang="en-US" sz="2000" baseline="30000" dirty="0"/>
              <a:t>rd</a:t>
            </a:r>
            <a:r>
              <a:rPr lang="en-GB" altLang="en-US" sz="2000" dirty="0"/>
              <a:t> Year UG) biology and health students (2750 students).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/>
              <a:t>10-15 students attended each workshop.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/>
              <a:t>149 different students either attended or accessed recording of at least one workshop.  </a:t>
            </a:r>
            <a:endParaRPr lang="en-GB" altLang="en-US" sz="1600" dirty="0"/>
          </a:p>
          <a:p>
            <a:endParaRPr lang="en-GB" dirty="0"/>
          </a:p>
        </p:txBody>
      </p:sp>
      <p:sp>
        <p:nvSpPr>
          <p:cNvPr id="5" name="Title 9">
            <a:extLst>
              <a:ext uri="{FF2B5EF4-FFF2-40B4-BE49-F238E27FC236}">
                <a16:creationId xmlns:a16="http://schemas.microsoft.com/office/drawing/2014/main" id="{A976605F-A457-4766-8E01-38EA13B2B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360460"/>
            <a:ext cx="5607556" cy="476890"/>
          </a:xfrm>
        </p:spPr>
        <p:txBody>
          <a:bodyPr/>
          <a:lstStyle/>
          <a:p>
            <a:r>
              <a:rPr lang="en-GB" sz="1800" dirty="0"/>
              <a:t> Enrichment workshops – students invited</a:t>
            </a:r>
          </a:p>
        </p:txBody>
      </p:sp>
    </p:spTree>
    <p:extLst>
      <p:ext uri="{BB962C8B-B14F-4D97-AF65-F5344CB8AC3E}">
        <p14:creationId xmlns:p14="http://schemas.microsoft.com/office/powerpoint/2010/main" val="21766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7A83DA-BCBD-4767-859A-AFC29F80B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1" y="1283192"/>
            <a:ext cx="8263493" cy="5214348"/>
          </a:xfrm>
          <a:solidFill>
            <a:srgbClr val="FFFFCC"/>
          </a:solidFill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Valuable insight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 the skills required for fieldwork, and the challenges too.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experience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brought it to life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me.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Relates degree work to outside world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Opened my eyes to opportunities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 there to do field work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had never heard of bioinformatics - really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 to hear about this as possible career path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Learnt how biological techniques are used to research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real-world problems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eeps the student/study momentum going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over the break. I am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impressed overall with the Biology department approach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E31310A9-BD60-4EEE-A926-B0B2260F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60460"/>
            <a:ext cx="5257599" cy="476890"/>
          </a:xfrm>
        </p:spPr>
        <p:txBody>
          <a:bodyPr/>
          <a:lstStyle/>
          <a:p>
            <a:r>
              <a:rPr lang="en-GB" sz="1800" dirty="0"/>
              <a:t> Enrichment workshops – feedback from 2022</a:t>
            </a:r>
          </a:p>
        </p:txBody>
      </p:sp>
    </p:spTree>
    <p:extLst>
      <p:ext uri="{BB962C8B-B14F-4D97-AF65-F5344CB8AC3E}">
        <p14:creationId xmlns:p14="http://schemas.microsoft.com/office/powerpoint/2010/main" val="106702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5A4BFCFD-CE39-408F-A6B5-0BBFB8BBB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360460"/>
            <a:ext cx="4964088" cy="476890"/>
          </a:xfrm>
        </p:spPr>
        <p:txBody>
          <a:bodyPr/>
          <a:lstStyle/>
          <a:p>
            <a:r>
              <a:rPr lang="en-GB" sz="1800" dirty="0"/>
              <a:t> Enrichment workshops – feedback</a:t>
            </a:r>
          </a:p>
        </p:txBody>
      </p:sp>
      <p:pic>
        <p:nvPicPr>
          <p:cNvPr id="6" name="Content Placeholder 5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4AF1F5C3-8BFC-40A5-BC8B-507A4B3F6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85" y="1822927"/>
            <a:ext cx="7010016" cy="1766940"/>
          </a:xfrm>
          <a:prstGeom prst="rect">
            <a:avLst/>
          </a:prstGeom>
        </p:spPr>
      </p:pic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1361985-3E7D-49F5-B1B6-C60F7D8DB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32" y="4661421"/>
            <a:ext cx="7082173" cy="18361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487694-A96B-4107-90A9-C19E0D07C72D}"/>
              </a:ext>
            </a:extLst>
          </p:cNvPr>
          <p:cNvSpPr txBox="1"/>
          <p:nvPr/>
        </p:nvSpPr>
        <p:spPr>
          <a:xfrm>
            <a:off x="582889" y="1135267"/>
            <a:ext cx="7659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Did this session help you to understand the skills required for a particular field of work?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928172-4269-4244-8B70-FEAAA4DB3036}"/>
              </a:ext>
            </a:extLst>
          </p:cNvPr>
          <p:cNvSpPr txBox="1"/>
          <p:nvPr/>
        </p:nvSpPr>
        <p:spPr>
          <a:xfrm>
            <a:off x="582889" y="4015090"/>
            <a:ext cx="7978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this programme helping you to feel part of an OU community of biology students?</a:t>
            </a:r>
          </a:p>
        </p:txBody>
      </p:sp>
    </p:spTree>
    <p:extLst>
      <p:ext uri="{BB962C8B-B14F-4D97-AF65-F5344CB8AC3E}">
        <p14:creationId xmlns:p14="http://schemas.microsoft.com/office/powerpoint/2010/main" val="2612085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5A4BFCFD-CE39-408F-A6B5-0BBFB8BBB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360460"/>
            <a:ext cx="4964088" cy="476890"/>
          </a:xfrm>
        </p:spPr>
        <p:txBody>
          <a:bodyPr/>
          <a:lstStyle/>
          <a:p>
            <a:r>
              <a:rPr lang="en-GB" sz="1800" dirty="0"/>
              <a:t> Enrichment workshops – feedback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41C1B-3B80-4025-9EA1-A4A20CD44588}"/>
              </a:ext>
            </a:extLst>
          </p:cNvPr>
          <p:cNvSpPr txBox="1"/>
          <p:nvPr/>
        </p:nvSpPr>
        <p:spPr>
          <a:xfrm>
            <a:off x="551163" y="946071"/>
            <a:ext cx="553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did you hear about the programme?</a:t>
            </a:r>
          </a:p>
        </p:txBody>
      </p:sp>
      <p:pic>
        <p:nvPicPr>
          <p:cNvPr id="12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1D2375F7-6CD0-4A66-B591-C879837BF4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45"/>
          <a:stretch/>
        </p:blipFill>
        <p:spPr>
          <a:xfrm>
            <a:off x="551163" y="1391384"/>
            <a:ext cx="8041674" cy="2508182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3BFECD2B-AB0C-4CE7-9DDA-FF47DF0DF2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96"/>
          <a:stretch/>
        </p:blipFill>
        <p:spPr>
          <a:xfrm>
            <a:off x="434603" y="4580938"/>
            <a:ext cx="7524945" cy="20712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11F62B9-E27E-4300-83AD-047C1DA69C67}"/>
              </a:ext>
            </a:extLst>
          </p:cNvPr>
          <p:cNvSpPr txBox="1"/>
          <p:nvPr/>
        </p:nvSpPr>
        <p:spPr>
          <a:xfrm>
            <a:off x="432001" y="4211605"/>
            <a:ext cx="7729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Would you recommend participating in this programme to other students?</a:t>
            </a:r>
          </a:p>
        </p:txBody>
      </p:sp>
    </p:spTree>
    <p:extLst>
      <p:ext uri="{BB962C8B-B14F-4D97-AF65-F5344CB8AC3E}">
        <p14:creationId xmlns:p14="http://schemas.microsoft.com/office/powerpoint/2010/main" val="3673274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9CFE644E-2203-483A-A62E-1E9E39F38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360460"/>
            <a:ext cx="2841777" cy="757140"/>
          </a:xfrm>
        </p:spPr>
        <p:txBody>
          <a:bodyPr/>
          <a:lstStyle/>
          <a:p>
            <a:r>
              <a:rPr lang="en-GB" sz="1800" dirty="0"/>
              <a:t> Enrichment workshops</a:t>
            </a:r>
            <a:br>
              <a:rPr lang="en-GB" sz="1800" dirty="0"/>
            </a:br>
            <a:r>
              <a:rPr lang="en-GB" sz="1800" dirty="0"/>
              <a:t> – 2023 programme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A9BFB-6231-4919-8C3B-739F4DA29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323" y="1464202"/>
            <a:ext cx="8571353" cy="52133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Successful pilot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Expanded for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More workshops</a:t>
            </a:r>
          </a:p>
          <a:p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	 – started in May, paused for exam fortnight, resumed in late June, 	continuing through to September.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Several workshops per week.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Expanded to include skills for chemistry and health sciences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Invited more students – all those on modules in School of Life, Health and Chemical Sciences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Advertised more widely and earlier in the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Ask tutors to mention the programme to their students before June exams</a:t>
            </a:r>
            <a:endParaRPr lang="en-GB" alt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Including a wider range of workshop topics and styles</a:t>
            </a:r>
            <a:endParaRPr lang="en-GB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3673A3D-0DE9-ABFA-AA65-737976E9A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955" y="180448"/>
            <a:ext cx="4967111" cy="181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41757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Covers">
  <a:themeElements>
    <a:clrScheme name="Open University ">
      <a:dk1>
        <a:srgbClr val="060645"/>
      </a:dk1>
      <a:lt1>
        <a:srgbClr val="FFFFFF"/>
      </a:lt1>
      <a:dk2>
        <a:srgbClr val="060645"/>
      </a:dk2>
      <a:lt2>
        <a:srgbClr val="FEFFFF"/>
      </a:lt2>
      <a:accent1>
        <a:srgbClr val="1C46C0"/>
      </a:accent1>
      <a:accent2>
        <a:srgbClr val="66EEFA"/>
      </a:accent2>
      <a:accent3>
        <a:srgbClr val="7DFFD3"/>
      </a:accent3>
      <a:accent4>
        <a:srgbClr val="FF8A77"/>
      </a:accent4>
      <a:accent5>
        <a:srgbClr val="FFB3FF"/>
      </a:accent5>
      <a:accent6>
        <a:srgbClr val="FFF388"/>
      </a:accent6>
      <a:hlink>
        <a:srgbClr val="FF8A77"/>
      </a:hlink>
      <a:folHlink>
        <a:srgbClr val="7DFFD3"/>
      </a:folHlink>
    </a:clrScheme>
    <a:fontScheme name="Custom 7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U-Powerpoint-Template-Master" id="{C62F22CB-6147-F642-90D0-FAAC7572420C}" vid="{AB24DCB6-B19B-4A4B-82AA-A443AC496DAE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plit xmlns="a533bca2-0bd2-48f8-aa92-b04c448b4638">false</Split>
    <Mailing xmlns="a533bca2-0bd2-48f8-aa92-b04c448b4638" xsi:nil="true"/>
    <Printed_x003f_ xmlns="a533bca2-0bd2-48f8-aa92-b04c448b4638">false</Printed_x003f_>
    <Notes0 xmlns="a533bca2-0bd2-48f8-aa92-b04c448b4638" xsi:nil="true"/>
    <RoutingRuleDescription xmlns="http://schemas.microsoft.com/sharepoint/v3" xsi:nil="true"/>
    <_dlc_DocId xmlns="1d9d0910-56fc-42ec-87ef-97181303dcfa">CURR-1310623560-8414</_dlc_DocId>
    <_dlc_DocIdUrl xmlns="1d9d0910-56fc-42ec-87ef-97181303dcfa">
      <Url>https://openuniv.sharepoint.com/sites/curr/accessibility-sise-resources/blueprints/_layouts/15/DocIdRedir.aspx?ID=CURR-1310623560-8414</Url>
      <Description>CURR-1310623560-8414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CDCE3B53AC8849A76065855D15482F" ma:contentTypeVersion="87" ma:contentTypeDescription="Create a new document." ma:contentTypeScope="" ma:versionID="7607c116a9b06057177b594a98831e47">
  <xsd:schema xmlns:xsd="http://www.w3.org/2001/XMLSchema" xmlns:xs="http://www.w3.org/2001/XMLSchema" xmlns:p="http://schemas.microsoft.com/office/2006/metadata/properties" xmlns:ns1="http://schemas.microsoft.com/sharepoint/v3" xmlns:ns2="a533bca2-0bd2-48f8-aa92-b04c448b4638" xmlns:ns4="1d9d0910-56fc-42ec-87ef-97181303dcfa" xmlns:ns5="c9e62aa3-f523-44c3-abb5-ef6127a3ae98" targetNamespace="http://schemas.microsoft.com/office/2006/metadata/properties" ma:root="true" ma:fieldsID="6ea02b0867ec098c1301efc4cae33c0d" ns1:_="" ns2:_="" ns4:_="" ns5:_="">
    <xsd:import namespace="http://schemas.microsoft.com/sharepoint/v3"/>
    <xsd:import namespace="a533bca2-0bd2-48f8-aa92-b04c448b4638"/>
    <xsd:import namespace="1d9d0910-56fc-42ec-87ef-97181303dcfa"/>
    <xsd:import namespace="c9e62aa3-f523-44c3-abb5-ef6127a3ae98"/>
    <xsd:element name="properties">
      <xsd:complexType>
        <xsd:sequence>
          <xsd:element name="documentManagement">
            <xsd:complexType>
              <xsd:all>
                <xsd:element ref="ns2:Printed_x003f_" minOccurs="0"/>
                <xsd:element ref="ns2:Notes0" minOccurs="0"/>
                <xsd:element ref="ns1:RoutingRuleDescription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5:SharedWithUsers" minOccurs="0"/>
                <xsd:element ref="ns5:SharedWithDetails" minOccurs="0"/>
                <xsd:element ref="ns2:Mailing" minOccurs="0"/>
                <xsd:element ref="ns2:Split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4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33bca2-0bd2-48f8-aa92-b04c448b4638" elementFormDefault="qualified">
    <xsd:import namespace="http://schemas.microsoft.com/office/2006/documentManagement/types"/>
    <xsd:import namespace="http://schemas.microsoft.com/office/infopath/2007/PartnerControls"/>
    <xsd:element name="Printed_x003f_" ma:index="2" nillable="true" ma:displayName="Printed?" ma:default="0" ma:format="Dropdown" ma:internalName="Printed_x003f_">
      <xsd:simpleType>
        <xsd:restriction base="dms:Boolean"/>
      </xsd:simpleType>
    </xsd:element>
    <xsd:element name="Notes0" ma:index="3" nillable="true" ma:displayName="Notes" ma:internalName="Notes0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ailing" ma:index="19" nillable="true" ma:displayName="Mailing" ma:description="Mailing" ma:internalName="Mailing">
      <xsd:simpleType>
        <xsd:restriction base="dms:Text">
          <xsd:maxLength value="255"/>
        </xsd:restriction>
      </xsd:simpleType>
    </xsd:element>
    <xsd:element name="Split" ma:index="20" nillable="true" ma:displayName="Split" ma:default="0" ma:description="mailing split" ma:internalName="Split">
      <xsd:simpleType>
        <xsd:restriction base="dms:Boolean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d0910-56fc-42ec-87ef-97181303dc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62aa3-f523-44c3-abb5-ef6127a3ae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B90F817-9014-4E50-B643-3B648DA7E8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1CBA1F-C00A-49F3-A5E6-9D2F3A54AB68}">
  <ds:schemaRefs>
    <ds:schemaRef ds:uri="http://schemas.microsoft.com/office/2006/metadata/properties"/>
    <ds:schemaRef ds:uri="a533bca2-0bd2-48f8-aa92-b04c448b4638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c9e62aa3-f523-44c3-abb5-ef6127a3ae98"/>
    <ds:schemaRef ds:uri="1d9d0910-56fc-42ec-87ef-97181303dcf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0B4C4A-7262-47D5-BA5B-F25D71F2666B}">
  <ds:schemaRefs>
    <ds:schemaRef ds:uri="1d9d0910-56fc-42ec-87ef-97181303dcfa"/>
    <ds:schemaRef ds:uri="a533bca2-0bd2-48f8-aa92-b04c448b4638"/>
    <ds:schemaRef ds:uri="c9e62aa3-f523-44c3-abb5-ef6127a3ae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9CD217F9-B1DD-42A6-AF55-E5978B8EF6B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5060</TotalTime>
  <Words>1439</Words>
  <Application>Microsoft Office PowerPoint</Application>
  <PresentationFormat>On-screen Show (4:3)</PresentationFormat>
  <Paragraphs>139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Poppins</vt:lpstr>
      <vt:lpstr>Poppins SemiBold</vt:lpstr>
      <vt:lpstr>OU Title</vt:lpstr>
      <vt:lpstr>OU Section</vt:lpstr>
      <vt:lpstr>OU Layouts</vt:lpstr>
      <vt:lpstr>Covers</vt:lpstr>
      <vt:lpstr>Enrichment workshops to encourage awareness of employability skills</vt:lpstr>
      <vt:lpstr>Enrichment workshops for biology students – a pilot in summer 2022</vt:lpstr>
      <vt:lpstr> Enrichment workshops – a pilot in summer 2022</vt:lpstr>
      <vt:lpstr> Enrichment workshops – titles, summer 2022</vt:lpstr>
      <vt:lpstr> Enrichment workshops – students invited</vt:lpstr>
      <vt:lpstr> Enrichment workshops – feedback from 2022</vt:lpstr>
      <vt:lpstr> Enrichment workshops – feedback</vt:lpstr>
      <vt:lpstr> Enrichment workshops – feedback</vt:lpstr>
      <vt:lpstr> Enrichment workshops  – 2023 programme</vt:lpstr>
      <vt:lpstr> Enrichment workshops – 2023 programme</vt:lpstr>
      <vt:lpstr> Enrichment workshops – feedback from 2023 – What did you find particularly useful?</vt:lpstr>
      <vt:lpstr> Enrichment workshops – feedback from 2023: Is this programme helping you to understand skills required in particular fields of work?</vt:lpstr>
      <vt:lpstr> Enrichment workshops – feedback from 2023 – Is this programme helping you feel part of an OU community?</vt:lpstr>
      <vt:lpstr>  Evidence of providing enrichment</vt:lpstr>
      <vt:lpstr>Thank you 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Emma.Elder</dc:creator>
  <cp:lastModifiedBy>Diane.Ford</cp:lastModifiedBy>
  <cp:revision>31</cp:revision>
  <dcterms:created xsi:type="dcterms:W3CDTF">2022-02-24T14:45:38Z</dcterms:created>
  <dcterms:modified xsi:type="dcterms:W3CDTF">2025-03-04T13:58:30Z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0x010100B0CDCE3B53AC8849A76065855D15482F</vt:lpwstr>
  </property>
  <property fmtid="{D5CDD505-2E9C-101B-9397-08002B2CF9AE}" pid="3" name="_dlc_DocIdItemGuid">
    <vt:lpwstr>05fec3a5-cf64-4cbf-974e-2b6a562abce5</vt:lpwstr>
  </property>
</Properties>
</file>