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61" r:id="rId3"/>
    <p:sldId id="259" r:id="rId4"/>
    <p:sldId id="258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6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29B03-DF5C-4F88-9B70-2809E289CE39}" type="datetimeFigureOut">
              <a:rPr lang="en-US" smtClean="0"/>
              <a:t>30/10/2018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43969-9F4D-437F-9E60-91373D0AE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15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98D6-EAC7-4015-B6F3-46972EFA0F34}" type="datetimeFigureOut">
              <a:rPr lang="en-US" smtClean="0"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31AD-9F51-4802-BBC9-864699EB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0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98D6-EAC7-4015-B6F3-46972EFA0F34}" type="datetimeFigureOut">
              <a:rPr lang="en-US" smtClean="0"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31AD-9F51-4802-BBC9-864699EB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3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98D6-EAC7-4015-B6F3-46972EFA0F34}" type="datetimeFigureOut">
              <a:rPr lang="en-US" smtClean="0"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31AD-9F51-4802-BBC9-864699EB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7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98D6-EAC7-4015-B6F3-46972EFA0F34}" type="datetimeFigureOut">
              <a:rPr lang="en-US" smtClean="0"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31AD-9F51-4802-BBC9-864699EB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75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98D6-EAC7-4015-B6F3-46972EFA0F34}" type="datetimeFigureOut">
              <a:rPr lang="en-US" smtClean="0"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31AD-9F51-4802-BBC9-864699EB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72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98D6-EAC7-4015-B6F3-46972EFA0F34}" type="datetimeFigureOut">
              <a:rPr lang="en-US" smtClean="0"/>
              <a:t>30/10/2018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31AD-9F51-4802-BBC9-864699EB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48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98D6-EAC7-4015-B6F3-46972EFA0F34}" type="datetimeFigureOut">
              <a:rPr lang="en-US" smtClean="0"/>
              <a:t>30/10/2018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31AD-9F51-4802-BBC9-864699EB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7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98D6-EAC7-4015-B6F3-46972EFA0F34}" type="datetimeFigureOut">
              <a:rPr lang="en-US" smtClean="0"/>
              <a:t>30/10/2018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31AD-9F51-4802-BBC9-864699EB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27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98D6-EAC7-4015-B6F3-46972EFA0F34}" type="datetimeFigureOut">
              <a:rPr lang="en-US" smtClean="0"/>
              <a:t>30/10/2018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31AD-9F51-4802-BBC9-864699EB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87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98D6-EAC7-4015-B6F3-46972EFA0F34}" type="datetimeFigureOut">
              <a:rPr lang="en-US" smtClean="0"/>
              <a:t>30/10/2018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31AD-9F51-4802-BBC9-864699EB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98D6-EAC7-4015-B6F3-46972EFA0F34}" type="datetimeFigureOut">
              <a:rPr lang="en-US" smtClean="0"/>
              <a:t>30/10/2018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31AD-9F51-4802-BBC9-864699EB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1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298D6-EAC7-4015-B6F3-46972EFA0F34}" type="datetimeFigureOut">
              <a:rPr lang="en-US" smtClean="0"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31AD-9F51-4802-BBC9-864699EB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8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5089"/>
            <a:ext cx="9144000" cy="2387600"/>
          </a:xfrm>
        </p:spPr>
        <p:txBody>
          <a:bodyPr/>
          <a:lstStyle/>
          <a:p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Evaluation of S294 Early start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47959"/>
            <a:ext cx="9144000" cy="1655762"/>
          </a:xfrm>
        </p:spPr>
        <p:txBody>
          <a:bodyPr/>
          <a:lstStyle/>
          <a:p>
            <a:r>
              <a:rPr lang="en-GB" dirty="0" smtClean="0"/>
              <a:t>Jane Loughlin, </a:t>
            </a:r>
            <a:r>
              <a:rPr lang="en-GB" dirty="0" err="1" smtClean="0"/>
              <a:t>Katja</a:t>
            </a:r>
            <a:r>
              <a:rPr lang="en-GB" dirty="0" smtClean="0"/>
              <a:t> </a:t>
            </a:r>
            <a:r>
              <a:rPr lang="en-GB" dirty="0" err="1" smtClean="0"/>
              <a:t>Rietdorf</a:t>
            </a:r>
            <a:r>
              <a:rPr lang="en-GB" dirty="0" smtClean="0"/>
              <a:t>, Diane Butler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4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Aims of the S294 Early start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6732"/>
            <a:ext cx="10515600" cy="4351338"/>
          </a:xfrm>
        </p:spPr>
        <p:txBody>
          <a:bodyPr/>
          <a:lstStyle/>
          <a:p>
            <a:r>
              <a:rPr lang="en-GB" dirty="0" smtClean="0"/>
              <a:t>To help </a:t>
            </a:r>
            <a:r>
              <a:rPr lang="en-GB" dirty="0"/>
              <a:t>students to consolidate their prior study and gain confidence before embarking on the main programme of </a:t>
            </a:r>
            <a:r>
              <a:rPr lang="en-GB" dirty="0" smtClean="0"/>
              <a:t>study</a:t>
            </a:r>
          </a:p>
          <a:p>
            <a:endParaRPr lang="en-GB" dirty="0" smtClean="0"/>
          </a:p>
          <a:p>
            <a:r>
              <a:rPr lang="en-GB" dirty="0" smtClean="0"/>
              <a:t>To give students a chance to reflect on, and potentially adjust, their study plans for 18J in advance of the module start</a:t>
            </a:r>
          </a:p>
          <a:p>
            <a:endParaRPr lang="en-US" dirty="0" smtClean="0"/>
          </a:p>
          <a:p>
            <a:r>
              <a:rPr lang="en-GB" dirty="0" smtClean="0"/>
              <a:t>To potentially </a:t>
            </a:r>
            <a:r>
              <a:rPr lang="en-GB" dirty="0"/>
              <a:t>improve retention among </a:t>
            </a:r>
            <a:r>
              <a:rPr lang="en-GB" dirty="0" smtClean="0"/>
              <a:t>participating students and </a:t>
            </a:r>
            <a:r>
              <a:rPr lang="en-GB" dirty="0"/>
              <a:t>thereby improve the overall completion/ pass rate for the </a:t>
            </a:r>
            <a:r>
              <a:rPr lang="en-GB" dirty="0" smtClean="0"/>
              <a:t>module</a:t>
            </a:r>
          </a:p>
        </p:txBody>
      </p:sp>
    </p:spTree>
    <p:extLst>
      <p:ext uri="{BB962C8B-B14F-4D97-AF65-F5344CB8AC3E}">
        <p14:creationId xmlns:p14="http://schemas.microsoft.com/office/powerpoint/2010/main" val="346063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8083" y="1056068"/>
            <a:ext cx="10223202" cy="5287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From 9</a:t>
            </a:r>
            <a:r>
              <a:rPr lang="en-GB" sz="2400" b="1" baseline="30000" dirty="0" smtClean="0"/>
              <a:t>th</a:t>
            </a:r>
            <a:r>
              <a:rPr lang="en-GB" sz="2400" b="1" dirty="0" smtClean="0"/>
              <a:t> July – 10</a:t>
            </a:r>
            <a:r>
              <a:rPr lang="en-GB" sz="2400" b="1" baseline="30000" dirty="0" smtClean="0"/>
              <a:t>th</a:t>
            </a:r>
            <a:r>
              <a:rPr lang="en-GB" sz="2400" b="1" dirty="0" smtClean="0"/>
              <a:t> Sept – registered students had access to the 18J website and could…….</a:t>
            </a:r>
            <a:endParaRPr lang="en-US" sz="2400" b="1" dirty="0" smtClean="0"/>
          </a:p>
          <a:p>
            <a:endParaRPr lang="en-GB" b="1" i="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0" dirty="0" smtClean="0">
                <a:effectLst/>
              </a:rPr>
              <a:t>brush </a:t>
            </a:r>
            <a:r>
              <a:rPr lang="en-GB" b="1" i="0" dirty="0" smtClean="0">
                <a:effectLst/>
              </a:rPr>
              <a:t>up on the core concepts from level 1 study</a:t>
            </a:r>
            <a:r>
              <a:rPr lang="en-GB" b="0" i="0" dirty="0" smtClean="0">
                <a:effectLst/>
              </a:rPr>
              <a:t> to make sure that they </a:t>
            </a:r>
            <a:r>
              <a:rPr lang="en-GB" b="0" i="0" dirty="0" smtClean="0">
                <a:effectLst/>
              </a:rPr>
              <a:t>started </a:t>
            </a:r>
            <a:r>
              <a:rPr lang="en-GB" b="0" i="0" dirty="0" smtClean="0">
                <a:effectLst/>
              </a:rPr>
              <a:t>their study of S294 with a good understanding of the relevant background material</a:t>
            </a:r>
            <a:br>
              <a:rPr lang="en-GB" b="0" i="0" dirty="0" smtClean="0">
                <a:effectLst/>
              </a:rPr>
            </a:br>
            <a:endParaRPr lang="en-GB" b="0" i="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0" dirty="0" smtClean="0">
                <a:effectLst/>
              </a:rPr>
              <a:t>attend online tutorials</a:t>
            </a:r>
            <a:r>
              <a:rPr lang="en-GB" b="0" i="0" dirty="0" smtClean="0">
                <a:effectLst/>
              </a:rPr>
              <a:t> on some of the core topics and skills to get them started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0" dirty="0" smtClean="0">
                <a:effectLst/>
              </a:rPr>
              <a:t>start to read the online versions of the S294 books</a:t>
            </a:r>
            <a:r>
              <a:rPr lang="en-GB" b="0" i="0" dirty="0" smtClean="0">
                <a:effectLst/>
              </a:rPr>
              <a:t/>
            </a:r>
            <a:br>
              <a:rPr lang="en-GB" b="0" i="0" dirty="0" smtClean="0">
                <a:effectLst/>
              </a:rPr>
            </a:br>
            <a:endParaRPr lang="en-GB" b="0" i="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0" dirty="0" smtClean="0">
                <a:effectLst/>
              </a:rPr>
              <a:t>access online activities and quizzes</a:t>
            </a:r>
            <a:r>
              <a:rPr lang="en-GB" b="0" i="0" dirty="0" smtClean="0">
                <a:effectLst/>
              </a:rPr>
              <a:t/>
            </a:r>
            <a:br>
              <a:rPr lang="en-GB" b="0" i="0" dirty="0" smtClean="0">
                <a:effectLst/>
              </a:rPr>
            </a:br>
            <a:endParaRPr lang="en-GB" b="0" i="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0" dirty="0" smtClean="0">
                <a:effectLst/>
              </a:rPr>
              <a:t>communicate with experienced S294 tutors</a:t>
            </a:r>
            <a:r>
              <a:rPr lang="en-GB" b="0" i="0" dirty="0" smtClean="0">
                <a:effectLst/>
              </a:rPr>
              <a:t> - tackling student questions, worries or concerns</a:t>
            </a:r>
            <a:br>
              <a:rPr lang="en-GB" b="0" i="0" dirty="0" smtClean="0">
                <a:effectLst/>
              </a:rPr>
            </a:br>
            <a:endParaRPr lang="en-GB" b="0" i="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0" dirty="0" smtClean="0">
                <a:effectLst/>
              </a:rPr>
              <a:t>communicate with other students</a:t>
            </a:r>
            <a:r>
              <a:rPr lang="en-GB" b="0" i="0" dirty="0" smtClean="0">
                <a:effectLst/>
              </a:rPr>
              <a:t> to offer and seek support and advice and share experiences</a:t>
            </a:r>
            <a:br>
              <a:rPr lang="en-GB" b="0" i="0" dirty="0" smtClean="0">
                <a:effectLst/>
              </a:rPr>
            </a:br>
            <a:endParaRPr lang="en-GB" b="0" i="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0" dirty="0" smtClean="0">
                <a:effectLst/>
              </a:rPr>
              <a:t>take part in a journal club</a:t>
            </a:r>
            <a:r>
              <a:rPr lang="en-GB" b="0" i="0" dirty="0" smtClean="0">
                <a:effectLst/>
              </a:rPr>
              <a:t> to learn more about some interesting topics in cell biology and to gain confidence in preparing and delivering presentations</a:t>
            </a:r>
            <a:r>
              <a:rPr lang="en-GB" b="0" i="0" dirty="0" smtClean="0">
                <a:effectLst/>
              </a:rPr>
              <a:t>.</a:t>
            </a:r>
            <a:endParaRPr lang="en-GB" b="0" i="0" dirty="0" smtClean="0"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7479" y="286627"/>
            <a:ext cx="1008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What was the S294 early start?</a:t>
            </a:r>
            <a:endParaRPr lang="en-US" sz="4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48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69" y="855894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1800" b="1" dirty="0" smtClean="0"/>
              <a:t>Student engagement:</a:t>
            </a:r>
            <a:endParaRPr lang="en-US" sz="1800" b="1" dirty="0" smtClean="0"/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1800" dirty="0" smtClean="0"/>
              <a:t>Qualitative </a:t>
            </a:r>
            <a:r>
              <a:rPr lang="en-US" sz="1800" dirty="0" smtClean="0"/>
              <a:t>analysis </a:t>
            </a:r>
            <a:r>
              <a:rPr lang="en-US" sz="1800" dirty="0"/>
              <a:t>of student </a:t>
            </a:r>
            <a:r>
              <a:rPr lang="en-US" sz="1800" dirty="0" smtClean="0"/>
              <a:t>activity </a:t>
            </a:r>
            <a:r>
              <a:rPr lang="en-US" sz="1800" dirty="0"/>
              <a:t>and </a:t>
            </a:r>
            <a:r>
              <a:rPr lang="en-US" sz="1800" dirty="0" smtClean="0"/>
              <a:t>contributions on ES forum: observations on student expectation and student experience; nature of posts (chat / questions or observations on relevant topics / News).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GB" sz="1800" dirty="0" smtClean="0"/>
              <a:t>No. students registered at each of the times when the invitations were issued 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GB" sz="1800" dirty="0" smtClean="0"/>
              <a:t>No. students accessing key discussions in the forum during the ES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GB" sz="1800" dirty="0" smtClean="0"/>
              <a:t>No. of posts overall and by student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GB" sz="1800" dirty="0" smtClean="0"/>
              <a:t>No. students attending ES tutorials / watching recordings / participating in </a:t>
            </a:r>
            <a:r>
              <a:rPr lang="en-GB" sz="1800" dirty="0" smtClean="0"/>
              <a:t>JC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GB" sz="1800" dirty="0" smtClean="0"/>
              <a:t>Levels of concurrent study among ES participants vs registered non-participants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1800" b="1" dirty="0" smtClean="0"/>
              <a:t>Impact:</a:t>
            </a:r>
            <a:endParaRPr lang="en-GB" sz="1800" b="1" dirty="0" smtClean="0"/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GB" sz="1800" dirty="0" smtClean="0"/>
              <a:t>Withdrawals before module start. Are the early starters still studying or more likely to withdraw?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1800" dirty="0" smtClean="0"/>
              <a:t>Survey </a:t>
            </a:r>
            <a:r>
              <a:rPr lang="en-US" sz="1800" dirty="0"/>
              <a:t>of participating </a:t>
            </a:r>
            <a:r>
              <a:rPr lang="en-US" sz="1800" dirty="0" smtClean="0"/>
              <a:t>students with follow-up interview / focus group.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1800" dirty="0" smtClean="0"/>
              <a:t>Survey </a:t>
            </a:r>
            <a:r>
              <a:rPr lang="en-US" sz="1800" dirty="0"/>
              <a:t>of </a:t>
            </a:r>
            <a:r>
              <a:rPr lang="en-US" sz="1800" dirty="0" smtClean="0"/>
              <a:t>all ALs on 18J presentation: </a:t>
            </a:r>
            <a:r>
              <a:rPr lang="en-GB" sz="1800" dirty="0" smtClean="0"/>
              <a:t>impressions of early start students; attitudes of non-early start students; cohesiveness of tutor group</a:t>
            </a:r>
            <a:endParaRPr lang="en-US" sz="1800" dirty="0" smtClean="0"/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1800" dirty="0" smtClean="0"/>
              <a:t>Focus </a:t>
            </a:r>
            <a:r>
              <a:rPr lang="en-US" sz="1800" dirty="0"/>
              <a:t>group for the ALs who ran the early </a:t>
            </a:r>
            <a:r>
              <a:rPr lang="en-US" sz="1800" dirty="0" smtClean="0"/>
              <a:t>start to gather experience and impressions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GB" sz="1800" dirty="0" smtClean="0"/>
              <a:t>Comparison of ES participants and non-participants: retention / TMA submission / TMA scores / final </a:t>
            </a:r>
            <a:r>
              <a:rPr lang="en-GB" sz="1800" dirty="0" smtClean="0"/>
              <a:t>grade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GB" sz="1800" dirty="0" smtClean="0"/>
              <a:t>Correlations with probability of success (SST tool)?</a:t>
            </a:r>
            <a:endParaRPr lang="en-US" sz="18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45016" y="141667"/>
            <a:ext cx="10515600" cy="862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Evaluation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07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306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Evaluation of S294 Early start</vt:lpstr>
      <vt:lpstr>Aims of the S294 Early start</vt:lpstr>
      <vt:lpstr>PowerPoint Presentation</vt:lpstr>
      <vt:lpstr>PowerPoint Presentation</vt:lpstr>
    </vt:vector>
  </TitlesOfParts>
  <Company>The Open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S294 Early start</dc:title>
  <dc:creator>Jane.Loughlin</dc:creator>
  <cp:lastModifiedBy>Jane.Loughlin</cp:lastModifiedBy>
  <cp:revision>18</cp:revision>
  <cp:lastPrinted>2018-10-11T08:31:09Z</cp:lastPrinted>
  <dcterms:created xsi:type="dcterms:W3CDTF">2018-10-10T08:45:32Z</dcterms:created>
  <dcterms:modified xsi:type="dcterms:W3CDTF">2018-10-30T14:26:32Z</dcterms:modified>
</cp:coreProperties>
</file>