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75B6"/>
    <a:srgbClr val="00B150"/>
    <a:srgbClr val="FF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42" autoAdjust="0"/>
    <p:restoredTop sz="86391" autoAdjust="0"/>
  </p:normalViewPr>
  <p:slideViewPr>
    <p:cSldViewPr snapToGrid="0">
      <p:cViewPr varScale="1">
        <p:scale>
          <a:sx n="62" d="100"/>
          <a:sy n="62" d="100"/>
        </p:scale>
        <p:origin x="792" y="72"/>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26/04/2022</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26/04/2022</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36525"/>
            <a:ext cx="9144000" cy="3373438"/>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1.xml"/><Relationship Id="rId7" Type="http://schemas.openxmlformats.org/officeDocument/2006/relationships/image" Target="../media/image5.JP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E5CEB9DC-312A-274A-AE96-1554C543D37C}"/>
              </a:ext>
            </a:extLst>
          </p:cNvPr>
          <p:cNvSpPr/>
          <p:nvPr/>
        </p:nvSpPr>
        <p:spPr>
          <a:xfrm>
            <a:off x="6273155" y="1932646"/>
            <a:ext cx="3732693" cy="2881965"/>
          </a:xfrm>
          <a:prstGeom prst="roundRect">
            <a:avLst/>
          </a:prstGeom>
          <a:solidFill>
            <a:srgbClr val="2E75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B26AD38C-01C8-424F-B568-BF959E49E83E}"/>
              </a:ext>
            </a:extLst>
          </p:cNvPr>
          <p:cNvSpPr/>
          <p:nvPr/>
        </p:nvSpPr>
        <p:spPr>
          <a:xfrm>
            <a:off x="90425" y="1932647"/>
            <a:ext cx="6129171" cy="288196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888147" y="163574"/>
            <a:ext cx="1079859" cy="74031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90426" y="6156709"/>
            <a:ext cx="2113105" cy="646547"/>
          </a:xfrm>
          <a:prstGeom prst="rect">
            <a:avLst/>
          </a:prstGeom>
        </p:spPr>
      </p:pic>
      <p:sp>
        <p:nvSpPr>
          <p:cNvPr id="10" name="TextBox 9">
            <a:extLst>
              <a:ext uri="{FF2B5EF4-FFF2-40B4-BE49-F238E27FC236}">
                <a16:creationId xmlns:a16="http://schemas.microsoft.com/office/drawing/2014/main" id="{A1DA73FA-0DFE-4348-9410-3D2003DB2D49}"/>
              </a:ext>
            </a:extLst>
          </p:cNvPr>
          <p:cNvSpPr txBox="1"/>
          <p:nvPr/>
        </p:nvSpPr>
        <p:spPr>
          <a:xfrm>
            <a:off x="228611" y="2226801"/>
            <a:ext cx="644236" cy="769441"/>
          </a:xfrm>
          <a:prstGeom prst="rect">
            <a:avLst/>
          </a:prstGeom>
          <a:noFill/>
        </p:spPr>
        <p:txBody>
          <a:bodyPr wrap="square" rtlCol="0">
            <a:spAutoFit/>
          </a:bodyPr>
          <a:lstStyle/>
          <a:p>
            <a:r>
              <a:rPr lang="en-GB" sz="4400" dirty="0">
                <a:solidFill>
                  <a:srgbClr val="FF0000"/>
                </a:solidFill>
                <a:sym typeface="Wingdings" panose="05000000000000000000" pitchFamily="2" charset="2"/>
              </a:rPr>
              <a:t></a:t>
            </a:r>
            <a:endParaRPr lang="en-GB" sz="4400" dirty="0">
              <a:solidFill>
                <a:srgbClr val="FF0000"/>
              </a:solidFill>
            </a:endParaRPr>
          </a:p>
        </p:txBody>
      </p:sp>
      <p:sp>
        <p:nvSpPr>
          <p:cNvPr id="11" name="TextBox 10">
            <a:extLst>
              <a:ext uri="{FF2B5EF4-FFF2-40B4-BE49-F238E27FC236}">
                <a16:creationId xmlns:a16="http://schemas.microsoft.com/office/drawing/2014/main" id="{98642DFA-0667-46B0-A21A-8B330FA18D5C}"/>
              </a:ext>
            </a:extLst>
          </p:cNvPr>
          <p:cNvSpPr txBox="1"/>
          <p:nvPr/>
        </p:nvSpPr>
        <p:spPr>
          <a:xfrm>
            <a:off x="839381" y="2308511"/>
            <a:ext cx="5088454" cy="738664"/>
          </a:xfrm>
          <a:prstGeom prst="rect">
            <a:avLst/>
          </a:prstGeom>
          <a:solidFill>
            <a:srgbClr val="FF0000"/>
          </a:solidFill>
        </p:spPr>
        <p:txBody>
          <a:bodyPr wrap="square">
            <a:spAutoFit/>
          </a:bodyPr>
          <a:lstStyle/>
          <a:p>
            <a:r>
              <a:rPr lang="en-GB" sz="1400" dirty="0">
                <a:solidFill>
                  <a:schemeClr val="bg1"/>
                </a:solidFill>
                <a:effectLst/>
                <a:latin typeface="Arial" panose="020B0604020202020204" pitchFamily="34" charset="0"/>
                <a:ea typeface="Calibri" panose="020F0502020204030204" pitchFamily="34" charset="0"/>
                <a:cs typeface="Arial" panose="020B0604020202020204" pitchFamily="34" charset="0"/>
              </a:rPr>
              <a:t>Digitise, code and analyse approximately 2400 postcards to reveal trends over time, </a:t>
            </a:r>
          </a:p>
          <a:p>
            <a:r>
              <a:rPr lang="en-GB" sz="1400" dirty="0">
                <a:solidFill>
                  <a:schemeClr val="bg1"/>
                </a:solidFill>
                <a:effectLst/>
                <a:latin typeface="Arial" panose="020B0604020202020204" pitchFamily="34" charset="0"/>
                <a:ea typeface="Calibri" panose="020F0502020204030204" pitchFamily="34" charset="0"/>
                <a:cs typeface="Arial" panose="020B0604020202020204" pitchFamily="34" charset="0"/>
              </a:rPr>
              <a:t>and for the entire cohort  </a:t>
            </a:r>
            <a:endParaRPr lang="en-GB" sz="1400"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180912D8-A3F3-488F-83FE-ED1E57DBD4CB}"/>
              </a:ext>
            </a:extLst>
          </p:cNvPr>
          <p:cNvSpPr txBox="1"/>
          <p:nvPr/>
        </p:nvSpPr>
        <p:spPr>
          <a:xfrm>
            <a:off x="195145" y="3788089"/>
            <a:ext cx="644236" cy="769441"/>
          </a:xfrm>
          <a:prstGeom prst="rect">
            <a:avLst/>
          </a:prstGeom>
          <a:noFill/>
        </p:spPr>
        <p:txBody>
          <a:bodyPr wrap="square" rtlCol="0">
            <a:spAutoFit/>
          </a:bodyPr>
          <a:lstStyle/>
          <a:p>
            <a:r>
              <a:rPr lang="en-GB" sz="4400" dirty="0">
                <a:solidFill>
                  <a:srgbClr val="00B050"/>
                </a:solidFill>
                <a:sym typeface="Wingdings" panose="05000000000000000000" pitchFamily="2" charset="2"/>
              </a:rPr>
              <a:t></a:t>
            </a:r>
            <a:endParaRPr lang="en-GB" sz="4400" dirty="0">
              <a:solidFill>
                <a:srgbClr val="00B050"/>
              </a:solidFill>
            </a:endParaRPr>
          </a:p>
        </p:txBody>
      </p:sp>
      <p:sp>
        <p:nvSpPr>
          <p:cNvPr id="13" name="TextBox 12">
            <a:extLst>
              <a:ext uri="{FF2B5EF4-FFF2-40B4-BE49-F238E27FC236}">
                <a16:creationId xmlns:a16="http://schemas.microsoft.com/office/drawing/2014/main" id="{1384D125-7579-4632-9F3E-411802667779}"/>
              </a:ext>
            </a:extLst>
          </p:cNvPr>
          <p:cNvSpPr txBox="1"/>
          <p:nvPr/>
        </p:nvSpPr>
        <p:spPr>
          <a:xfrm>
            <a:off x="200896" y="3030872"/>
            <a:ext cx="644236" cy="769441"/>
          </a:xfrm>
          <a:prstGeom prst="rect">
            <a:avLst/>
          </a:prstGeom>
          <a:noFill/>
        </p:spPr>
        <p:txBody>
          <a:bodyPr wrap="square" rtlCol="0">
            <a:spAutoFit/>
          </a:bodyPr>
          <a:lstStyle/>
          <a:p>
            <a:r>
              <a:rPr lang="en-GB" sz="4400" dirty="0">
                <a:solidFill>
                  <a:schemeClr val="accent1">
                    <a:lumMod val="75000"/>
                  </a:schemeClr>
                </a:solidFill>
                <a:sym typeface="Wingdings" panose="05000000000000000000" pitchFamily="2" charset="2"/>
              </a:rPr>
              <a:t></a:t>
            </a:r>
            <a:endParaRPr lang="en-GB" sz="4400" dirty="0">
              <a:solidFill>
                <a:schemeClr val="accent1">
                  <a:lumMod val="75000"/>
                </a:schemeClr>
              </a:solidFill>
            </a:endParaRPr>
          </a:p>
        </p:txBody>
      </p:sp>
      <p:sp>
        <p:nvSpPr>
          <p:cNvPr id="14" name="TextBox 13">
            <a:extLst>
              <a:ext uri="{FF2B5EF4-FFF2-40B4-BE49-F238E27FC236}">
                <a16:creationId xmlns:a16="http://schemas.microsoft.com/office/drawing/2014/main" id="{B157BF28-20B2-45BA-A338-045AD7AB2BF8}"/>
              </a:ext>
            </a:extLst>
          </p:cNvPr>
          <p:cNvSpPr txBox="1"/>
          <p:nvPr/>
        </p:nvSpPr>
        <p:spPr>
          <a:xfrm>
            <a:off x="839381" y="3096678"/>
            <a:ext cx="5088454" cy="738664"/>
          </a:xfrm>
          <a:prstGeom prst="rect">
            <a:avLst/>
          </a:prstGeom>
          <a:solidFill>
            <a:srgbClr val="2E75B6"/>
          </a:solidFill>
        </p:spPr>
        <p:txBody>
          <a:bodyPr wrap="square">
            <a:spAutoFit/>
          </a:bodyPr>
          <a:lstStyle/>
          <a:p>
            <a:pPr lvl="0"/>
            <a:r>
              <a:rPr lang="en-GB" sz="1400" dirty="0">
                <a:solidFill>
                  <a:schemeClr val="bg1"/>
                </a:solidFill>
                <a:latin typeface="Arial" panose="020B0604020202020204" pitchFamily="34" charset="0"/>
                <a:ea typeface="Calibri" panose="020F0502020204030204" pitchFamily="34" charset="0"/>
                <a:cs typeface="Arial" panose="020B0604020202020204" pitchFamily="34" charset="0"/>
              </a:rPr>
              <a:t>Carry out visual pattern analysis and draw out insights from thematic text to build up a series of design student personas for use elsewhere </a:t>
            </a:r>
            <a:endParaRPr lang="en-GB" sz="1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9DE1B664-12F0-4B74-B559-F7E9F64F475A}"/>
              </a:ext>
            </a:extLst>
          </p:cNvPr>
          <p:cNvSpPr txBox="1"/>
          <p:nvPr/>
        </p:nvSpPr>
        <p:spPr>
          <a:xfrm>
            <a:off x="839381" y="3853895"/>
            <a:ext cx="5088454" cy="738664"/>
          </a:xfrm>
          <a:prstGeom prst="rect">
            <a:avLst/>
          </a:prstGeom>
          <a:solidFill>
            <a:srgbClr val="00B150"/>
          </a:solidFill>
        </p:spPr>
        <p:txBody>
          <a:bodyPr wrap="square">
            <a:spAutoFit/>
          </a:bodyPr>
          <a:lstStyle/>
          <a:p>
            <a:r>
              <a:rPr lang="en-GB" sz="1400" dirty="0">
                <a:solidFill>
                  <a:schemeClr val="bg1"/>
                </a:solidFill>
                <a:effectLst/>
                <a:latin typeface="Arial" panose="020B0604020202020204" pitchFamily="34" charset="0"/>
                <a:ea typeface="Calibri" panose="020F0502020204030204" pitchFamily="34" charset="0"/>
                <a:cs typeface="Arial" panose="020B0604020202020204" pitchFamily="34" charset="0"/>
              </a:rPr>
              <a:t>… Finalise design personas and author booklet to act as a Guide to Design Students, to be made available in print and PDF </a:t>
            </a:r>
            <a:endParaRPr lang="en-GB" sz="1400" dirty="0">
              <a:solidFill>
                <a:schemeClr val="bg1"/>
              </a:solidFill>
              <a:latin typeface="Arial" panose="020B0604020202020204" pitchFamily="34" charset="0"/>
              <a:cs typeface="Arial" panose="020B0604020202020204" pitchFamily="34" charset="0"/>
            </a:endParaRPr>
          </a:p>
        </p:txBody>
      </p:sp>
      <p:pic>
        <p:nvPicPr>
          <p:cNvPr id="17" name="Picture 16" descr="Text, letter&#10;&#10;Description automatically generated">
            <a:extLst>
              <a:ext uri="{FF2B5EF4-FFF2-40B4-BE49-F238E27FC236}">
                <a16:creationId xmlns:a16="http://schemas.microsoft.com/office/drawing/2014/main" id="{1DBDB07C-DB88-466E-B23A-544F805EB49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35571" y="4814612"/>
            <a:ext cx="2760960" cy="188257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18" name="Rectangle 1">
            <a:extLst>
              <a:ext uri="{FF2B5EF4-FFF2-40B4-BE49-F238E27FC236}">
                <a16:creationId xmlns:a16="http://schemas.microsoft.com/office/drawing/2014/main" id="{2255EEF4-57CC-4E91-AF86-DD173F7C01F4}"/>
              </a:ext>
            </a:extLst>
          </p:cNvPr>
          <p:cNvSpPr txBox="1">
            <a:spLocks noChangeArrowheads="1"/>
          </p:cNvSpPr>
          <p:nvPr/>
        </p:nvSpPr>
        <p:spPr bwMode="auto">
          <a:xfrm>
            <a:off x="90425" y="49348"/>
            <a:ext cx="10082811"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t" anchorCtr="0" compatLnSpc="1">
            <a:prstTxWarp prst="textNoShape">
              <a:avLst/>
            </a:prstTxWarp>
            <a:spAutoFit/>
          </a:bodyPr>
          <a:lstStyle>
            <a:lvl1pPr algn="ctr" defTabSz="914400" rtl="0" eaLnBrk="1" latinLnBrk="0" hangingPunct="1">
              <a:lnSpc>
                <a:spcPct val="90000"/>
              </a:lnSpc>
              <a:spcBef>
                <a:spcPct val="0"/>
              </a:spcBef>
              <a:buNone/>
              <a:defRPr sz="6000" kern="1200">
                <a:solidFill>
                  <a:schemeClr val="accent1">
                    <a:lumMod val="75000"/>
                  </a:schemeClr>
                </a:solidFill>
                <a:latin typeface="+mj-lt"/>
                <a:ea typeface="+mj-ea"/>
                <a:cs typeface="+mj-cs"/>
              </a:defRPr>
            </a:lvl1pPr>
          </a:lstStyle>
          <a:p>
            <a:pPr algn="l" eaLnBrk="0" fontAlgn="base" hangingPunct="0">
              <a:lnSpc>
                <a:spcPct val="100000"/>
              </a:lnSpc>
              <a:spcAft>
                <a:spcPct val="0"/>
              </a:spcAft>
            </a:pPr>
            <a:r>
              <a:rPr lang="en-GB" altLang="en-US" sz="3600" b="1" dirty="0">
                <a:solidFill>
                  <a:srgbClr val="FF6600"/>
                </a:solidFill>
                <a:latin typeface="Arial" panose="020B0604020202020204" pitchFamily="34" charset="0"/>
                <a:cs typeface="Arial" panose="020B0604020202020204" pitchFamily="34" charset="0"/>
              </a:rPr>
              <a:t>Postcard Confessions: </a:t>
            </a:r>
          </a:p>
          <a:p>
            <a:pPr algn="l" eaLnBrk="0" fontAlgn="base" hangingPunct="0">
              <a:lnSpc>
                <a:spcPct val="100000"/>
              </a:lnSpc>
              <a:spcAft>
                <a:spcPct val="0"/>
              </a:spcAft>
            </a:pPr>
            <a:r>
              <a:rPr lang="en-GB" altLang="en-US" sz="2400" b="1" dirty="0">
                <a:solidFill>
                  <a:srgbClr val="FF6600"/>
                </a:solidFill>
                <a:latin typeface="Arial" panose="020B0604020202020204" pitchFamily="34" charset="0"/>
                <a:cs typeface="Arial" panose="020B0604020202020204" pitchFamily="34" charset="0"/>
              </a:rPr>
              <a:t>Deepening Understanding of Students via their Hopes and Dreams </a:t>
            </a:r>
            <a:br>
              <a:rPr lang="en-GB" altLang="en-US" sz="1800" b="1" dirty="0">
                <a:solidFill>
                  <a:schemeClr val="tx1"/>
                </a:solidFill>
                <a:latin typeface="Arial" panose="020B0604020202020204" pitchFamily="34" charset="0"/>
                <a:cs typeface="Arial" panose="020B0604020202020204" pitchFamily="34" charset="0"/>
              </a:rPr>
            </a:br>
            <a:r>
              <a:rPr lang="en-GB" altLang="en-US" sz="1400" i="1" dirty="0">
                <a:solidFill>
                  <a:schemeClr val="tx1"/>
                </a:solidFill>
                <a:latin typeface="Arial" panose="020B0604020202020204" pitchFamily="34" charset="0"/>
                <a:cs typeface="Arial" panose="020B0604020202020204" pitchFamily="34" charset="0"/>
              </a:rPr>
              <a:t>Georgy Holden, James Warren, Derek Jones, Nicole </a:t>
            </a:r>
            <a:r>
              <a:rPr lang="en-GB" altLang="en-US" sz="1400" i="1" dirty="0" err="1">
                <a:solidFill>
                  <a:schemeClr val="tx1"/>
                </a:solidFill>
                <a:latin typeface="Arial" panose="020B0604020202020204" pitchFamily="34" charset="0"/>
                <a:cs typeface="Arial" panose="020B0604020202020204" pitchFamily="34" charset="0"/>
              </a:rPr>
              <a:t>Lotz</a:t>
            </a:r>
            <a:r>
              <a:rPr lang="en-GB" altLang="en-US" sz="1400" i="1" dirty="0">
                <a:solidFill>
                  <a:schemeClr val="tx1"/>
                </a:solidFill>
                <a:latin typeface="Arial" panose="020B0604020202020204" pitchFamily="34" charset="0"/>
                <a:cs typeface="Arial" panose="020B0604020202020204" pitchFamily="34" charset="0"/>
              </a:rPr>
              <a:t>, Emma Dewberry, Christian </a:t>
            </a:r>
            <a:r>
              <a:rPr lang="en-GB" altLang="en-US" sz="1400" i="1" dirty="0" err="1">
                <a:solidFill>
                  <a:schemeClr val="tx1"/>
                </a:solidFill>
                <a:latin typeface="Arial" panose="020B0604020202020204" pitchFamily="34" charset="0"/>
                <a:cs typeface="Arial" panose="020B0604020202020204" pitchFamily="34" charset="0"/>
              </a:rPr>
              <a:t>Nold</a:t>
            </a:r>
            <a:endParaRPr lang="en-GB" altLang="en-US" sz="1400" b="1" dirty="0">
              <a:solidFill>
                <a:schemeClr val="tx1"/>
              </a:solidFill>
              <a:latin typeface="Arial" panose="020B0604020202020204" pitchFamily="34" charset="0"/>
              <a:cs typeface="Arial" panose="020B0604020202020204" pitchFamily="34" charset="0"/>
            </a:endParaRPr>
          </a:p>
        </p:txBody>
      </p:sp>
      <p:pic>
        <p:nvPicPr>
          <p:cNvPr id="21" name="Picture 20" descr="Text&#10;&#10;Description automatically generated">
            <a:extLst>
              <a:ext uri="{FF2B5EF4-FFF2-40B4-BE49-F238E27FC236}">
                <a16:creationId xmlns:a16="http://schemas.microsoft.com/office/drawing/2014/main" id="{7A8E0BC1-F5F0-4742-982A-3CE263AF1C9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84127" y="4814612"/>
            <a:ext cx="2294305" cy="185647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23" name="Picture 22" descr="A picture containing text&#10;&#10;Description automatically generated">
            <a:extLst>
              <a:ext uri="{FF2B5EF4-FFF2-40B4-BE49-F238E27FC236}">
                <a16:creationId xmlns:a16="http://schemas.microsoft.com/office/drawing/2014/main" id="{63BFAAE3-BC87-4C0D-9F7F-1B79E2F1FDA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5400000">
            <a:off x="9829708" y="2510562"/>
            <a:ext cx="2259437" cy="160519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25" name="Picture 24" descr="A picture containing text, map, linedrawing&#10;&#10;Description automatically generated">
            <a:extLst>
              <a:ext uri="{FF2B5EF4-FFF2-40B4-BE49-F238E27FC236}">
                <a16:creationId xmlns:a16="http://schemas.microsoft.com/office/drawing/2014/main" id="{F641A6F4-EB24-4845-A451-CFA9EE25875F}"/>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15649"/>
          <a:stretch/>
        </p:blipFill>
        <p:spPr>
          <a:xfrm>
            <a:off x="3422572" y="4814612"/>
            <a:ext cx="2230373" cy="1890548"/>
          </a:xfrm>
          <a:prstGeom prst="round2DiagRect">
            <a:avLst>
              <a:gd name="adj1" fmla="val 16667"/>
              <a:gd name="adj2" fmla="val 6169"/>
            </a:avLst>
          </a:prstGeom>
          <a:ln w="88900" cap="sq">
            <a:solidFill>
              <a:srgbClr val="FFFFFF"/>
            </a:solidFill>
            <a:miter lim="800000"/>
          </a:ln>
          <a:effectLst>
            <a:outerShdw blurRad="254000" algn="tl" rotWithShape="0">
              <a:srgbClr val="000000">
                <a:alpha val="43000"/>
              </a:srgbClr>
            </a:outerShdw>
          </a:effectLst>
        </p:spPr>
      </p:pic>
      <p:sp>
        <p:nvSpPr>
          <p:cNvPr id="3" name="Teardrop 2">
            <a:extLst>
              <a:ext uri="{FF2B5EF4-FFF2-40B4-BE49-F238E27FC236}">
                <a16:creationId xmlns:a16="http://schemas.microsoft.com/office/drawing/2014/main" id="{BDCFCCA0-E12F-134C-BA19-3F5E94878B53}"/>
              </a:ext>
            </a:extLst>
          </p:cNvPr>
          <p:cNvSpPr/>
          <p:nvPr/>
        </p:nvSpPr>
        <p:spPr>
          <a:xfrm rot="1610174">
            <a:off x="1140159" y="4752955"/>
            <a:ext cx="1733442" cy="1507844"/>
          </a:xfrm>
          <a:prstGeom prst="teardrop">
            <a:avLst>
              <a:gd name="adj" fmla="val 112820"/>
            </a:avLst>
          </a:prstGeom>
          <a:solidFill>
            <a:schemeClr val="bg1"/>
          </a:solidFill>
          <a:ln w="57150" cmpd="sng">
            <a:solidFill>
              <a:srgbClr val="FF6600"/>
            </a:solidFill>
            <a:extLst>
              <a:ext uri="{C807C97D-BFC1-408E-A445-0C87EB9F89A2}">
                <ask:lineSketchStyleProps xmlns:ask="http://schemas.microsoft.com/office/drawing/2018/sketchyshapes" sd="1219033472">
                  <a:custGeom>
                    <a:avLst/>
                    <a:gdLst>
                      <a:gd name="connsiteX0" fmla="*/ 0 w 1698171"/>
                      <a:gd name="connsiteY0" fmla="*/ 731326 h 1462651"/>
                      <a:gd name="connsiteX1" fmla="*/ 849086 w 1698171"/>
                      <a:gd name="connsiteY1" fmla="*/ 0 h 1462651"/>
                      <a:gd name="connsiteX2" fmla="*/ 1807024 w 1698171"/>
                      <a:gd name="connsiteY2" fmla="*/ -93756 h 1462651"/>
                      <a:gd name="connsiteX3" fmla="*/ 1698171 w 1698171"/>
                      <a:gd name="connsiteY3" fmla="*/ 731326 h 1462651"/>
                      <a:gd name="connsiteX4" fmla="*/ 849085 w 1698171"/>
                      <a:gd name="connsiteY4" fmla="*/ 1462652 h 1462651"/>
                      <a:gd name="connsiteX5" fmla="*/ -1 w 1698171"/>
                      <a:gd name="connsiteY5" fmla="*/ 731326 h 1462651"/>
                      <a:gd name="connsiteX6" fmla="*/ 0 w 1698171"/>
                      <a:gd name="connsiteY6" fmla="*/ 731326 h 146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98171" h="1462651" fill="none" extrusionOk="0">
                        <a:moveTo>
                          <a:pt x="0" y="731326"/>
                        </a:moveTo>
                        <a:cubicBezTo>
                          <a:pt x="-113511" y="310043"/>
                          <a:pt x="294547" y="80594"/>
                          <a:pt x="849086" y="0"/>
                        </a:cubicBezTo>
                        <a:cubicBezTo>
                          <a:pt x="1160072" y="-79409"/>
                          <a:pt x="1480605" y="-21376"/>
                          <a:pt x="1807024" y="-93756"/>
                        </a:cubicBezTo>
                        <a:cubicBezTo>
                          <a:pt x="1778663" y="206020"/>
                          <a:pt x="1719600" y="461451"/>
                          <a:pt x="1698171" y="731326"/>
                        </a:cubicBezTo>
                        <a:cubicBezTo>
                          <a:pt x="1574376" y="1115203"/>
                          <a:pt x="1394010" y="1524796"/>
                          <a:pt x="849085" y="1462652"/>
                        </a:cubicBezTo>
                        <a:cubicBezTo>
                          <a:pt x="398949" y="1490640"/>
                          <a:pt x="7925" y="1217313"/>
                          <a:pt x="-1" y="731326"/>
                        </a:cubicBezTo>
                        <a:lnTo>
                          <a:pt x="0" y="731326"/>
                        </a:lnTo>
                        <a:close/>
                      </a:path>
                      <a:path w="1698171" h="1462651" stroke="0" extrusionOk="0">
                        <a:moveTo>
                          <a:pt x="0" y="731326"/>
                        </a:moveTo>
                        <a:cubicBezTo>
                          <a:pt x="-32843" y="307168"/>
                          <a:pt x="325527" y="20501"/>
                          <a:pt x="849086" y="0"/>
                        </a:cubicBezTo>
                        <a:cubicBezTo>
                          <a:pt x="1226817" y="12298"/>
                          <a:pt x="1392930" y="-28238"/>
                          <a:pt x="1807024" y="-93756"/>
                        </a:cubicBezTo>
                        <a:cubicBezTo>
                          <a:pt x="1718228" y="197118"/>
                          <a:pt x="1689698" y="503132"/>
                          <a:pt x="1698171" y="731326"/>
                        </a:cubicBezTo>
                        <a:cubicBezTo>
                          <a:pt x="1656506" y="1112430"/>
                          <a:pt x="1358018" y="1481762"/>
                          <a:pt x="849085" y="1462652"/>
                        </a:cubicBezTo>
                        <a:cubicBezTo>
                          <a:pt x="496886" y="1476501"/>
                          <a:pt x="19609" y="1094869"/>
                          <a:pt x="-1" y="731326"/>
                        </a:cubicBezTo>
                        <a:lnTo>
                          <a:pt x="0" y="731326"/>
                        </a:lnTo>
                        <a:close/>
                      </a:path>
                    </a:pathLst>
                  </a:custGeom>
                  <ask:type>
                    <ask:lineSketchNone/>
                  </ask:type>
                </ask:lineSketchStyleProps>
              </a:ext>
            </a:extLst>
          </a:ln>
          <a:effectLst>
            <a:outerShdw blurRad="50800" dist="50800" dir="5400000" algn="ctr" rotWithShape="0">
              <a:schemeClr val="bg1">
                <a:lumMod val="85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5FA7D7A6-29DF-0C47-8E5C-8767B21E74CC}"/>
              </a:ext>
            </a:extLst>
          </p:cNvPr>
          <p:cNvSpPr txBox="1"/>
          <p:nvPr/>
        </p:nvSpPr>
        <p:spPr>
          <a:xfrm>
            <a:off x="1282257" y="4938985"/>
            <a:ext cx="1825067" cy="1015663"/>
          </a:xfrm>
          <a:prstGeom prst="rect">
            <a:avLst/>
          </a:prstGeom>
          <a:noFill/>
        </p:spPr>
        <p:txBody>
          <a:bodyPr wrap="square" rtlCol="0">
            <a:spAutoFit/>
          </a:bodyPr>
          <a:lstStyle/>
          <a:p>
            <a:r>
              <a:rPr lang="en-US" sz="1200" dirty="0">
                <a:solidFill>
                  <a:schemeClr val="accent2"/>
                </a:solidFill>
                <a:latin typeface="Ink Free" panose="03080402000500000000" pitchFamily="66" charset="0"/>
                <a:cs typeface="Baguet Script" panose="020F0502020204030204" pitchFamily="34" charset="0"/>
              </a:rPr>
              <a:t>What do you want to achieve this year?</a:t>
            </a:r>
          </a:p>
          <a:p>
            <a:endParaRPr lang="en-US" sz="1200" dirty="0">
              <a:solidFill>
                <a:schemeClr val="accent2"/>
              </a:solidFill>
              <a:latin typeface="Ink Free" panose="03080402000500000000" pitchFamily="66" charset="0"/>
              <a:cs typeface="Baguet Script" panose="020F0502020204030204" pitchFamily="34" charset="0"/>
            </a:endParaRPr>
          </a:p>
          <a:p>
            <a:r>
              <a:rPr lang="en-US" sz="1200" dirty="0">
                <a:solidFill>
                  <a:schemeClr val="accent2"/>
                </a:solidFill>
                <a:latin typeface="Ink Free" panose="03080402000500000000" pitchFamily="66" charset="0"/>
                <a:cs typeface="Baguet Script" panose="020F0502020204030204" pitchFamily="34" charset="0"/>
              </a:rPr>
              <a:t>What do you want to learn this year?</a:t>
            </a:r>
          </a:p>
        </p:txBody>
      </p:sp>
      <p:sp>
        <p:nvSpPr>
          <p:cNvPr id="6" name="TextBox 5">
            <a:extLst>
              <a:ext uri="{FF2B5EF4-FFF2-40B4-BE49-F238E27FC236}">
                <a16:creationId xmlns:a16="http://schemas.microsoft.com/office/drawing/2014/main" id="{35E79EC0-769F-5C47-84A8-7C5D6B90D6B0}"/>
              </a:ext>
            </a:extLst>
          </p:cNvPr>
          <p:cNvSpPr txBox="1"/>
          <p:nvPr/>
        </p:nvSpPr>
        <p:spPr>
          <a:xfrm>
            <a:off x="90425" y="1147761"/>
            <a:ext cx="11872964" cy="830997"/>
          </a:xfrm>
          <a:prstGeom prst="rect">
            <a:avLst/>
          </a:prstGeom>
          <a:noFill/>
        </p:spPr>
        <p:txBody>
          <a:bodyPr wrap="square" rtlCol="0">
            <a:spAutoFit/>
          </a:bodyPr>
          <a:lstStyle/>
          <a:p>
            <a:r>
              <a:rPr lang="en-GB" sz="1600" dirty="0">
                <a:solidFill>
                  <a:srgbClr val="0070C0"/>
                </a:solidFill>
                <a:latin typeface="Arial" panose="020B0604020202020204" pitchFamily="34" charset="0"/>
                <a:ea typeface="Calibri" panose="020F0502020204030204" pitchFamily="34" charset="0"/>
                <a:cs typeface="Arial" panose="020B0604020202020204" pitchFamily="34" charset="0"/>
              </a:rPr>
              <a:t>We think that we know our students, but do we fully understand their hopes and the reality of their daily lives?  The U101 design Welcome Pack includes postcards inviting students to tell 'Lola’ their hopes and dreams for the coming year.  U101 asks for three things the students want to achieve or three things the students want to learn. </a:t>
            </a:r>
            <a:endParaRPr lang="en-GB" altLang="en-US" sz="1600" dirty="0">
              <a:solidFill>
                <a:srgbClr val="0070C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6CEB1267-91D2-FA4D-84D1-7265F2104973}"/>
              </a:ext>
            </a:extLst>
          </p:cNvPr>
          <p:cNvSpPr txBox="1"/>
          <p:nvPr/>
        </p:nvSpPr>
        <p:spPr>
          <a:xfrm>
            <a:off x="429976" y="1955814"/>
            <a:ext cx="1268809" cy="369332"/>
          </a:xfrm>
          <a:prstGeom prst="rect">
            <a:avLst/>
          </a:prstGeom>
          <a:noFill/>
        </p:spPr>
        <p:txBody>
          <a:bodyPr wrap="none" rtlCol="0">
            <a:spAutoFit/>
          </a:bodyPr>
          <a:lstStyle/>
          <a:p>
            <a:r>
              <a:rPr lang="en-US" dirty="0">
                <a:solidFill>
                  <a:srgbClr val="0070C0"/>
                </a:solidFill>
              </a:rPr>
              <a:t>We plan to:</a:t>
            </a:r>
          </a:p>
        </p:txBody>
      </p:sp>
      <p:sp>
        <p:nvSpPr>
          <p:cNvPr id="16" name="TextBox 15">
            <a:extLst>
              <a:ext uri="{FF2B5EF4-FFF2-40B4-BE49-F238E27FC236}">
                <a16:creationId xmlns:a16="http://schemas.microsoft.com/office/drawing/2014/main" id="{E0E36568-2AE9-3F45-BAD5-DD81ADF753AF}"/>
              </a:ext>
            </a:extLst>
          </p:cNvPr>
          <p:cNvSpPr txBox="1"/>
          <p:nvPr/>
        </p:nvSpPr>
        <p:spPr>
          <a:xfrm>
            <a:off x="6503929" y="1995834"/>
            <a:ext cx="2170787" cy="369332"/>
          </a:xfrm>
          <a:prstGeom prst="rect">
            <a:avLst/>
          </a:prstGeom>
          <a:noFill/>
        </p:spPr>
        <p:txBody>
          <a:bodyPr wrap="none" rtlCol="0">
            <a:spAutoFit/>
          </a:bodyPr>
          <a:lstStyle/>
          <a:p>
            <a:r>
              <a:rPr lang="en-US" dirty="0">
                <a:solidFill>
                  <a:schemeClr val="bg1"/>
                </a:solidFill>
              </a:rPr>
              <a:t>Hoped for outcomes:</a:t>
            </a:r>
          </a:p>
        </p:txBody>
      </p:sp>
      <p:sp>
        <p:nvSpPr>
          <p:cNvPr id="19" name="TextBox 18">
            <a:extLst>
              <a:ext uri="{FF2B5EF4-FFF2-40B4-BE49-F238E27FC236}">
                <a16:creationId xmlns:a16="http://schemas.microsoft.com/office/drawing/2014/main" id="{7C3675AE-D06A-5841-BAB7-717A96F0CAB5}"/>
              </a:ext>
            </a:extLst>
          </p:cNvPr>
          <p:cNvSpPr txBox="1"/>
          <p:nvPr/>
        </p:nvSpPr>
        <p:spPr>
          <a:xfrm>
            <a:off x="6488774" y="2488281"/>
            <a:ext cx="3372867" cy="369332"/>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Inform the new Design degree</a:t>
            </a:r>
          </a:p>
        </p:txBody>
      </p:sp>
      <p:sp>
        <p:nvSpPr>
          <p:cNvPr id="24" name="TextBox 23">
            <a:extLst>
              <a:ext uri="{FF2B5EF4-FFF2-40B4-BE49-F238E27FC236}">
                <a16:creationId xmlns:a16="http://schemas.microsoft.com/office/drawing/2014/main" id="{DCB4E4D8-B0A4-8F41-AF80-E6FD61F12D95}"/>
              </a:ext>
            </a:extLst>
          </p:cNvPr>
          <p:cNvSpPr txBox="1"/>
          <p:nvPr/>
        </p:nvSpPr>
        <p:spPr>
          <a:xfrm>
            <a:off x="6510272" y="2967335"/>
            <a:ext cx="3232818" cy="923330"/>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Improve understanding of student goals to tailor teaching and tuition</a:t>
            </a:r>
          </a:p>
        </p:txBody>
      </p:sp>
      <p:sp>
        <p:nvSpPr>
          <p:cNvPr id="26" name="TextBox 25">
            <a:extLst>
              <a:ext uri="{FF2B5EF4-FFF2-40B4-BE49-F238E27FC236}">
                <a16:creationId xmlns:a16="http://schemas.microsoft.com/office/drawing/2014/main" id="{9CB32FE7-1CC6-784C-A105-E7A0386C7DBF}"/>
              </a:ext>
            </a:extLst>
          </p:cNvPr>
          <p:cNvSpPr txBox="1"/>
          <p:nvPr/>
        </p:nvSpPr>
        <p:spPr>
          <a:xfrm>
            <a:off x="6510272" y="3899976"/>
            <a:ext cx="3232818" cy="64633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bg1"/>
                </a:solidFill>
              </a:rPr>
              <a:t>Contribute to development of learning design</a:t>
            </a:r>
          </a:p>
        </p:txBody>
      </p:sp>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4166</TotalTime>
  <Words>212</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Ink Free</vt:lpstr>
      <vt:lpstr>Office Theme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477</cp:revision>
  <cp:lastPrinted>2018-10-16T09:27:54Z</cp:lastPrinted>
  <dcterms:created xsi:type="dcterms:W3CDTF">2017-05-06T04:58:44Z</dcterms:created>
  <dcterms:modified xsi:type="dcterms:W3CDTF">2022-04-26T14:33:25Z</dcterms:modified>
</cp:coreProperties>
</file>