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FFED"/>
    <a:srgbClr val="FFD5FF"/>
    <a:srgbClr val="FFCCFF"/>
    <a:srgbClr val="060645"/>
    <a:srgbClr val="FF8A77"/>
    <a:srgbClr val="06061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50" autoAdjust="0"/>
    <p:restoredTop sz="86410" autoAdjust="0"/>
  </p:normalViewPr>
  <p:slideViewPr>
    <p:cSldViewPr snapToGrid="0">
      <p:cViewPr varScale="1">
        <p:scale>
          <a:sx n="74" d="100"/>
          <a:sy n="74" d="100"/>
        </p:scale>
        <p:origin x="178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97016" y="290298"/>
            <a:ext cx="11773311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400" b="1" dirty="0">
                <a:solidFill>
                  <a:srgbClr val="060645"/>
                </a:solidFill>
                <a:latin typeface="Poppins"/>
                <a:cs typeface="Poppins"/>
              </a:rPr>
              <a:t>Students’ emotion regulation when learning online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8464" y="379696"/>
            <a:ext cx="2273415" cy="744026"/>
          </a:xfrm>
          <a:prstGeom prst="rect">
            <a:avLst/>
          </a:prstGeom>
        </p:spPr>
      </p:pic>
      <p:pic>
        <p:nvPicPr>
          <p:cNvPr id="5" name="Picture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0F097027-6750-6F5F-752A-302E0706278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16" y="6280564"/>
            <a:ext cx="2771745" cy="39834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E154DF3-AE7F-C6A5-EE6F-662BC949E600}"/>
              </a:ext>
            </a:extLst>
          </p:cNvPr>
          <p:cNvSpPr txBox="1"/>
          <p:nvPr/>
        </p:nvSpPr>
        <p:spPr>
          <a:xfrm>
            <a:off x="197016" y="735663"/>
            <a:ext cx="6883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800" b="1" dirty="0">
                <a:solidFill>
                  <a:srgbClr val="060645"/>
                </a:solidFill>
                <a:latin typeface="Poppins"/>
                <a:cs typeface="Poppins"/>
              </a:rPr>
              <a:t>Jake Hilliard, Karen Kear, Helen </a:t>
            </a:r>
            <a:r>
              <a:rPr lang="en-GB" altLang="en-US" sz="1800" b="1" dirty="0" err="1">
                <a:solidFill>
                  <a:srgbClr val="060645"/>
                </a:solidFill>
                <a:latin typeface="Poppins"/>
                <a:cs typeface="Poppins"/>
              </a:rPr>
              <a:t>Donelan</a:t>
            </a:r>
            <a:r>
              <a:rPr lang="en-GB" altLang="en-US" b="1" dirty="0">
                <a:solidFill>
                  <a:srgbClr val="060645"/>
                </a:solidFill>
                <a:latin typeface="Poppins"/>
                <a:cs typeface="Poppins"/>
              </a:rPr>
              <a:t> &amp; Jon Rosewell</a:t>
            </a:r>
            <a:endParaRPr lang="en-GB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7F519F3-B2BE-4B70-AA59-E69CB0C5B955}"/>
              </a:ext>
            </a:extLst>
          </p:cNvPr>
          <p:cNvSpPr/>
          <p:nvPr/>
        </p:nvSpPr>
        <p:spPr>
          <a:xfrm>
            <a:off x="290946" y="1616595"/>
            <a:ext cx="8828340" cy="103909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17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CED1545-0F73-C612-2E8D-25686BAC91E2}"/>
              </a:ext>
            </a:extLst>
          </p:cNvPr>
          <p:cNvSpPr/>
          <p:nvPr/>
        </p:nvSpPr>
        <p:spPr>
          <a:xfrm>
            <a:off x="290946" y="3162681"/>
            <a:ext cx="2273415" cy="195767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01E94D3-586E-DE85-5C89-06859B029184}"/>
              </a:ext>
            </a:extLst>
          </p:cNvPr>
          <p:cNvSpPr/>
          <p:nvPr/>
        </p:nvSpPr>
        <p:spPr>
          <a:xfrm>
            <a:off x="2723167" y="3162681"/>
            <a:ext cx="2273415" cy="19576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17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F18E28F-04CD-0918-D6B6-2AB1E2D7A36A}"/>
              </a:ext>
            </a:extLst>
          </p:cNvPr>
          <p:cNvSpPr/>
          <p:nvPr/>
        </p:nvSpPr>
        <p:spPr>
          <a:xfrm>
            <a:off x="5155388" y="3162681"/>
            <a:ext cx="2273415" cy="1957671"/>
          </a:xfrm>
          <a:prstGeom prst="roundRect">
            <a:avLst/>
          </a:prstGeom>
          <a:solidFill>
            <a:srgbClr val="FFD5FF"/>
          </a:solidFill>
          <a:ln w="317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78EE9F1-4458-846E-927A-C7D775F5607E}"/>
              </a:ext>
            </a:extLst>
          </p:cNvPr>
          <p:cNvSpPr/>
          <p:nvPr/>
        </p:nvSpPr>
        <p:spPr>
          <a:xfrm>
            <a:off x="7587609" y="3162681"/>
            <a:ext cx="2273415" cy="1957671"/>
          </a:xfrm>
          <a:prstGeom prst="roundRect">
            <a:avLst/>
          </a:prstGeom>
          <a:solidFill>
            <a:srgbClr val="C9FFED"/>
          </a:solidFill>
          <a:ln w="317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5E529825-31BF-3335-F9C5-0CD6E709604D}"/>
              </a:ext>
            </a:extLst>
          </p:cNvPr>
          <p:cNvSpPr/>
          <p:nvPr/>
        </p:nvSpPr>
        <p:spPr>
          <a:xfrm>
            <a:off x="4559804" y="5577919"/>
            <a:ext cx="7327395" cy="108841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17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id="{00F53CFC-E39F-D917-6D3A-53FB1D195332}"/>
              </a:ext>
            </a:extLst>
          </p:cNvPr>
          <p:cNvSpPr/>
          <p:nvPr/>
        </p:nvSpPr>
        <p:spPr>
          <a:xfrm>
            <a:off x="9861024" y="3149682"/>
            <a:ext cx="555023" cy="1951989"/>
          </a:xfrm>
          <a:prstGeom prst="rightBrace">
            <a:avLst/>
          </a:prstGeom>
          <a:ln w="31750">
            <a:solidFill>
              <a:srgbClr val="0606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row: Curved Left 16">
            <a:extLst>
              <a:ext uri="{FF2B5EF4-FFF2-40B4-BE49-F238E27FC236}">
                <a16:creationId xmlns:a16="http://schemas.microsoft.com/office/drawing/2014/main" id="{108A8360-8F7A-5CA5-372C-99B090FBF71F}"/>
              </a:ext>
            </a:extLst>
          </p:cNvPr>
          <p:cNvSpPr/>
          <p:nvPr/>
        </p:nvSpPr>
        <p:spPr>
          <a:xfrm>
            <a:off x="9394018" y="1771547"/>
            <a:ext cx="744517" cy="1215063"/>
          </a:xfrm>
          <a:prstGeom prst="curved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Arrow: Curved Left 17">
            <a:extLst>
              <a:ext uri="{FF2B5EF4-FFF2-40B4-BE49-F238E27FC236}">
                <a16:creationId xmlns:a16="http://schemas.microsoft.com/office/drawing/2014/main" id="{8C488F4E-61B9-ED7B-76A7-C863A8A3B0F4}"/>
              </a:ext>
            </a:extLst>
          </p:cNvPr>
          <p:cNvSpPr/>
          <p:nvPr/>
        </p:nvSpPr>
        <p:spPr>
          <a:xfrm flipH="1">
            <a:off x="3497467" y="5278476"/>
            <a:ext cx="744518" cy="1215063"/>
          </a:xfrm>
          <a:prstGeom prst="curved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E2482ED-5084-BA4D-B3FC-909D705B45DD}"/>
              </a:ext>
            </a:extLst>
          </p:cNvPr>
          <p:cNvSpPr txBox="1"/>
          <p:nvPr/>
        </p:nvSpPr>
        <p:spPr>
          <a:xfrm>
            <a:off x="357286" y="3506193"/>
            <a:ext cx="214073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rgbClr val="060645"/>
                </a:solidFill>
                <a:effectLst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1. </a:t>
            </a: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rgbClr val="060645"/>
                </a:solidFill>
                <a:effectLst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How and why do students regulate their own emotions when learning online?</a:t>
            </a:r>
            <a:endParaRPr lang="en-GB" sz="16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7D0DEDD-D61A-2A62-D35A-59207866BC10}"/>
              </a:ext>
            </a:extLst>
          </p:cNvPr>
          <p:cNvSpPr txBox="1"/>
          <p:nvPr/>
        </p:nvSpPr>
        <p:spPr>
          <a:xfrm>
            <a:off x="2867763" y="3340846"/>
            <a:ext cx="208290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rgbClr val="060645"/>
                </a:solidFill>
                <a:effectLst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2. </a:t>
            </a: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rgbClr val="060645"/>
                </a:solidFill>
                <a:effectLst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How and why do students regulate the emotions of other students in these settings? </a:t>
            </a:r>
            <a:endParaRPr lang="en-GB" sz="16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392B4D4-4C28-65C3-B109-8FD35A5B7BF1}"/>
              </a:ext>
            </a:extLst>
          </p:cNvPr>
          <p:cNvSpPr txBox="1"/>
          <p:nvPr/>
        </p:nvSpPr>
        <p:spPr>
          <a:xfrm>
            <a:off x="5203104" y="3450883"/>
            <a:ext cx="215935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rgbClr val="060645"/>
                </a:solidFill>
                <a:effectLst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3. </a:t>
            </a: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rgbClr val="060645"/>
                </a:solidFill>
                <a:effectLst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How does the online environment influence students’ emotion regulation practices? </a:t>
            </a:r>
            <a:endParaRPr lang="en-GB" sz="16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806D3D0-5DDD-BDEB-1C08-1DA2B0B4EB99}"/>
              </a:ext>
            </a:extLst>
          </p:cNvPr>
          <p:cNvSpPr txBox="1"/>
          <p:nvPr/>
        </p:nvSpPr>
        <p:spPr>
          <a:xfrm>
            <a:off x="7658151" y="3346760"/>
            <a:ext cx="208290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rgbClr val="060645"/>
                </a:solidFill>
                <a:effectLst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4. </a:t>
            </a: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rgbClr val="060645"/>
                </a:solidFill>
                <a:effectLst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What can be done to further support students’ emotion regulation when learning online?</a:t>
            </a:r>
            <a:endParaRPr lang="en-GB" sz="16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2F529C8-2E28-DE99-A901-432265E7BDD4}"/>
              </a:ext>
            </a:extLst>
          </p:cNvPr>
          <p:cNvSpPr txBox="1"/>
          <p:nvPr/>
        </p:nvSpPr>
        <p:spPr>
          <a:xfrm>
            <a:off x="10400345" y="3404727"/>
            <a:ext cx="175998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rgbClr val="060645"/>
                </a:solidFill>
                <a:effectLst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Data will be collected using an online survey which has been co-created with students.</a:t>
            </a:r>
            <a:endParaRPr lang="en-GB" sz="16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9BF7D06-4941-5C8A-790E-B65A8B987DB0}"/>
              </a:ext>
            </a:extLst>
          </p:cNvPr>
          <p:cNvSpPr txBox="1"/>
          <p:nvPr/>
        </p:nvSpPr>
        <p:spPr>
          <a:xfrm>
            <a:off x="347813" y="1672954"/>
            <a:ext cx="868354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Students' emotions profoundly impact their learning, achievement, and wellbeing. Therefore, the ability to effectively regulate emotions is considered a crucial skill for success in online learning. Despite this importance, there is currently limited research on students’ emotion </a:t>
            </a:r>
            <a:r>
              <a:rPr lang="en-GB" altLang="en-US" sz="140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regulation practices in </a:t>
            </a: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online environments.</a:t>
            </a:r>
            <a:endParaRPr lang="en-GB" sz="16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924DAB7-C670-EB73-675A-F18D8BBEDCBD}"/>
              </a:ext>
            </a:extLst>
          </p:cNvPr>
          <p:cNvSpPr txBox="1"/>
          <p:nvPr/>
        </p:nvSpPr>
        <p:spPr>
          <a:xfrm>
            <a:off x="304439" y="2829688"/>
            <a:ext cx="243222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600" b="1" dirty="0">
                <a:solidFill>
                  <a:srgbClr val="060645"/>
                </a:solidFill>
                <a:latin typeface="Poppins"/>
                <a:cs typeface="Poppins"/>
              </a:rPr>
              <a:t>R</a:t>
            </a: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rgbClr val="060645"/>
                </a:solidFill>
                <a:effectLst/>
                <a:latin typeface="Poppins"/>
                <a:cs typeface="Poppins"/>
              </a:rPr>
              <a:t>esearch questions</a:t>
            </a:r>
            <a:endParaRPr lang="en-GB" sz="16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4C51042-BB6D-B0C8-EBCA-1DC351F10BED}"/>
              </a:ext>
            </a:extLst>
          </p:cNvPr>
          <p:cNvSpPr txBox="1"/>
          <p:nvPr/>
        </p:nvSpPr>
        <p:spPr>
          <a:xfrm>
            <a:off x="4518284" y="5244385"/>
            <a:ext cx="368014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rgbClr val="060645"/>
                </a:solidFill>
                <a:latin typeface="Poppins"/>
                <a:cs typeface="Poppins"/>
              </a:rPr>
              <a:t>Intended outcomes and impact</a:t>
            </a:r>
            <a:endParaRPr lang="en-GB" sz="16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5880D9E-3256-74D2-D5AA-9B9A21867947}"/>
              </a:ext>
            </a:extLst>
          </p:cNvPr>
          <p:cNvSpPr txBox="1"/>
          <p:nvPr/>
        </p:nvSpPr>
        <p:spPr>
          <a:xfrm>
            <a:off x="304439" y="1277432"/>
            <a:ext cx="243222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rgbClr val="060645"/>
                </a:solidFill>
                <a:latin typeface="Poppins"/>
                <a:cs typeface="Poppins"/>
              </a:rPr>
              <a:t>Background</a:t>
            </a:r>
            <a:endParaRPr lang="en-GB" sz="16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15E1110-12E2-5E3B-B14F-7E827E5500C1}"/>
              </a:ext>
            </a:extLst>
          </p:cNvPr>
          <p:cNvSpPr txBox="1"/>
          <p:nvPr/>
        </p:nvSpPr>
        <p:spPr>
          <a:xfrm>
            <a:off x="4518240" y="5647870"/>
            <a:ext cx="741052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400" dirty="0">
                <a:solidFill>
                  <a:srgbClr val="060645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This project will help identify effective ways to support students' emotions in online educational settings. Additionally, it will inform a second stage of the investigation, which will focus on developing and evaluating interventions to support and enhance students' emotion regulation practices.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63F58E5-488B-EC8D-F820-29A4342476E6}"/>
              </a:ext>
            </a:extLst>
          </p:cNvPr>
          <p:cNvSpPr txBox="1"/>
          <p:nvPr/>
        </p:nvSpPr>
        <p:spPr>
          <a:xfrm>
            <a:off x="10400345" y="2802753"/>
            <a:ext cx="17599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altLang="en-US" sz="1600" b="1" dirty="0">
                <a:solidFill>
                  <a:srgbClr val="060645"/>
                </a:solidFill>
                <a:latin typeface="Poppins"/>
                <a:cs typeface="Poppins"/>
              </a:rPr>
              <a:t>R</a:t>
            </a: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rgbClr val="060645"/>
                </a:solidFill>
                <a:effectLst/>
                <a:latin typeface="Poppins"/>
                <a:cs typeface="Poppins"/>
              </a:rPr>
              <a:t>esearch approach</a:t>
            </a:r>
            <a:endParaRPr lang="en-GB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4022</TotalTime>
  <Words>204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</vt:lpstr>
      <vt:lpstr>Office Theme</vt:lpstr>
      <vt:lpstr>Students’ emotion regulation when learning online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494</cp:revision>
  <cp:lastPrinted>2018-10-16T09:27:54Z</cp:lastPrinted>
  <dcterms:created xsi:type="dcterms:W3CDTF">2017-05-06T04:58:44Z</dcterms:created>
  <dcterms:modified xsi:type="dcterms:W3CDTF">2024-06-10T08:53:09Z</dcterms:modified>
</cp:coreProperties>
</file>