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2" r:id="rId7"/>
    <p:sldMasterId id="2147483667" r:id="rId8"/>
  </p:sldMasterIdLst>
  <p:notesMasterIdLst>
    <p:notesMasterId r:id="rId59"/>
  </p:notesMasterIdLst>
  <p:sldIdLst>
    <p:sldId id="272" r:id="rId9"/>
    <p:sldId id="400" r:id="rId10"/>
    <p:sldId id="258" r:id="rId11"/>
    <p:sldId id="474" r:id="rId12"/>
    <p:sldId id="475" r:id="rId13"/>
    <p:sldId id="341" r:id="rId14"/>
    <p:sldId id="383" r:id="rId15"/>
    <p:sldId id="399" r:id="rId16"/>
    <p:sldId id="401" r:id="rId17"/>
    <p:sldId id="305" r:id="rId18"/>
    <p:sldId id="306" r:id="rId19"/>
    <p:sldId id="457" r:id="rId20"/>
    <p:sldId id="308" r:id="rId21"/>
    <p:sldId id="458" r:id="rId22"/>
    <p:sldId id="459" r:id="rId23"/>
    <p:sldId id="326" r:id="rId24"/>
    <p:sldId id="288" r:id="rId25"/>
    <p:sldId id="467" r:id="rId26"/>
    <p:sldId id="329" r:id="rId27"/>
    <p:sldId id="299" r:id="rId28"/>
    <p:sldId id="411" r:id="rId29"/>
    <p:sldId id="412" r:id="rId30"/>
    <p:sldId id="410" r:id="rId31"/>
    <p:sldId id="336" r:id="rId32"/>
    <p:sldId id="468" r:id="rId33"/>
    <p:sldId id="328" r:id="rId34"/>
    <p:sldId id="297" r:id="rId35"/>
    <p:sldId id="424" r:id="rId36"/>
    <p:sldId id="335" r:id="rId37"/>
    <p:sldId id="425" r:id="rId38"/>
    <p:sldId id="427" r:id="rId39"/>
    <p:sldId id="469" r:id="rId40"/>
    <p:sldId id="330" r:id="rId41"/>
    <p:sldId id="337" r:id="rId42"/>
    <p:sldId id="293" r:id="rId43"/>
    <p:sldId id="406" r:id="rId44"/>
    <p:sldId id="471" r:id="rId45"/>
    <p:sldId id="331" r:id="rId46"/>
    <p:sldId id="318" r:id="rId47"/>
    <p:sldId id="338" r:id="rId48"/>
    <p:sldId id="472" r:id="rId49"/>
    <p:sldId id="332" r:id="rId50"/>
    <p:sldId id="340" r:id="rId51"/>
    <p:sldId id="473" r:id="rId52"/>
    <p:sldId id="302" r:id="rId53"/>
    <p:sldId id="320" r:id="rId54"/>
    <p:sldId id="323" r:id="rId55"/>
    <p:sldId id="321" r:id="rId56"/>
    <p:sldId id="322" r:id="rId57"/>
    <p:sldId id="324" r:id="rId58"/>
  </p:sldIdLst>
  <p:sldSz cx="9144000" cy="6858000" type="screen4x3"/>
  <p:notesSz cx="6858000" cy="348615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0F"/>
    <a:srgbClr val="F8BB02"/>
    <a:srgbClr val="51DFE2"/>
    <a:srgbClr val="FFCDC3"/>
    <a:srgbClr val="FFA4A3"/>
    <a:srgbClr val="E4AF01"/>
    <a:srgbClr val="D29E00"/>
    <a:srgbClr val="F1BB00"/>
    <a:srgbClr val="8BC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88312-7E8E-431D-B8C3-4E9E7EAF56F3}" v="14" dt="2022-11-17T10:52:32.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2" autoAdjust="0"/>
  </p:normalViewPr>
  <p:slideViewPr>
    <p:cSldViewPr snapToGrid="0">
      <p:cViewPr varScale="1">
        <p:scale>
          <a:sx n="74" d="100"/>
          <a:sy n="74" d="100"/>
        </p:scale>
        <p:origin x="1714" y="67"/>
      </p:cViewPr>
      <p:guideLst/>
    </p:cSldViewPr>
  </p:slideViewPr>
  <p:notesTextViewPr>
    <p:cViewPr>
      <p:scale>
        <a:sx n="1" d="1"/>
        <a:sy n="1" d="1"/>
      </p:scale>
      <p:origin x="0" y="0"/>
    </p:cViewPr>
  </p:notesTextViewPr>
  <p:notesViewPr>
    <p:cSldViewPr snapToGrid="0">
      <p:cViewPr varScale="1">
        <p:scale>
          <a:sx n="130" d="100"/>
          <a:sy n="130" d="100"/>
        </p:scale>
        <p:origin x="126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37" tIns="47769" rIns="95537" bIns="47769" rtlCol="0"/>
          <a:lstStyle>
            <a:lvl1pPr algn="l">
              <a:defRPr sz="13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5537" tIns="47769" rIns="95537" bIns="47769" rtlCol="0"/>
          <a:lstStyle>
            <a:lvl1pPr algn="r">
              <a:defRPr sz="1300"/>
            </a:lvl1pPr>
          </a:lstStyle>
          <a:p>
            <a:fld id="{99A520DB-3964-4B73-9B5A-FE7490D25460}" type="datetimeFigureOut">
              <a:rPr lang="en-GB" smtClean="0"/>
              <a:t>22/11/2022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37" tIns="47769" rIns="95537" bIns="47769" rtlCol="0" anchor="ctr"/>
          <a:lstStyle/>
          <a:p>
            <a:endParaRPr lang="en-GB"/>
          </a:p>
        </p:txBody>
      </p:sp>
      <p:sp>
        <p:nvSpPr>
          <p:cNvPr id="5" name="Notes Placeholder 4"/>
          <p:cNvSpPr>
            <a:spLocks noGrp="1"/>
          </p:cNvSpPr>
          <p:nvPr>
            <p:ph type="body" sz="quarter" idx="3"/>
          </p:nvPr>
        </p:nvSpPr>
        <p:spPr>
          <a:xfrm>
            <a:off x="679769" y="4777195"/>
            <a:ext cx="5438140" cy="3908614"/>
          </a:xfrm>
          <a:prstGeom prst="rect">
            <a:avLst/>
          </a:prstGeom>
        </p:spPr>
        <p:txBody>
          <a:bodyPr vert="horz" lIns="95537" tIns="47769" rIns="95537" bIns="477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945659" cy="498055"/>
          </a:xfrm>
          <a:prstGeom prst="rect">
            <a:avLst/>
          </a:prstGeom>
        </p:spPr>
        <p:txBody>
          <a:bodyPr vert="horz" lIns="95537" tIns="47769" rIns="95537" bIns="47769"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5537" tIns="47769" rIns="95537" bIns="47769" rtlCol="0" anchor="b"/>
          <a:lstStyle>
            <a:lvl1pPr algn="r">
              <a:defRPr sz="1300"/>
            </a:lvl1pPr>
          </a:lstStyle>
          <a:p>
            <a:fld id="{E43C1997-603E-4114-900C-80E73F4E8964}" type="slidenum">
              <a:rPr lang="en-GB" smtClean="0"/>
              <a:t>‹#›</a:t>
            </a:fld>
            <a:endParaRPr lang="en-GB"/>
          </a:p>
        </p:txBody>
      </p:sp>
    </p:spTree>
    <p:extLst>
      <p:ext uri="{BB962C8B-B14F-4D97-AF65-F5344CB8AC3E}">
        <p14:creationId xmlns:p14="http://schemas.microsoft.com/office/powerpoint/2010/main" val="343573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penuniv.sharepoint.com/sites/info-compliance/records-management/SitePages/Information-Asset-Register.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legislation.gov.uk/ukpga/1988/48/conten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3C1997-603E-4114-900C-80E73F4E8964}" type="slidenum">
              <a:rPr lang="en-GB" smtClean="0"/>
              <a:t>1</a:t>
            </a:fld>
            <a:endParaRPr lang="en-GB"/>
          </a:p>
        </p:txBody>
      </p:sp>
    </p:spTree>
    <p:extLst>
      <p:ext uri="{BB962C8B-B14F-4D97-AF65-F5344CB8AC3E}">
        <p14:creationId xmlns:p14="http://schemas.microsoft.com/office/powerpoint/2010/main" val="213787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rial" panose="020B0604020202020204" pitchFamily="34" charset="0"/>
              </a:rPr>
              <a:t>Questions to consider: </a:t>
            </a:r>
            <a:r>
              <a:rPr lang="en-GB" sz="1800" b="0" i="0" dirty="0">
                <a:solidFill>
                  <a:srgbClr val="000000"/>
                </a:solidFill>
                <a:effectLst/>
                <a:latin typeface="Arial" panose="020B0604020202020204" pitchFamily="34" charset="0"/>
              </a:rPr>
              <a:t> </a:t>
            </a: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will you protect the identity of participants if required? e.g. via anonymisation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will you ensure that special category data is stored and transferred securely?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Have you considered consent for data preservation and sharing?  </a:t>
            </a:r>
          </a:p>
          <a:p>
            <a:pPr algn="l" rtl="0" fontAlgn="base"/>
            <a:r>
              <a:rPr lang="en-GB" sz="1800" b="0" i="0" dirty="0">
                <a:solidFill>
                  <a:srgbClr val="000000"/>
                </a:solidFill>
                <a:effectLst/>
                <a:latin typeface="Arial" panose="020B0604020202020204" pitchFamily="34" charset="0"/>
              </a:rPr>
              <a:t>Questions to consider: </a:t>
            </a: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Who owns the data?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will the data be licensed for reuse?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If you are using third-party data, are there any restrictions on your usage?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Will data sharing be postponed / restricted e.g. to publish or seek patents? </a:t>
            </a:r>
          </a:p>
          <a:p>
            <a:pPr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r>
              <a:rPr lang="en-US" altLang="en-US" sz="1800" dirty="0"/>
              <a:t>We ran another webinar</a:t>
            </a:r>
            <a:r>
              <a:rPr lang="en-US" altLang="en-US" sz="1800" baseline="0" dirty="0"/>
              <a:t> on working with personal and sensitive data on 15</a:t>
            </a:r>
            <a:r>
              <a:rPr lang="en-US" altLang="en-US" sz="1800" baseline="30000" dirty="0"/>
              <a:t>th</a:t>
            </a:r>
            <a:r>
              <a:rPr lang="en-US" altLang="en-US" sz="1800" baseline="0" dirty="0"/>
              <a:t> November and another on legal and ethical issues in sharing data on 29</a:t>
            </a:r>
            <a:r>
              <a:rPr lang="en-US" altLang="en-US" sz="1800" baseline="30000" dirty="0"/>
              <a:t>th</a:t>
            </a:r>
            <a:r>
              <a:rPr lang="en-US" altLang="en-US" sz="1800" baseline="0" dirty="0"/>
              <a:t> November which </a:t>
            </a:r>
            <a:r>
              <a:rPr lang="en-US" altLang="en-US" sz="1800" dirty="0"/>
              <a:t>looks at this</a:t>
            </a:r>
            <a:r>
              <a:rPr lang="en-US" altLang="en-US" sz="1800" baseline="0" dirty="0"/>
              <a:t> </a:t>
            </a:r>
            <a:r>
              <a:rPr lang="en-US" altLang="en-US" sz="1800" dirty="0"/>
              <a:t>in</a:t>
            </a:r>
            <a:r>
              <a:rPr lang="en-US" altLang="en-US" sz="1800" baseline="0" dirty="0"/>
              <a:t> more detail.</a:t>
            </a:r>
          </a:p>
          <a:p>
            <a:endParaRPr lang="en-US" sz="1800" dirty="0"/>
          </a:p>
          <a:p>
            <a:r>
              <a:rPr lang="en-US" altLang="en-US" sz="1800" baseline="0" dirty="0"/>
              <a:t>You need to include details of how you will obtain consent to collect, use and share data, and whether you will be anonymizing your data, if so how? Will you be using any community standards or employing an external company – if the latter what confidentiality agreements are in place?</a:t>
            </a:r>
          </a:p>
          <a:p>
            <a:endParaRPr lang="en-US" altLang="en-US" sz="1800" baseline="0" dirty="0"/>
          </a:p>
          <a:p>
            <a:r>
              <a:rPr lang="en-US" altLang="en-US" sz="1800" baseline="0" dirty="0"/>
              <a:t>Briefly, IP for research data collected or produced by OU employees lies with the institution, although if you are collaborating with other institutions or with commercial partners IP will be shared and in these cases it’s wise to draw up an agreement. If you are using secondary data you need to make sure you understand any IP or copyright  issues related to using and reproducing this. IP team can help you with these aspects if needed. Library team cab advise on copyright.</a:t>
            </a:r>
            <a:endParaRPr lang="en-US" altLang="en-US" sz="1800" dirty="0"/>
          </a:p>
          <a:p>
            <a:pPr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12</a:t>
            </a:fld>
            <a:endParaRPr lang="en-GB"/>
          </a:p>
        </p:txBody>
      </p:sp>
    </p:spTree>
    <p:extLst>
      <p:ext uri="{BB962C8B-B14F-4D97-AF65-F5344CB8AC3E}">
        <p14:creationId xmlns:p14="http://schemas.microsoft.com/office/powerpoint/2010/main" val="308931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Thinking</a:t>
            </a:r>
            <a:r>
              <a:rPr lang="en-US" altLang="en-US" baseline="0" dirty="0"/>
              <a:t> here about plans for your data once you have completed your research. </a:t>
            </a:r>
            <a:r>
              <a:rPr lang="en-US" altLang="en-US" dirty="0"/>
              <a:t>You don’t need to keep everything (although in some cases you might want</a:t>
            </a:r>
            <a:r>
              <a:rPr lang="en-US" altLang="en-US" baseline="0" dirty="0"/>
              <a:t> to). </a:t>
            </a:r>
          </a:p>
          <a:p>
            <a:r>
              <a:rPr lang="en-US" altLang="en-US" baseline="0" dirty="0"/>
              <a:t>For example, if your audio recordings have been transcribed and anonymized then do you need to keep the recordings?</a:t>
            </a:r>
            <a:endParaRPr lang="en-US" dirty="0"/>
          </a:p>
          <a:p>
            <a:r>
              <a:rPr lang="en-US" altLang="en-US" baseline="0" dirty="0"/>
              <a:t>Likewise, you may only want to put a subset of your data into a repository, this is particularly relevant if you have a lot of data which would take a long time to prepare and upload. </a:t>
            </a:r>
          </a:p>
          <a:p>
            <a:r>
              <a:rPr lang="en-US" altLang="en-US" baseline="0" dirty="0"/>
              <a:t>Most funders (*and the OU) require you to preserve your data for a minimum of 10 years post project. How will you do this?</a:t>
            </a:r>
          </a:p>
          <a:p>
            <a:endParaRPr lang="en-US" altLang="en-US" dirty="0"/>
          </a:p>
          <a:p>
            <a:r>
              <a:rPr lang="en-US" altLang="en-US" dirty="0"/>
              <a:t>Documentation and metadata make</a:t>
            </a:r>
            <a:r>
              <a:rPr lang="en-US" altLang="en-US" baseline="0" dirty="0"/>
              <a:t> it easier to understand what’s what. – it’s how your data is described to make it understandable to you and others.</a:t>
            </a:r>
          </a:p>
          <a:p>
            <a:endParaRPr lang="en-US" altLang="en-US" baseline="0" dirty="0"/>
          </a:p>
          <a:p>
            <a:r>
              <a:rPr lang="en-US" altLang="en-US" baseline="0" dirty="0"/>
              <a:t>It’s a good idea to assign this information from the very beginning, or you may end up in the situation where you can’t understand your own data, let alone anyone else! This documentation might be integral to the file – like headings and file properties or it might sit alongside your data, like README files, data lists and lab notebooks.</a:t>
            </a:r>
            <a:endParaRPr lang="en-US" dirty="0"/>
          </a:p>
          <a:p>
            <a:r>
              <a:rPr lang="en-US" altLang="en-US" baseline="0" dirty="0"/>
              <a:t>You need to think about what a 3</a:t>
            </a:r>
            <a:r>
              <a:rPr lang="en-US" altLang="en-US" baseline="30000" dirty="0"/>
              <a:t>rd</a:t>
            </a:r>
            <a:r>
              <a:rPr lang="en-US" altLang="en-US" baseline="0" dirty="0"/>
              <a:t> party would need to understand your data – contextual information, explanation of fields and codes, methods adopted to collect data.</a:t>
            </a: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13</a:t>
            </a:fld>
            <a:endParaRPr lang="en-GB"/>
          </a:p>
        </p:txBody>
      </p:sp>
    </p:spTree>
    <p:extLst>
      <p:ext uri="{BB962C8B-B14F-4D97-AF65-F5344CB8AC3E}">
        <p14:creationId xmlns:p14="http://schemas.microsoft.com/office/powerpoint/2010/main" val="96652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is an expectation</a:t>
            </a:r>
            <a:r>
              <a:rPr lang="en-US" altLang="en-US" baseline="0" dirty="0"/>
              <a:t> and sometimes requirement that research data is shared – supporting publications and at the end of a project - and the best way to do this is to use a d</a:t>
            </a:r>
            <a:r>
              <a:rPr lang="en-US" altLang="en-US" dirty="0"/>
              <a:t>edicated research</a:t>
            </a:r>
            <a:r>
              <a:rPr lang="en-US" altLang="en-US" baseline="0" dirty="0"/>
              <a:t> data </a:t>
            </a:r>
            <a:r>
              <a:rPr lang="en-US" altLang="en-US" dirty="0"/>
              <a:t>repository.</a:t>
            </a:r>
            <a:r>
              <a:rPr lang="en-US" altLang="en-US" baseline="0" dirty="0"/>
              <a:t> </a:t>
            </a:r>
            <a:r>
              <a:rPr lang="en-US" altLang="en-US" dirty="0"/>
              <a:t>When</a:t>
            </a:r>
            <a:r>
              <a:rPr lang="en-US" altLang="en-US" baseline="0" dirty="0"/>
              <a:t> choosing a data archive or repository the order of preference should be:</a:t>
            </a:r>
            <a:endParaRPr lang="en-US" dirty="0"/>
          </a:p>
          <a:p>
            <a:pPr marL="228600" indent="-228600">
              <a:buAutoNum type="arabicPeriod"/>
            </a:pPr>
            <a:r>
              <a:rPr lang="en-US" altLang="en-US" baseline="0" dirty="0"/>
              <a:t>Funder archive (for example ESRC funded researchers should submit their data to the UK Data Archive)</a:t>
            </a:r>
          </a:p>
          <a:p>
            <a:pPr marL="228600" indent="-228600">
              <a:buAutoNum type="arabicPeriod"/>
            </a:pPr>
            <a:r>
              <a:rPr lang="en-US" altLang="en-US" baseline="0" dirty="0"/>
              <a:t>Discipline specific archive</a:t>
            </a:r>
          </a:p>
          <a:p>
            <a:pPr marL="228600" indent="-228600">
              <a:buAutoNum type="arabicPeriod"/>
            </a:pPr>
            <a:r>
              <a:rPr lang="en-US" altLang="en-US" baseline="0" dirty="0"/>
              <a:t>Institutional archive</a:t>
            </a:r>
          </a:p>
          <a:p>
            <a:pPr marL="228600" indent="-228600">
              <a:buAutoNum type="arabicPeriod"/>
            </a:pPr>
            <a:r>
              <a:rPr lang="en-US" altLang="en-US" baseline="0" dirty="0"/>
              <a:t>Online data sharing service (like Figshare/</a:t>
            </a:r>
            <a:r>
              <a:rPr lang="en-US" altLang="en-US" baseline="0" dirty="0" err="1"/>
              <a:t>Zenodo</a:t>
            </a:r>
            <a:r>
              <a:rPr lang="en-US" altLang="en-US" baseline="0" dirty="0"/>
              <a:t>)</a:t>
            </a:r>
          </a:p>
          <a:p>
            <a:pPr marL="0" indent="0">
              <a:buNone/>
            </a:pPr>
            <a:r>
              <a:rPr lang="en-US" altLang="en-US" baseline="0" dirty="0"/>
              <a:t>This will help ensure discoverability.</a:t>
            </a:r>
          </a:p>
          <a:p>
            <a:pPr marL="0" indent="0">
              <a:buNone/>
            </a:pPr>
            <a:endParaRPr lang="en-US" altLang="en-US" baseline="0" dirty="0"/>
          </a:p>
          <a:p>
            <a:pPr marL="0" indent="0">
              <a:buNone/>
            </a:pPr>
            <a:r>
              <a:rPr lang="en-US" altLang="en-US" baseline="0" dirty="0"/>
              <a:t>You might want to assign access restrictions to parts of your dataset – are there files which should only be accessible to other trusted researchers who agree to conditions of use? Is the dataset too large to share online? Do you want to embargo the data for a period, say 12 months, so that you can do further work before sharing it?</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14</a:t>
            </a:fld>
            <a:endParaRPr lang="en-GB"/>
          </a:p>
        </p:txBody>
      </p:sp>
    </p:spTree>
    <p:extLst>
      <p:ext uri="{BB962C8B-B14F-4D97-AF65-F5344CB8AC3E}">
        <p14:creationId xmlns:p14="http://schemas.microsoft.com/office/powerpoint/2010/main" val="424932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 thorough.</a:t>
            </a:r>
            <a:r>
              <a:rPr lang="en-US" altLang="en-US" baseline="0" dirty="0"/>
              <a:t> Tasks here might include:</a:t>
            </a:r>
            <a:endParaRPr lang="en-US" dirty="0"/>
          </a:p>
          <a:p>
            <a:r>
              <a:rPr lang="en-GB" dirty="0"/>
              <a:t>designing and overseeing the research</a:t>
            </a:r>
          </a:p>
          <a:p>
            <a:r>
              <a:rPr lang="en-GB" dirty="0"/>
              <a:t>collecting, processing and analysing data</a:t>
            </a:r>
          </a:p>
          <a:p>
            <a:r>
              <a:rPr lang="en-GB" dirty="0"/>
              <a:t>generating metadata and documentation</a:t>
            </a:r>
          </a:p>
          <a:p>
            <a:r>
              <a:rPr lang="en-GB" dirty="0"/>
              <a:t>designing databases, preparing</a:t>
            </a:r>
            <a:r>
              <a:rPr lang="en-GB" baseline="0" dirty="0"/>
              <a:t> data for archiving and sharing.</a:t>
            </a:r>
            <a:endParaRPr lang="en-GB" dirty="0"/>
          </a:p>
          <a:p>
            <a:endParaRPr lang="en-GB" dirty="0"/>
          </a:p>
          <a:p>
            <a:r>
              <a:rPr lang="en-GB" dirty="0"/>
              <a:t>This is likely</a:t>
            </a:r>
            <a:r>
              <a:rPr lang="en-GB" baseline="0" dirty="0"/>
              <a:t> to require more detail if you’re working with a large team rather than working on your own.</a:t>
            </a:r>
            <a:endParaRPr lang="en-GB" dirty="0"/>
          </a:p>
          <a:p>
            <a:endParaRPr lang="en-GB" dirty="0"/>
          </a:p>
          <a:p>
            <a:r>
              <a:rPr lang="en-GB" dirty="0"/>
              <a:t>And you may need to think about</a:t>
            </a:r>
            <a:r>
              <a:rPr lang="en-GB" baseline="0" dirty="0"/>
              <a:t> people outside of your direct research team e.g.</a:t>
            </a:r>
            <a:endParaRPr lang="en-GB" dirty="0"/>
          </a:p>
          <a:p>
            <a:r>
              <a:rPr lang="en-GB" dirty="0"/>
              <a:t>external contractors involved in data collection, data entry, transcribing, processing or analysis</a:t>
            </a:r>
          </a:p>
          <a:p>
            <a:r>
              <a:rPr lang="en-GB" dirty="0"/>
              <a:t>support staff managing and administering research and research funding, providing ethical review and assessing Intellectual Property rights</a:t>
            </a:r>
          </a:p>
          <a:p>
            <a:r>
              <a:rPr lang="en-GB" dirty="0"/>
              <a:t>institutional IT services staff providing data storage, security and backup services</a:t>
            </a:r>
          </a:p>
          <a:p>
            <a:r>
              <a:rPr lang="en-GB" dirty="0"/>
              <a:t>external data centres or web archives that facilitate data sharing</a:t>
            </a:r>
          </a:p>
          <a:p>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15</a:t>
            </a:fld>
            <a:endParaRPr lang="en-GB"/>
          </a:p>
        </p:txBody>
      </p:sp>
    </p:spTree>
    <p:extLst>
      <p:ext uri="{BB962C8B-B14F-4D97-AF65-F5344CB8AC3E}">
        <p14:creationId xmlns:p14="http://schemas.microsoft.com/office/powerpoint/2010/main" val="105837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52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1 min</a:t>
            </a:r>
          </a:p>
          <a:p>
            <a:endParaRPr lang="en-US" altLang="en-US"/>
          </a:p>
          <a:p>
            <a:r>
              <a:rPr lang="en-US" altLang="en-US"/>
              <a:t>Think about names and formats before clicking save </a:t>
            </a:r>
          </a:p>
          <a:p>
            <a:r>
              <a:rPr lang="en-US" altLang="en-US"/>
              <a:t>Where do you need this file; is it used by another program? </a:t>
            </a:r>
          </a:p>
          <a:p>
            <a:r>
              <a:rPr lang="en-US" altLang="en-US"/>
              <a:t>Do the name and location make sense?</a:t>
            </a:r>
          </a:p>
          <a:p>
            <a:r>
              <a:rPr lang="en-US" altLang="en-US"/>
              <a:t>Consideration at the beginning makes it easier to find files and related documents later. </a:t>
            </a:r>
          </a:p>
          <a:p>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00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Here is an example of the data collection section of a DMP regarding the collection of longitudinal opinion data.</a:t>
            </a:r>
          </a:p>
          <a:p>
            <a:r>
              <a:rPr lang="en-GB" altLang="en-US" dirty="0"/>
              <a:t>They include info on the data type (public opinion data collated into a single SPSS file), volume (500 surveys), size of files (1GB file). They also include info on collection methods (CATI software), including quality assurance processes.</a:t>
            </a: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69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58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79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He kept his paper and digital copies of his research notes all together in his bag – making it impossible to finish his Masters degree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6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I start I’m going to</a:t>
            </a:r>
            <a:r>
              <a:rPr lang="en-GB" baseline="0"/>
              <a:t> flag up our website where you can find loads of information about Data Management Plans and everything else we support, and how to contact us.</a:t>
            </a:r>
            <a:endParaRPr lang="en-GB">
              <a:cs typeface="Calibri"/>
            </a:endParaRPr>
          </a:p>
        </p:txBody>
      </p:sp>
      <p:sp>
        <p:nvSpPr>
          <p:cNvPr id="4" name="Slide Number Placeholder 3"/>
          <p:cNvSpPr>
            <a:spLocks noGrp="1"/>
          </p:cNvSpPr>
          <p:nvPr>
            <p:ph type="sldNum" sz="quarter" idx="10"/>
          </p:nvPr>
        </p:nvSpPr>
        <p:spPr/>
        <p:txBody>
          <a:bodyPr/>
          <a:lstStyle/>
          <a:p>
            <a:fld id="{E43C1997-603E-4114-900C-80E73F4E8964}" type="slidenum">
              <a:rPr lang="en-GB" smtClean="0"/>
              <a:t>2</a:t>
            </a:fld>
            <a:endParaRPr lang="en-GB"/>
          </a:p>
        </p:txBody>
      </p:sp>
    </p:spTree>
    <p:extLst>
      <p:ext uri="{BB962C8B-B14F-4D97-AF65-F5344CB8AC3E}">
        <p14:creationId xmlns:p14="http://schemas.microsoft.com/office/powerpoint/2010/main" val="174839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GB" sz="1200" dirty="0"/>
              <a:t>Imagine if you lost all of the data you’d been working on for the past few years?</a:t>
            </a:r>
          </a:p>
          <a:p>
            <a:pPr>
              <a:spcAft>
                <a:spcPts val="600"/>
              </a:spcAft>
              <a:defRPr/>
            </a:pPr>
            <a:r>
              <a:rPr lang="en-GB" sz="1200" dirty="0"/>
              <a:t>This almost happened to the Toy Story 2 production team.</a:t>
            </a:r>
          </a:p>
          <a:p>
            <a:pPr>
              <a:spcAft>
                <a:spcPts val="600"/>
              </a:spcAft>
              <a:defRPr/>
            </a:pPr>
            <a:endParaRPr lang="en-GB" sz="1200" dirty="0"/>
          </a:p>
          <a:p>
            <a:pPr>
              <a:spcAft>
                <a:spcPts val="600"/>
              </a:spcAft>
              <a:defRPr/>
            </a:pPr>
            <a:endParaRPr lang="en-GB" sz="1200" dirty="0"/>
          </a:p>
          <a:p>
            <a:pPr>
              <a:spcAft>
                <a:spcPts val="600"/>
              </a:spcAft>
              <a:defRPr/>
            </a:pPr>
            <a:r>
              <a:rPr lang="en-GB" sz="1200" dirty="0"/>
              <a:t>Moral of the story – regularly back up your data! (and aren’t mums amazing?!)</a:t>
            </a:r>
          </a:p>
          <a:p>
            <a:endParaRPr lang="en-GB"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69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So, this drives home the point of how important it is to back up your data!</a:t>
            </a:r>
          </a:p>
          <a:p>
            <a:r>
              <a:rPr lang="en-GB" altLang="en-US" dirty="0"/>
              <a:t>When choosing your storage and backup options, you need to consider:</a:t>
            </a:r>
          </a:p>
          <a:p>
            <a:pPr marL="342900" indent="-342900">
              <a:buFont typeface="Arial" panose="020B0604020202020204" pitchFamily="34" charset="0"/>
              <a:buChar char="•"/>
              <a:defRPr/>
            </a:pPr>
            <a:r>
              <a:rPr lang="en-GB" sz="1200" dirty="0"/>
              <a:t>Data size, complexity (limited storage?)</a:t>
            </a:r>
          </a:p>
          <a:p>
            <a:pPr marL="342900" indent="-342900">
              <a:buFont typeface="Arial" panose="020B0604020202020204" pitchFamily="34" charset="0"/>
              <a:buChar char="•"/>
              <a:defRPr/>
            </a:pPr>
            <a:r>
              <a:rPr lang="en-GB" sz="1200" dirty="0"/>
              <a:t>Where will you be working, collecting and accessing your data? (will you have internet access? Limited bandwidth?)</a:t>
            </a:r>
          </a:p>
          <a:p>
            <a:pPr marL="342900" indent="-342900">
              <a:buFont typeface="Arial" panose="020B0604020202020204" pitchFamily="34" charset="0"/>
              <a:buChar char="•"/>
              <a:defRPr/>
            </a:pPr>
            <a:r>
              <a:rPr lang="en-GB" sz="1200" dirty="0"/>
              <a:t>Are you working with anyone? (who else needs access, can they access the storage location if they are external to OU? If they are abroad, what will you need to do to ensure GDPR compliance?)</a:t>
            </a:r>
          </a:p>
          <a:p>
            <a:endParaRPr lang="en-GB"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2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3 mins (50)</a:t>
            </a:r>
          </a:p>
          <a:p>
            <a:r>
              <a:rPr lang="en-GB" altLang="en-US" dirty="0"/>
              <a:t>These are the recommendations from the information security team. They advise against the use of </a:t>
            </a:r>
            <a:r>
              <a:rPr lang="en-GB" altLang="en-US" dirty="0" err="1"/>
              <a:t>Sharepoint</a:t>
            </a:r>
            <a:r>
              <a:rPr lang="en-GB" altLang="en-US" dirty="0"/>
              <a:t> as they have seen instances where people have set up the access permissions incorrectly. Both of these systems have been approved for storing personal and special category data, and enable you to share your files with others if necessary.</a:t>
            </a:r>
          </a:p>
          <a:p>
            <a:endParaRPr lang="en-US" altLang="en-US" dirty="0"/>
          </a:p>
          <a:p>
            <a:r>
              <a:rPr lang="en-US" altLang="en-US" dirty="0"/>
              <a:t>In terms of cloud services, these are not recommended for use by the OU, but we know that they offer some benefits…</a:t>
            </a:r>
          </a:p>
          <a:p>
            <a:r>
              <a:rPr lang="en-GB" sz="1200" b="0" i="0" u="none" strike="noStrike" kern="1200" baseline="0" dirty="0">
                <a:solidFill>
                  <a:schemeClr val="tx1"/>
                </a:solidFill>
                <a:latin typeface="+mn-lt"/>
                <a:ea typeface="+mn-ea"/>
                <a:cs typeface="+mn-cs"/>
              </a:rPr>
              <a:t>Benefits:</a:t>
            </a:r>
          </a:p>
          <a:p>
            <a:r>
              <a:rPr lang="en-GB" sz="1200" b="0" i="0" u="none" strike="noStrike" kern="1200" baseline="0" dirty="0">
                <a:solidFill>
                  <a:schemeClr val="tx1"/>
                </a:solidFill>
                <a:latin typeface="+mn-lt"/>
                <a:ea typeface="+mn-ea"/>
                <a:cs typeface="+mn-cs"/>
              </a:rPr>
              <a:t>• Very convenient</a:t>
            </a:r>
          </a:p>
          <a:p>
            <a:r>
              <a:rPr lang="en-GB" sz="1200" b="0" i="0" u="none" strike="noStrike" kern="1200" baseline="0" dirty="0">
                <a:solidFill>
                  <a:schemeClr val="tx1"/>
                </a:solidFill>
                <a:latin typeface="+mn-lt"/>
                <a:ea typeface="+mn-ea"/>
                <a:cs typeface="+mn-cs"/>
              </a:rPr>
              <a:t>• Accessible anywhere</a:t>
            </a:r>
          </a:p>
          <a:p>
            <a:r>
              <a:rPr lang="en-GB" sz="1200" b="0" i="0" u="none" strike="noStrike" kern="1200" baseline="0" dirty="0">
                <a:solidFill>
                  <a:schemeClr val="tx1"/>
                </a:solidFill>
                <a:latin typeface="+mn-lt"/>
                <a:ea typeface="+mn-ea"/>
                <a:cs typeface="+mn-cs"/>
              </a:rPr>
              <a:t>• Good protection if working in the field</a:t>
            </a:r>
          </a:p>
          <a:p>
            <a:r>
              <a:rPr lang="en-GB" sz="1200" b="0" i="0" u="none" strike="noStrike" kern="1200" baseline="0" dirty="0">
                <a:solidFill>
                  <a:schemeClr val="tx1"/>
                </a:solidFill>
                <a:latin typeface="+mn-lt"/>
                <a:ea typeface="+mn-ea"/>
                <a:cs typeface="+mn-cs"/>
              </a:rPr>
              <a:t>• Background file syncing</a:t>
            </a:r>
          </a:p>
          <a:p>
            <a:r>
              <a:rPr lang="en-GB" sz="1200" b="0" i="0" u="none" strike="noStrike" kern="1200" baseline="0" dirty="0">
                <a:solidFill>
                  <a:schemeClr val="tx1"/>
                </a:solidFill>
                <a:latin typeface="+mn-lt"/>
                <a:ea typeface="+mn-ea"/>
                <a:cs typeface="+mn-cs"/>
              </a:rPr>
              <a:t>• Mirrors files</a:t>
            </a:r>
          </a:p>
          <a:p>
            <a:r>
              <a:rPr lang="en-GB" sz="1200" b="0" i="0" u="none" strike="noStrike" kern="1200" baseline="0" dirty="0">
                <a:solidFill>
                  <a:schemeClr val="tx1"/>
                </a:solidFill>
                <a:latin typeface="+mn-lt"/>
                <a:ea typeface="+mn-ea"/>
                <a:cs typeface="+mn-cs"/>
              </a:rPr>
              <a:t>• Mobile apps available</a:t>
            </a:r>
          </a:p>
          <a:p>
            <a:r>
              <a:rPr lang="en-GB" sz="1200" b="1" i="0" u="none" strike="noStrike" kern="1200" baseline="0" dirty="0">
                <a:solidFill>
                  <a:schemeClr val="tx1"/>
                </a:solidFill>
                <a:latin typeface="+mn-lt"/>
                <a:ea typeface="+mn-ea"/>
                <a:cs typeface="+mn-cs"/>
              </a:rPr>
              <a:t>But</a:t>
            </a:r>
            <a:r>
              <a:rPr lang="en-GB"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 These are not necessarily secure</a:t>
            </a:r>
          </a:p>
          <a:p>
            <a:r>
              <a:rPr lang="en-GB" sz="1200" b="0" i="0" u="none" strike="noStrike" kern="1200" baseline="0" dirty="0">
                <a:solidFill>
                  <a:schemeClr val="tx1"/>
                </a:solidFill>
                <a:latin typeface="+mn-lt"/>
                <a:ea typeface="+mn-ea"/>
                <a:cs typeface="+mn-cs"/>
              </a:rPr>
              <a:t>• Potential GDPR issues</a:t>
            </a:r>
          </a:p>
          <a:p>
            <a:r>
              <a:rPr lang="en-GB" sz="1200" b="0" i="0" u="none" strike="noStrike" kern="1200" baseline="0" dirty="0">
                <a:solidFill>
                  <a:schemeClr val="tx1"/>
                </a:solidFill>
                <a:latin typeface="+mn-lt"/>
                <a:ea typeface="+mn-ea"/>
                <a:cs typeface="+mn-cs"/>
              </a:rPr>
              <a:t>• Limited control over where data is stored</a:t>
            </a:r>
          </a:p>
          <a:p>
            <a:r>
              <a:rPr lang="en-GB" sz="1200" b="0" i="0" u="none" strike="noStrike" kern="1200" baseline="0" dirty="0">
                <a:solidFill>
                  <a:schemeClr val="tx1"/>
                </a:solidFill>
                <a:latin typeface="+mn-lt"/>
                <a:ea typeface="+mn-ea"/>
                <a:cs typeface="+mn-cs"/>
              </a:rPr>
              <a:t>• Not necessarily permanent</a:t>
            </a:r>
          </a:p>
          <a:p>
            <a:r>
              <a:rPr lang="en-GB" sz="1200" b="0" i="0" u="none" strike="noStrike" kern="1200" baseline="0" dirty="0">
                <a:solidFill>
                  <a:schemeClr val="tx1"/>
                </a:solidFill>
                <a:latin typeface="+mn-lt"/>
                <a:ea typeface="+mn-ea"/>
                <a:cs typeface="+mn-cs"/>
              </a:rPr>
              <a:t>• Intellectual property right concerns?</a:t>
            </a:r>
          </a:p>
          <a:p>
            <a:r>
              <a:rPr lang="en-GB" sz="1200" b="0" i="0" u="none" strike="noStrike" kern="1200" baseline="0" dirty="0">
                <a:solidFill>
                  <a:schemeClr val="tx1"/>
                </a:solidFill>
                <a:latin typeface="+mn-lt"/>
                <a:ea typeface="+mn-ea"/>
                <a:cs typeface="+mn-cs"/>
              </a:rPr>
              <a:t>• Limited storage?</a:t>
            </a:r>
          </a:p>
          <a:p>
            <a:endParaRPr lang="en-GB" altLang="en-US" sz="1200" b="1" i="0" u="none" strike="noStrike" kern="1200" baseline="0" dirty="0">
              <a:solidFill>
                <a:schemeClr val="tx1"/>
              </a:solidFill>
              <a:latin typeface="+mn-lt"/>
              <a:ea typeface="+mn-ea"/>
              <a:cs typeface="+mn-cs"/>
            </a:endParaRPr>
          </a:p>
          <a:p>
            <a:r>
              <a:rPr lang="en-GB" altLang="en-US" b="1" dirty="0"/>
              <a:t>One Drive allows you to share materials rather like Dropbox, but is more secure, and stores are within EU locations, so is complies with UK Data Protection laws concerning the storage of personal data. </a:t>
            </a:r>
            <a:endParaRPr lang="en-US" alt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4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Relating to a DMP around observational data (survey data and analysis) collated during field work where there was to be no internet access.</a:t>
            </a:r>
          </a:p>
          <a:p>
            <a:endParaRPr lang="en-GB" altLang="en-US" dirty="0"/>
          </a:p>
          <a:p>
            <a:r>
              <a:rPr lang="en-GB" altLang="en-US" dirty="0"/>
              <a:t>Weekly snapshots of data analysis files allow them to revert to most recent version should there be a loss/corruption of data in the interim. Though, SharePoint and OneDrive already have sophisticated version control which allow you to do this, so could have been a better option.</a:t>
            </a:r>
          </a:p>
          <a:p>
            <a:endParaRPr lang="en-GB" altLang="en-US" dirty="0"/>
          </a:p>
          <a:p>
            <a:r>
              <a:rPr lang="en-GB" altLang="en-US" dirty="0"/>
              <a:t>Note how they also give details of how they are organising their files. This could be as specific as detailing the convention used for file naming, in addition to file names/structures.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92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81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t>Data Protection Impact Assessment screening questions will establish if your activity is high risk – if it is, you will need to complete the DPIA form itself. </a:t>
            </a:r>
            <a:r>
              <a:rPr lang="en-GB" sz="1200" b="0" i="0" kern="1200">
                <a:solidFill>
                  <a:schemeClr val="tx1"/>
                </a:solidFill>
                <a:effectLst/>
                <a:latin typeface="+mn-lt"/>
                <a:ea typeface="+mn-ea"/>
                <a:cs typeface="+mn-cs"/>
              </a:rPr>
              <a:t>All personal information the OU collects and uses must also be added to the </a:t>
            </a:r>
            <a:r>
              <a:rPr lang="en-GB" sz="1200" b="0" i="0" u="none" strike="noStrike" kern="1200">
                <a:solidFill>
                  <a:schemeClr val="tx1"/>
                </a:solidFill>
                <a:effectLst/>
                <a:latin typeface="+mn-lt"/>
                <a:ea typeface="+mn-ea"/>
                <a:cs typeface="+mn-cs"/>
                <a:hlinkClick r:id="rId3"/>
              </a:rPr>
              <a:t>University’s Information Asset Register (IAR)​</a:t>
            </a:r>
            <a:r>
              <a:rPr lang="en-GB" sz="1200" b="0" i="0" kern="1200">
                <a:solidFill>
                  <a:schemeClr val="tx1"/>
                </a:solidFill>
                <a:effectLst/>
                <a:latin typeface="+mn-lt"/>
                <a:ea typeface="+mn-ea"/>
                <a:cs typeface="+mn-cs"/>
              </a:rPr>
              <a:t>. Please add entries for any new personal data you are collecting, or update entries where you are changing how you are using or handling personal data. – see the linked guidance on OU Data protection procedures for full instructions.</a:t>
            </a:r>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01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handling special category you will be required to</a:t>
            </a:r>
            <a:r>
              <a:rPr lang="en-GB" b="1" dirty="0"/>
              <a:t> complete a Data Protection Impact Assessment form</a:t>
            </a:r>
            <a:r>
              <a:rPr lang="en-GB" dirty="0"/>
              <a:t> – you can access this through the DP intranet site. </a:t>
            </a:r>
          </a:p>
          <a:p>
            <a:endParaRPr lang="en-GB" b="1" dirty="0"/>
          </a:p>
          <a:p>
            <a:r>
              <a:rPr lang="en-GB" b="1" dirty="0"/>
              <a:t>Everyone collecting personal data should fill in the screening questions first (even if you don’t believe that you are handling special category data)</a:t>
            </a:r>
            <a:r>
              <a:rPr lang="en-GB" dirty="0"/>
              <a:t>, as this will help you to decide if you need to fill out the DPIA form or if you just need to register it on the Information Asset Register.</a:t>
            </a:r>
          </a:p>
          <a:p>
            <a:endParaRPr lang="en-GB" dirty="0"/>
          </a:p>
          <a:p>
            <a:r>
              <a:rPr lang="en-GB" dirty="0"/>
              <a:t>Within the Information Asset Register you will be expected to record which lawful basis you are using to collect and process personal data. In most cases for scholarship this will be public task.</a:t>
            </a:r>
          </a:p>
          <a:p>
            <a:endParaRPr lang="en-GB" dirty="0"/>
          </a:p>
          <a:p>
            <a:r>
              <a:rPr lang="en-GB" dirty="0"/>
              <a:t>You will need to contact your IGLO (Information Governance Liaison Officer) to get your information added to the Information Asset Register – the link at the bottom of this slide gives full details about these processes and a link to the full list of IGLO contacts.</a:t>
            </a:r>
          </a:p>
          <a:p>
            <a:endParaRPr lang="en-GB" dirty="0"/>
          </a:p>
          <a:p>
            <a:r>
              <a:rPr lang="en-GB" dirty="0"/>
              <a:t>The link at the bottom of the page here will give you further details about your responsibilities for DP when conducting research.</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E43C1997-603E-4114-900C-80E73F4E8964}" type="slidenum">
              <a:rPr lang="en-GB" smtClean="0"/>
              <a:t>28</a:t>
            </a:fld>
            <a:endParaRPr lang="en-GB"/>
          </a:p>
        </p:txBody>
      </p:sp>
    </p:spTree>
    <p:extLst>
      <p:ext uri="{BB962C8B-B14F-4D97-AF65-F5344CB8AC3E}">
        <p14:creationId xmlns:p14="http://schemas.microsoft.com/office/powerpoint/2010/main" val="3057336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2 mins</a:t>
            </a:r>
          </a:p>
          <a:p>
            <a:endParaRPr lang="en-US" altLang="en-US" dirty="0"/>
          </a:p>
          <a:p>
            <a:r>
              <a:rPr lang="en-US" altLang="en-US" dirty="0"/>
              <a:t>While the lawful basis for collecting personal data for scholarship or research will usually be lawful basis, you are also expected to gain ethical consent to gather and process personal data from your participants.</a:t>
            </a:r>
          </a:p>
          <a:p>
            <a:r>
              <a:rPr lang="en-US" altLang="en-US" dirty="0"/>
              <a:t>Now, in the past researchers gained consent from participants primarily so that they could collect data.  </a:t>
            </a:r>
          </a:p>
          <a:p>
            <a:r>
              <a:rPr lang="en-US" altLang="en-US" dirty="0"/>
              <a:t>However, there is now an expectation that researchers will share and preserve their data alongside their papers.</a:t>
            </a:r>
          </a:p>
          <a:p>
            <a:r>
              <a:rPr lang="en-US" altLang="en-US" dirty="0"/>
              <a:t>It is therefore important that participants fully understand: </a:t>
            </a:r>
          </a:p>
          <a:p>
            <a:r>
              <a:rPr lang="en-US" altLang="en-US" dirty="0"/>
              <a:t>how you will store, </a:t>
            </a:r>
            <a:r>
              <a:rPr lang="en-US" altLang="en-US" b="1" dirty="0"/>
              <a:t>publish and share </a:t>
            </a:r>
            <a:r>
              <a:rPr lang="en-US" altLang="en-US" dirty="0"/>
              <a:t>their data (even where it has been anonymized)</a:t>
            </a:r>
          </a:p>
          <a:p>
            <a:r>
              <a:rPr lang="en-US" altLang="en-US" dirty="0"/>
              <a:t>how you will ensure that their data remains confidential and anonymous (where applicable) throughout the duration of the project and after </a:t>
            </a:r>
          </a:p>
          <a:p>
            <a:r>
              <a:rPr lang="en-GB" altLang="en-US" dirty="0"/>
              <a:t>If things change, you may be able to go back to your participants and change the details of the agreement.</a:t>
            </a:r>
          </a:p>
          <a:p>
            <a:endParaRPr lang="en-GB" altLang="en-US" dirty="0"/>
          </a:p>
          <a:p>
            <a:r>
              <a:rPr lang="en-GB" altLang="en-US" dirty="0"/>
              <a:t>Anonymisation can be time-consuming, so agreeing what can and can’t be recorded or transcribed may well save you time and effort. For example, if they don’t want you to use names, then conduct the interview without using names.</a:t>
            </a:r>
          </a:p>
          <a:p>
            <a:endParaRPr lang="en-GB" altLang="en-US" dirty="0"/>
          </a:p>
          <a:p>
            <a:r>
              <a:rPr lang="en-GB" altLang="en-US" b="1" dirty="0"/>
              <a:t>It is your duty to protect participants and comply with data protection</a:t>
            </a:r>
          </a:p>
          <a:p>
            <a:pPr>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182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 may also need to think about copyright and licenses., both for any data you are using (3</a:t>
            </a:r>
            <a:r>
              <a:rPr lang="en-GB" altLang="en-US" baseline="30000" dirty="0"/>
              <a:t>rd</a:t>
            </a:r>
            <a:r>
              <a:rPr lang="en-GB" altLang="en-US" dirty="0"/>
              <a:t> party data) or for your own data if you plan to share it.</a:t>
            </a:r>
          </a:p>
          <a:p>
            <a:endParaRPr lang="en-GB" altLang="en-US" dirty="0"/>
          </a:p>
          <a:p>
            <a:r>
              <a:rPr lang="en-GB" altLang="en-US" dirty="0"/>
              <a:t>It’s worth taking a minute here to describe what copyright is</a:t>
            </a:r>
            <a:endParaRPr lang="en-GB" altLang="en-US" dirty="0">
              <a:cs typeface="Calibri"/>
            </a:endParaRPr>
          </a:p>
          <a:p>
            <a:endParaRPr lang="en-GB" altLang="en-US" dirty="0"/>
          </a:p>
          <a:p>
            <a:r>
              <a:rPr lang="en-GB" b="1" dirty="0"/>
              <a:t>Copyright is one of the main types of intellectual property. It allows the copyright owner to protect against others copying or reproducing their work.</a:t>
            </a:r>
            <a:endParaRPr lang="en-GB" dirty="0"/>
          </a:p>
          <a:p>
            <a:r>
              <a:rPr lang="en-GB" dirty="0"/>
              <a:t>Intellectual property gives a person ownership over the things they create, the same way as something physical can be owned. The main legislation dealing with copyright in the United Kingdom is the </a:t>
            </a:r>
            <a:r>
              <a:rPr lang="en-GB" dirty="0">
                <a:hlinkClick r:id="rId3"/>
              </a:rPr>
              <a:t>Copyright, Designs and Patents Act, 1988</a:t>
            </a:r>
            <a:r>
              <a:rPr lang="en-GB" dirty="0"/>
              <a:t>. </a:t>
            </a:r>
            <a:endParaRPr lang="en-GB" dirty="0">
              <a:cs typeface="Calibri"/>
            </a:endParaRPr>
          </a:p>
          <a:p>
            <a:endParaRPr lang="en-GB" dirty="0"/>
          </a:p>
          <a:p>
            <a:r>
              <a:rPr lang="en-GB" dirty="0"/>
              <a:t>In the UK, there is no need to register copyright.  Copyright arises automatically when a work that qualifies for protection is created. The work must be original, meaning it needs to originate with the author, who will have used some judgement or skill in its creation. Copyright provides redress against others copying a work, not borrowing an idea or creating something similar.</a:t>
            </a:r>
            <a:endParaRPr lang="en-GB" dirty="0">
              <a:cs typeface="Calibri"/>
            </a:endParaRPr>
          </a:p>
          <a:p>
            <a:endParaRPr lang="en-GB" altLang="en-US" dirty="0"/>
          </a:p>
          <a:p>
            <a:r>
              <a:rPr lang="en-GB" altLang="en-US" dirty="0"/>
              <a:t>Depending on what your data is it may or may not attract copyright. We can see here the types of work that copyright applies to.</a:t>
            </a:r>
          </a:p>
          <a:p>
            <a:endParaRPr lang="en-GB" altLang="en-US" dirty="0"/>
          </a:p>
          <a:p>
            <a:r>
              <a:rPr lang="en-GB" altLang="en-US" dirty="0"/>
              <a:t>Most research outputs such as spreadsheets, publications, reports and computer programs fall under literary work and are therefore protected by copyright. Facts, however, as it says on the slide, cannot be copyrighted.</a:t>
            </a: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04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t>So, owning copyright of your data allows you to share it – and when you upload data to a repository for sharing, for example, you’ll be asked whether (or it will be assumed) you are the owner of the data. So take care if you are using someone else’s data. Do you have the right to share it? Is it easier to direct others to it?</a:t>
            </a:r>
          </a:p>
          <a:p>
            <a:pPr>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Assigning a licence will make it really clear to anyone who wants to re-use the data what the conditions are. Some common licences in this area are Creative Commons licences, which allow you to assign the right for your work to be used in different ways (Go through the CC terms). Make sure you put detail about which license you plan to use to share your data in your plan (though this will usually fall under the ‘data sharing’ section of your plan. Further info on these will be available in our upcoming sessions.</a:t>
            </a:r>
          </a:p>
          <a:p>
            <a:pPr>
              <a:defRPr/>
            </a:pPr>
            <a:endParaRPr lang="en-GB" altLang="en-US" dirty="0"/>
          </a:p>
          <a:p>
            <a:pPr>
              <a:defRPr/>
            </a:pPr>
            <a:endParaRPr lang="en-GB"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7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Overview of the workshop</a:t>
            </a:r>
          </a:p>
          <a:p>
            <a:pPr eaLnBrk="1" hangingPunct="1">
              <a:spcBef>
                <a:spcPct val="0"/>
              </a:spcBef>
            </a:pPr>
            <a:endParaRPr lang="en-GB" altLang="en-US"/>
          </a:p>
          <a:p>
            <a:pPr>
              <a:spcBef>
                <a:spcPct val="0"/>
              </a:spcBef>
            </a:pPr>
            <a:r>
              <a:rPr lang="en-GB" altLang="en-US"/>
              <a:t>There is quite a lot of content to get through. There will be time for questions at the end but if you have a question along the way please pop it in the chat and I will try to address it.</a:t>
            </a:r>
            <a:endParaRPr lang="en-GB" altLang="en-US">
              <a:cs typeface="Calibri" panose="020F0502020204030204"/>
            </a:endParaRPr>
          </a:p>
        </p:txBody>
      </p:sp>
      <p:sp>
        <p:nvSpPr>
          <p:cNvPr id="4" name="Slide Number Placeholder 3"/>
          <p:cNvSpPr>
            <a:spLocks noGrp="1"/>
          </p:cNvSpPr>
          <p:nvPr>
            <p:ph type="sldNum" sz="quarter" idx="10"/>
          </p:nvPr>
        </p:nvSpPr>
        <p:spPr/>
        <p:txBody>
          <a:bodyPr/>
          <a:lstStyle/>
          <a:p>
            <a:fld id="{E43C1997-603E-4114-900C-80E73F4E8964}" type="slidenum">
              <a:rPr lang="en-GB" smtClean="0"/>
              <a:t>3</a:t>
            </a:fld>
            <a:endParaRPr lang="en-GB"/>
          </a:p>
        </p:txBody>
      </p:sp>
    </p:spTree>
    <p:extLst>
      <p:ext uri="{BB962C8B-B14F-4D97-AF65-F5344CB8AC3E}">
        <p14:creationId xmlns:p14="http://schemas.microsoft.com/office/powerpoint/2010/main" val="9851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t>Note the specific reference to consent for data sharing. They don’t mention any IP issues here as they are not re-using any existing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16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146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What to keep? It doesn’t have to be everything. </a:t>
            </a:r>
          </a:p>
          <a:p>
            <a:r>
              <a:rPr lang="en-GB" sz="1200" dirty="0"/>
              <a:t>What data must be retained/destroyed for contractual, legal, or regulatory purposes?  </a:t>
            </a:r>
          </a:p>
          <a:p>
            <a:r>
              <a:rPr lang="en-GB" altLang="en-US" dirty="0"/>
              <a:t>Does it have commercial value – IP you are looking to exploit? </a:t>
            </a:r>
          </a:p>
          <a:p>
            <a:r>
              <a:rPr lang="en-GB" altLang="en-US" dirty="0"/>
              <a:t>Will the data support a publication(s) – increasingly the publisher will require data underpinning publications to be retained and shared.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Who is your funder – what are their requirements? The OU requires a minimum retention period of 10 years for research data.</a:t>
            </a:r>
            <a:endParaRPr lang="en-GB" altLang="en-US" dirty="0"/>
          </a:p>
          <a:p>
            <a:r>
              <a:rPr lang="en-GB" altLang="en-US" dirty="0"/>
              <a:t>Does your ethics approval allow you to retain any sensitive information – if not you may need to anonymise prior to preserving and sharing and delete any identifying information.</a:t>
            </a:r>
          </a:p>
          <a:p>
            <a:r>
              <a:rPr lang="en-GB" altLang="en-US" dirty="0"/>
              <a:t>Do your consent forms allow you to retain and share all the data gathered? Check what permissions you sought.</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You will need to consider where to preserve your dataset. We will cover this when we discuss data sharing in the next section, since data repositories are used for sharing and preservation.</a:t>
            </a:r>
          </a:p>
          <a:p>
            <a:endParaRPr lang="en-GB" altLang="en-US" dirty="0"/>
          </a:p>
          <a:p>
            <a:endParaRPr lang="en-GB"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958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it to a certain extent without thinking</a:t>
            </a:r>
          </a:p>
          <a:p>
            <a:r>
              <a:rPr lang="en-US" altLang="en-US" dirty="0"/>
              <a:t>You might organize your collection by artist, title, even </a:t>
            </a:r>
            <a:r>
              <a:rPr lang="en-US" altLang="en-US" dirty="0" err="1"/>
              <a:t>colour</a:t>
            </a:r>
            <a:r>
              <a:rPr lang="en-US" altLang="en-US" dirty="0"/>
              <a:t>! This is made much easier in a digital environment</a:t>
            </a:r>
          </a:p>
          <a:p>
            <a:pPr eaLnBrk="1" hangingPunct="1">
              <a:spcBef>
                <a:spcPct val="0"/>
              </a:spcBef>
            </a:pPr>
            <a:endParaRPr lang="en-US" altLang="en-US" b="1" dirty="0"/>
          </a:p>
          <a:p>
            <a:pPr eaLnBrk="1" hangingPunct="1">
              <a:spcBef>
                <a:spcPct val="0"/>
              </a:spcBef>
            </a:pPr>
            <a:r>
              <a:rPr lang="en-GB" altLang="en-US" b="1" dirty="0"/>
              <a:t>What information is needed for the data to be to be read and interpreted in the future? </a:t>
            </a:r>
          </a:p>
          <a:p>
            <a:pPr eaLnBrk="1" hangingPunct="1">
              <a:spcBef>
                <a:spcPct val="0"/>
              </a:spcBef>
            </a:pPr>
            <a:endParaRPr lang="en-GB" altLang="en-US" b="1" dirty="0"/>
          </a:p>
          <a:p>
            <a:pPr eaLnBrk="1" hangingPunct="1">
              <a:spcBef>
                <a:spcPct val="0"/>
              </a:spcBef>
            </a:pPr>
            <a:r>
              <a:rPr lang="en-GB" altLang="en-US" dirty="0"/>
              <a:t>Describe the types of documentation that will accompany the data to help secondary users to understand and reuse it. This should at least include basic details that will help people to find the data, including who created or contributed to the data, its title, date of creation and under what conditions it can be accessed.  Documentation may also include details on the methodology used, analytical and procedural information, definitions of variables, vocabularies, units of measurement, any assumptions made, and the format and file type of the data</a:t>
            </a:r>
            <a:endParaRPr lang="en-US" altLang="en-US" b="1" dirty="0"/>
          </a:p>
          <a:p>
            <a:r>
              <a:rPr lang="en-GB" altLang="en-US" dirty="0"/>
              <a:t>.</a:t>
            </a:r>
          </a:p>
          <a:p>
            <a:r>
              <a:rPr lang="en-GB" altLang="en-US" dirty="0"/>
              <a:t>Anything that will help others understand your data is useful.</a:t>
            </a:r>
          </a:p>
          <a:p>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15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Embedded documentation is integral to the file</a:t>
            </a:r>
          </a:p>
          <a:p>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838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Example selection and preservation strategy from a project with a very large dataset. </a:t>
            </a: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091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149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519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cs typeface="Calibri"/>
              </a:rPr>
              <a:t>Publicly funded data should be publicly available.</a:t>
            </a:r>
          </a:p>
          <a:p>
            <a:pPr>
              <a:spcBef>
                <a:spcPct val="0"/>
              </a:spcBef>
            </a:pPr>
            <a:r>
              <a:rPr lang="en-US" altLang="en-US">
                <a:cs typeface="Calibri"/>
              </a:rPr>
              <a:t>Greater reach and impact of your work – more visible</a:t>
            </a:r>
          </a:p>
          <a:p>
            <a:pPr>
              <a:spcBef>
                <a:spcPct val="0"/>
              </a:spcBef>
            </a:pPr>
            <a:r>
              <a:rPr lang="en-US" altLang="en-US">
                <a:cs typeface="Calibri"/>
              </a:rPr>
              <a:t>Accessible to researchers in countries/at institutions that can't afford subs e.g. global south</a:t>
            </a:r>
          </a:p>
          <a:p>
            <a:pPr>
              <a:spcBef>
                <a:spcPct val="0"/>
              </a:spcBef>
            </a:pPr>
            <a:endParaRPr lang="en-US" altLang="en-US">
              <a:cs typeface="Calibri"/>
            </a:endParaRPr>
          </a:p>
          <a:p>
            <a:pPr>
              <a:spcBef>
                <a:spcPct val="0"/>
              </a:spcBef>
            </a:pPr>
            <a:r>
              <a:rPr lang="en-US" altLang="en-US">
                <a:cs typeface="Calibri"/>
              </a:rPr>
              <a:t>Our webpages offer more tools and guidance to help</a:t>
            </a:r>
          </a:p>
          <a:p>
            <a:pPr>
              <a:spcBef>
                <a:spcPct val="0"/>
              </a:spcBef>
            </a:pPr>
            <a:endParaRPr lang="en-US" altLang="en-US">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44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7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What is a Data Management Plan? </a:t>
            </a:r>
          </a:p>
          <a:p>
            <a:endParaRPr lang="en-US" altLang="en-US"/>
          </a:p>
          <a:p>
            <a:r>
              <a:rPr lang="en-GB" altLang="en-US"/>
              <a:t>Funding bodies increasingly require grant-holders to develop and implement Data Management and Sharing Plans (DMPs). But even if you’re not asked to do one, it can be a useful way of addressing all the data management issues you will encounter during your research.</a:t>
            </a:r>
            <a:endParaRPr lang="en-GB" altLang="en-US" dirty="0">
              <a:cs typeface="Calibri"/>
            </a:endParaRPr>
          </a:p>
          <a:p>
            <a:endParaRPr lang="en-GB" altLang="en-US"/>
          </a:p>
          <a:p>
            <a:r>
              <a:rPr lang="en-GB" altLang="en-US"/>
              <a:t>Plans typically state what data will be created and how, and outline the plans for </a:t>
            </a:r>
            <a:r>
              <a:rPr lang="en-GB" altLang="en-US" dirty="0"/>
              <a:t>storage, back-up, </a:t>
            </a:r>
            <a:r>
              <a:rPr lang="en-GB" altLang="en-US"/>
              <a:t>sharing and preservation, noting what is appropriate given the nature of the data and any restrictions that may need to be applied.</a:t>
            </a:r>
            <a:endParaRPr lang="en-US" altLang="en-US"/>
          </a:p>
          <a:p>
            <a:pPr eaLnBrk="1" hangingPunct="1">
              <a:spcBef>
                <a:spcPct val="0"/>
              </a:spcBef>
            </a:pPr>
            <a:endParaRPr lang="en-US" altLang="en-US"/>
          </a:p>
        </p:txBody>
      </p:sp>
      <p:sp>
        <p:nvSpPr>
          <p:cNvPr id="4" name="Slide Number Placeholder 3"/>
          <p:cNvSpPr>
            <a:spLocks noGrp="1"/>
          </p:cNvSpPr>
          <p:nvPr>
            <p:ph type="sldNum" sz="quarter" idx="10"/>
          </p:nvPr>
        </p:nvSpPr>
        <p:spPr/>
        <p:txBody>
          <a:bodyPr/>
          <a:lstStyle/>
          <a:p>
            <a:fld id="{E43C1997-603E-4114-900C-80E73F4E896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47000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646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40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60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776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cs typeface="Calibri"/>
              </a:rPr>
              <a:t>How we can help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410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Our 3 take home points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C1997-603E-4114-900C-80E73F4E896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810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cs typeface="Calibri"/>
              </a:rPr>
              <a:t>DCC (Example plans – </a:t>
            </a:r>
            <a:r>
              <a:rPr lang="en-US" altLang="en-US" err="1">
                <a:cs typeface="Calibri"/>
              </a:rPr>
              <a:t>organised</a:t>
            </a:r>
            <a:r>
              <a:rPr lang="en-US" altLang="en-US">
                <a:cs typeface="Calibri"/>
              </a:rPr>
              <a:t> by funder)</a:t>
            </a:r>
          </a:p>
          <a:p>
            <a:pPr>
              <a:spcBef>
                <a:spcPct val="0"/>
              </a:spcBef>
            </a:pPr>
            <a:r>
              <a:rPr lang="en-US" altLang="en-US">
                <a:cs typeface="Calibri"/>
              </a:rPr>
              <a:t>UK Data Service – good source of guidance on Data Management, particularly in Social Sciences</a:t>
            </a:r>
          </a:p>
          <a:p>
            <a:pPr>
              <a:spcBef>
                <a:spcPct val="0"/>
              </a:spcBef>
            </a:pPr>
            <a:r>
              <a:rPr lang="en-US" altLang="en-US">
                <a:cs typeface="Calibri"/>
              </a:rPr>
              <a:t>CESSDA ERIC – online training course in all aspects of RDM, really good resource</a:t>
            </a:r>
          </a:p>
        </p:txBody>
      </p:sp>
      <p:sp>
        <p:nvSpPr>
          <p:cNvPr id="4" name="Slide Number Placeholder 3"/>
          <p:cNvSpPr>
            <a:spLocks noGrp="1"/>
          </p:cNvSpPr>
          <p:nvPr>
            <p:ph type="sldNum" sz="quarter" idx="10"/>
          </p:nvPr>
        </p:nvSpPr>
        <p:spPr/>
        <p:txBody>
          <a:bodyPr/>
          <a:lstStyle/>
          <a:p>
            <a:fld id="{E43C1997-603E-4114-900C-80E73F4E8964}" type="slidenum">
              <a:rPr lang="en-GB" smtClean="0"/>
              <a:t>48</a:t>
            </a:fld>
            <a:endParaRPr lang="en-GB"/>
          </a:p>
        </p:txBody>
      </p:sp>
    </p:spTree>
    <p:extLst>
      <p:ext uri="{BB962C8B-B14F-4D97-AF65-F5344CB8AC3E}">
        <p14:creationId xmlns:p14="http://schemas.microsoft.com/office/powerpoint/2010/main" val="3042059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3C1997-603E-4114-900C-80E73F4E8964}" type="slidenum">
              <a:rPr lang="en-GB" smtClean="0"/>
              <a:t>49</a:t>
            </a:fld>
            <a:endParaRPr lang="en-GB"/>
          </a:p>
        </p:txBody>
      </p:sp>
    </p:spTree>
    <p:extLst>
      <p:ext uri="{BB962C8B-B14F-4D97-AF65-F5344CB8AC3E}">
        <p14:creationId xmlns:p14="http://schemas.microsoft.com/office/powerpoint/2010/main" val="1116353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a:p>
        </p:txBody>
      </p:sp>
      <p:sp>
        <p:nvSpPr>
          <p:cNvPr id="4" name="Slide Number Placeholder 3"/>
          <p:cNvSpPr>
            <a:spLocks noGrp="1"/>
          </p:cNvSpPr>
          <p:nvPr>
            <p:ph type="sldNum" sz="quarter" idx="10"/>
          </p:nvPr>
        </p:nvSpPr>
        <p:spPr/>
        <p:txBody>
          <a:bodyPr/>
          <a:lstStyle/>
          <a:p>
            <a:fld id="{E43C1997-603E-4114-900C-80E73F4E8964}" type="slidenum">
              <a:rPr lang="en-GB" smtClean="0"/>
              <a:t>50</a:t>
            </a:fld>
            <a:endParaRPr lang="en-GB"/>
          </a:p>
        </p:txBody>
      </p:sp>
    </p:spTree>
    <p:extLst>
      <p:ext uri="{BB962C8B-B14F-4D97-AF65-F5344CB8AC3E}">
        <p14:creationId xmlns:p14="http://schemas.microsoft.com/office/powerpoint/2010/main" val="334840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370" eaLnBrk="0" fontAlgn="base" hangingPunct="0">
              <a:spcBef>
                <a:spcPct val="30000"/>
              </a:spcBef>
              <a:spcAft>
                <a:spcPct val="0"/>
              </a:spcAft>
              <a:defRPr/>
            </a:pPr>
            <a:r>
              <a:rPr lang="en-US" altLang="en-US" dirty="0">
                <a:cs typeface="Calibri"/>
              </a:rPr>
              <a:t>Your DMP isn't just for your funder. It should be a useful document for you. </a:t>
            </a:r>
          </a:p>
          <a:p>
            <a:pPr defTabSz="955370">
              <a:spcBef>
                <a:spcPct val="30000"/>
              </a:spcBef>
              <a:spcAft>
                <a:spcPct val="0"/>
              </a:spcAft>
              <a:defRPr/>
            </a:pPr>
            <a:r>
              <a:rPr lang="en-US" altLang="en-US" dirty="0">
                <a:cs typeface="Calibri"/>
              </a:rPr>
              <a:t>Don't feel that you have to adhere to everything you put into it before you start your research, </a:t>
            </a:r>
            <a:r>
              <a:rPr lang="en-US" altLang="en-US" dirty="0"/>
              <a:t>i</a:t>
            </a:r>
            <a:r>
              <a:rPr lang="en-US" dirty="0"/>
              <a:t>t's not a static document and should evolve along with your project. </a:t>
            </a:r>
          </a:p>
          <a:p>
            <a:pPr defTabSz="955370">
              <a:spcBef>
                <a:spcPct val="30000"/>
              </a:spcBef>
              <a:spcAft>
                <a:spcPct val="0"/>
              </a:spcAft>
              <a:defRPr/>
            </a:pPr>
            <a:r>
              <a:rPr lang="en-US" altLang="en-US" dirty="0">
                <a:cs typeface="Calibri"/>
              </a:rPr>
              <a:t>Data Management is becoming increasingly valued as a key research skill.</a:t>
            </a:r>
          </a:p>
        </p:txBody>
      </p:sp>
      <p:sp>
        <p:nvSpPr>
          <p:cNvPr id="4" name="Slide Number Placeholder 3"/>
          <p:cNvSpPr>
            <a:spLocks noGrp="1"/>
          </p:cNvSpPr>
          <p:nvPr>
            <p:ph type="sldNum" sz="quarter" idx="10"/>
          </p:nvPr>
        </p:nvSpPr>
        <p:spPr/>
        <p:txBody>
          <a:bodyPr/>
          <a:lstStyle/>
          <a:p>
            <a:fld id="{E43C1997-603E-4114-900C-80E73F4E896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51648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a:p>
        </p:txBody>
      </p:sp>
      <p:sp>
        <p:nvSpPr>
          <p:cNvPr id="4" name="Slide Number Placeholder 3"/>
          <p:cNvSpPr>
            <a:spLocks noGrp="1"/>
          </p:cNvSpPr>
          <p:nvPr>
            <p:ph type="sldNum" sz="quarter" idx="10"/>
          </p:nvPr>
        </p:nvSpPr>
        <p:spPr/>
        <p:txBody>
          <a:bodyPr/>
          <a:lstStyle/>
          <a:p>
            <a:fld id="{E43C1997-603E-4114-900C-80E73F4E896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8608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Our standard </a:t>
            </a:r>
            <a:r>
              <a:rPr lang="en-US" altLang="en-US" baseline="0" dirty="0"/>
              <a:t>template that you can use. You can download it from the link here.</a:t>
            </a:r>
          </a:p>
          <a:p>
            <a:pPr eaLnBrk="1" hangingPunct="1">
              <a:spcBef>
                <a:spcPct val="0"/>
              </a:spcBef>
            </a:pPr>
            <a:endParaRPr lang="en-US" altLang="en-US" baseline="0" dirty="0"/>
          </a:p>
          <a:p>
            <a:pPr eaLnBrk="1" hangingPunct="1">
              <a:spcBef>
                <a:spcPct val="0"/>
              </a:spcBef>
            </a:pPr>
            <a:r>
              <a:rPr lang="en-US" altLang="en-US" baseline="0" dirty="0"/>
              <a:t>We’ll now look at each section and the kind of information you should put there.</a:t>
            </a: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9</a:t>
            </a:fld>
            <a:endParaRPr lang="en-GB"/>
          </a:p>
        </p:txBody>
      </p:sp>
    </p:spTree>
    <p:extLst>
      <p:ext uri="{BB962C8B-B14F-4D97-AF65-F5344CB8AC3E}">
        <p14:creationId xmlns:p14="http://schemas.microsoft.com/office/powerpoint/2010/main" val="391876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Be thorough</a:t>
            </a:r>
            <a:r>
              <a:rPr lang="en-US" altLang="en-US" baseline="0"/>
              <a:t> in your description – include details of quality assurance, if you’re working in a big team how will you ensure that data collection is consistent?</a:t>
            </a:r>
            <a:endParaRPr lang="en-US"/>
          </a:p>
          <a:p>
            <a:r>
              <a:rPr lang="en-US" altLang="en-US" baseline="0"/>
              <a:t>Mention file formats</a:t>
            </a:r>
          </a:p>
          <a:p>
            <a:r>
              <a:rPr lang="en-US" altLang="en-US" baseline="0"/>
              <a:t>Can you estimate how much data you’re going to collect? If it’s audiovisual for example this may have cost implications on the grant.</a:t>
            </a:r>
          </a:p>
        </p:txBody>
      </p:sp>
      <p:sp>
        <p:nvSpPr>
          <p:cNvPr id="4" name="Slide Number Placeholder 3"/>
          <p:cNvSpPr>
            <a:spLocks noGrp="1"/>
          </p:cNvSpPr>
          <p:nvPr>
            <p:ph type="sldNum" sz="quarter" idx="10"/>
          </p:nvPr>
        </p:nvSpPr>
        <p:spPr/>
        <p:txBody>
          <a:bodyPr/>
          <a:lstStyle/>
          <a:p>
            <a:fld id="{E43C1997-603E-4114-900C-80E73F4E8964}" type="slidenum">
              <a:rPr lang="en-GB" smtClean="0"/>
              <a:t>10</a:t>
            </a:fld>
            <a:endParaRPr lang="en-GB"/>
          </a:p>
        </p:txBody>
      </p:sp>
    </p:spTree>
    <p:extLst>
      <p:ext uri="{BB962C8B-B14F-4D97-AF65-F5344CB8AC3E}">
        <p14:creationId xmlns:p14="http://schemas.microsoft.com/office/powerpoint/2010/main" val="335184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Arial" panose="020B0604020202020204" pitchFamily="34" charset="0"/>
              </a:rPr>
              <a:t>Questions to consider: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Do you have sufficient storage or will you need to include charges for additional services?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will the data be backed up? </a:t>
            </a:r>
          </a:p>
          <a:p>
            <a:pPr algn="l" rtl="0" fontAlgn="base"/>
            <a:r>
              <a:rPr lang="en-GB" sz="1800" b="0" i="0" dirty="0">
                <a:solidFill>
                  <a:srgbClr val="000000"/>
                </a:solidFill>
                <a:effectLst/>
                <a:latin typeface="Arial" panose="020B0604020202020204" pitchFamily="34" charset="0"/>
              </a:rPr>
              <a:t>Questions to consider: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What are the risks to data security and how will these be managed?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will you ensure secure access to your data during the project for those who need it?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If creating or collecting data in the field, how will you ensure its safe transfer into your main secured systems? </a:t>
            </a:r>
          </a:p>
          <a:p>
            <a:pPr algn="l" rtl="0" fontAlgn="base">
              <a:buFont typeface="Arial" panose="020B0604020202020204" pitchFamily="34" charset="0"/>
              <a:buChar char="•"/>
            </a:pPr>
            <a:endParaRPr lang="en-GB" altLang="en-US" sz="1800" b="0" i="0" dirty="0">
              <a:solidFill>
                <a:srgbClr val="000000"/>
              </a:solidFill>
              <a:effectLst/>
              <a:latin typeface="Arial" panose="020B0604020202020204" pitchFamily="34" charset="0"/>
            </a:endParaRPr>
          </a:p>
          <a:p>
            <a:r>
              <a:rPr lang="en-US" altLang="en-US" dirty="0"/>
              <a:t>Again, be thorough.</a:t>
            </a:r>
            <a:r>
              <a:rPr lang="en-US" altLang="en-US" baseline="0" dirty="0"/>
              <a:t> The OU recommends storing on OU servers and systems – like network file storage or tools like OneDrive or </a:t>
            </a:r>
            <a:r>
              <a:rPr lang="en-US" altLang="en-US" baseline="0" dirty="0" err="1"/>
              <a:t>Sharepoint</a:t>
            </a:r>
            <a:r>
              <a:rPr lang="en-US" altLang="en-US" baseline="0" dirty="0"/>
              <a:t>, which are regularly backed up, but you may want to back up to an external hard drive to be extra secure</a:t>
            </a:r>
            <a:r>
              <a:rPr lang="en-US" altLang="en-US" dirty="0"/>
              <a:t> (though be cautious with storing personal/sensitive data on external drives). </a:t>
            </a:r>
            <a:endParaRPr lang="en-US" dirty="0"/>
          </a:p>
          <a:p>
            <a:r>
              <a:rPr lang="en-US" altLang="en-US" baseline="0" dirty="0"/>
              <a:t>In terms of access and security this becomes more complicated if you are working with collaborators outside the institution, particularly if those collaborators are overseas. You need to consider whether there are any legal issues regarding data transfer overseas – look at the data protection legislation and of course contact the University’s DP team for advice. </a:t>
            </a:r>
          </a:p>
          <a:p>
            <a:r>
              <a:rPr lang="en-US" altLang="en-US" baseline="0" dirty="0"/>
              <a:t>Think carefully about who needs access to what, it may be that not everyone on your team needs to access everything. For example, transferring only anonymized data is less risky than transferring personally identifiable data.</a:t>
            </a:r>
            <a:endParaRPr lang="en-US" altLang="en-US" dirty="0"/>
          </a:p>
          <a:p>
            <a:pPr algn="l" rtl="0" fontAlgn="base">
              <a:buFont typeface="Arial" panose="020B0604020202020204" pitchFamily="34" charset="0"/>
              <a:buChar char="•"/>
            </a:pPr>
            <a:endParaRPr lang="en-US" altLang="en-US" dirty="0"/>
          </a:p>
          <a:p>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43C1997-603E-4114-900C-80E73F4E8964}" type="slidenum">
              <a:rPr lang="en-GB" smtClean="0"/>
              <a:t>11</a:t>
            </a:fld>
            <a:endParaRPr lang="en-GB"/>
          </a:p>
        </p:txBody>
      </p:sp>
    </p:spTree>
    <p:extLst>
      <p:ext uri="{BB962C8B-B14F-4D97-AF65-F5344CB8AC3E}">
        <p14:creationId xmlns:p14="http://schemas.microsoft.com/office/powerpoint/2010/main" val="1525441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twitter.com/ADPenson/status/883637257323896832"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8dhp_20j0Ys?feature=oembed"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intranet6.open.ac.uk/governance/data-protection/"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www.open.ac.uk/research/ethics/human-researc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open.ac.uk/research/governance/ethics/human/data-protection"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openuniv.sharepoint.com/:w:/r/sites/info-compliance/dp-compliance/_layouts/15/Doc.aspx?sourcedoc=%7B3BEE0099-AA23-4760-9628-C47A731B3979%7D&amp;file=DPIA%20template.docx&amp;action=default&amp;mobileredirect=true&amp;DefaultItemOpen=1&amp;cid=ba801668-aeaa-4bdc-9ccd-0be642909455" TargetMode="External"/><Relationship Id="rId5" Type="http://schemas.openxmlformats.org/officeDocument/2006/relationships/hyperlink" Target="https://openuniv.sharepoint.com/sites/info-compliance/records-management/SitePages/Information-Asset-Register.aspx" TargetMode="External"/><Relationship Id="rId4" Type="http://schemas.openxmlformats.org/officeDocument/2006/relationships/hyperlink" Target="https://openuniv.sharepoint.com/:w:/r/sites/info-compliance/dp-compliance/_layouts/15/Doc.aspx?sourcedoc=%7B0477a561-c805-4b10-b4fe-a0e56cea3757%7D&amp;action=default&amp;mobileredirect=true&amp;CID=40B333AA-9962-4D4D-86E7-94F00E826804&amp;wdLOR=cB5E1ACD7-18D3-420A-8EFA-6F9517D33E5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ukdataservice.ac.uk/manage-data/legal-ethical/consent-data-sharing/gaining-conse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open.ac.uk/library-research-support/sites/www.open.ac.uk.library-research-support/files/files/RDM-guidelines-for-selecting-research-data-for-retention-and-preservation.pdf"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essda.eu/Research-Infrastructure/Training/Expert-Tour-Guide-on-Data-Management"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cessda.eu/Research-Infrastructure/Training/Expert-Tour-Guide-on-Data-Management"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dcc.ac.uk/sites/default/files/documents/publications/Making%20the%20case.pdf"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open.ac.uk/library-research-support/research-data-management/sharing-research-data"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http://www.open.ac.uk/library-research-support/research-support-team/traini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hyperlink" Target="http://www.open.ac.uk/research/ethics/" TargetMode="External"/><Relationship Id="rId3" Type="http://schemas.openxmlformats.org/officeDocument/2006/relationships/hyperlink" Target="http://www.open.ac.uk/library-research-support/research-data-management" TargetMode="External"/><Relationship Id="rId7" Type="http://schemas.openxmlformats.org/officeDocument/2006/relationships/hyperlink" Target="https://www.cessda.eu/Research-Infrastructure/Training/Expert-Tour-Guide-on-Data-Management"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hyperlink" Target="https://www.ukdataservice.ac.uk/manage-data/plan/planning" TargetMode="External"/><Relationship Id="rId5" Type="http://schemas.openxmlformats.org/officeDocument/2006/relationships/hyperlink" Target="http://www.dcc.ac.uk/resources/data-management-plans" TargetMode="External"/><Relationship Id="rId10" Type="http://schemas.openxmlformats.org/officeDocument/2006/relationships/hyperlink" Target="http://intranet6.open.ac.uk/it/main/information-security" TargetMode="External"/><Relationship Id="rId4" Type="http://schemas.openxmlformats.org/officeDocument/2006/relationships/hyperlink" Target="https://dmponline.dcc.ac.uk/" TargetMode="External"/><Relationship Id="rId9" Type="http://schemas.openxmlformats.org/officeDocument/2006/relationships/hyperlink" Target="http://intranet6.open.ac.uk/governance/data-protection/advice-and-resource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s://unsplash.com/s/photos/clock?utm_source=unsplash&amp;utm_medium=referral&amp;utm_content=creditCopyText" TargetMode="External"/><Relationship Id="rId3" Type="http://schemas.openxmlformats.org/officeDocument/2006/relationships/hyperlink" Target="https://unsplash.com/@lenneek?utm_source=unsplash&amp;utm_medium=referral&amp;utm_content=creditCopyText" TargetMode="External"/><Relationship Id="rId7" Type="http://schemas.openxmlformats.org/officeDocument/2006/relationships/hyperlink" Target="https://unsplash.com/@laurachouette?utm_source=unsplash&amp;utm_medium=referral&amp;utm_content=creditCopyText"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hyperlink" Target="https://unsplash.com/s/photos/question?utm_source=unsplash&amp;utm_medium=referral&amp;utm_content=creditCopyText" TargetMode="External"/><Relationship Id="rId5" Type="http://schemas.openxmlformats.org/officeDocument/2006/relationships/hyperlink" Target="https://unsplash.com/@towfiqu999999?utm_source=unsplash&amp;utm_medium=referral&amp;utm_content=creditCopyText" TargetMode="External"/><Relationship Id="rId10" Type="http://schemas.openxmlformats.org/officeDocument/2006/relationships/hyperlink" Target="https://unsplash.com/s/photos/planning?utm_source=unsplash&amp;utm_medium=referral&amp;utm_content=creditCopyText" TargetMode="External"/><Relationship Id="rId4" Type="http://schemas.openxmlformats.org/officeDocument/2006/relationships/hyperlink" Target="https://unsplash.com/s/photos/plan?utm_source=unsplash&amp;utm_medium=referral&amp;utm_content=creditCopyText" TargetMode="External"/><Relationship Id="rId9" Type="http://schemas.openxmlformats.org/officeDocument/2006/relationships/hyperlink" Target="https://unsplash.com/@joannakosinska?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open.ac.uk/library-research-support/sites/www.open.ac.uk.library-research-support/files/files/Resource-RDM-TrainingActivity-DataMangementPlanDMP-Template.docx"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2824076"/>
            <a:ext cx="7920773" cy="997196"/>
          </a:xfrm>
        </p:spPr>
        <p:txBody>
          <a:bodyPr/>
          <a:lstStyle/>
          <a:p>
            <a:r>
              <a:rPr lang="en-US" altLang="en-US" dirty="0"/>
              <a:t>Data Management</a:t>
            </a:r>
            <a:br>
              <a:rPr lang="en-US" altLang="en-US" dirty="0"/>
            </a:br>
            <a:r>
              <a:rPr lang="en-US" altLang="en-US" dirty="0"/>
              <a:t>for Scholarship Projects</a:t>
            </a: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937393"/>
            <a:ext cx="7920774" cy="249299"/>
          </a:xfrm>
        </p:spPr>
        <p:txBody>
          <a:bodyPr wrap="square" lIns="0" tIns="0" rIns="0" bIns="0" anchor="t">
            <a:spAutoFit/>
          </a:bodyPr>
          <a:lstStyle/>
          <a:p>
            <a:r>
              <a:rPr lang="en-GB"/>
              <a:t>Thursday 17</a:t>
            </a:r>
            <a:r>
              <a:rPr lang="en-GB" baseline="30000"/>
              <a:t>th</a:t>
            </a:r>
            <a:r>
              <a:rPr lang="en-GB"/>
              <a:t> November 2022</a:t>
            </a:r>
            <a:endParaRPr lang="en-US" dirty="0"/>
          </a:p>
        </p:txBody>
      </p:sp>
      <p:sp>
        <p:nvSpPr>
          <p:cNvPr id="4" name="Subtitle 2">
            <a:extLst>
              <a:ext uri="{FF2B5EF4-FFF2-40B4-BE49-F238E27FC236}">
                <a16:creationId xmlns:a16="http://schemas.microsoft.com/office/drawing/2014/main" id="{7CEC0210-A003-4183-96CB-33B040D7F2B2}"/>
              </a:ext>
            </a:extLst>
          </p:cNvPr>
          <p:cNvSpPr txBox="1">
            <a:spLocks/>
          </p:cNvSpPr>
          <p:nvPr/>
        </p:nvSpPr>
        <p:spPr>
          <a:xfrm>
            <a:off x="515860" y="5982388"/>
            <a:ext cx="7920774" cy="626838"/>
          </a:xfrm>
          <a:prstGeom prst="rect">
            <a:avLst/>
          </a:prstGeom>
        </p:spPr>
        <p:txBody>
          <a:bodyPr wrap="square" lIns="0" tIns="0" rIns="0" bIns="0" anchor="t">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GB" dirty="0"/>
              <a:t>Isabel Chadwick</a:t>
            </a:r>
          </a:p>
          <a:p>
            <a:r>
              <a:rPr lang="en-GB" dirty="0"/>
              <a:t>library-research-support@open.ac.uk</a:t>
            </a:r>
            <a:endParaRPr lang="en-GB" dirty="0">
              <a:cs typeface="Arial"/>
            </a:endParaRPr>
          </a:p>
        </p:txBody>
      </p:sp>
      <p:pic>
        <p:nvPicPr>
          <p:cNvPr id="5" name="Picture 6" descr="Creative Commons License">
            <a:hlinkClick r:id="rId3"/>
            <a:extLst>
              <a:ext uri="{FF2B5EF4-FFF2-40B4-BE49-F238E27FC236}">
                <a16:creationId xmlns:a16="http://schemas.microsoft.com/office/drawing/2014/main" id="{B963DDC6-5560-445A-9D05-C17715832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6295807"/>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3" name="Rectangle 12">
            <a:extLst>
              <a:ext uri="{FF2B5EF4-FFF2-40B4-BE49-F238E27FC236}">
                <a16:creationId xmlns:a16="http://schemas.microsoft.com/office/drawing/2014/main" id="{C256FD30-A914-492D-804C-0726987EC150}"/>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14" name="Content Placeholder 1">
            <a:extLst>
              <a:ext uri="{FF2B5EF4-FFF2-40B4-BE49-F238E27FC236}">
                <a16:creationId xmlns:a16="http://schemas.microsoft.com/office/drawing/2014/main" id="{8CAD2522-EFDD-4ECB-BBE6-A17DCDFE849A}"/>
              </a:ext>
            </a:extLst>
          </p:cNvPr>
          <p:cNvSpPr>
            <a:spLocks noGrp="1"/>
          </p:cNvSpPr>
          <p:nvPr>
            <p:ph idx="1"/>
          </p:nvPr>
        </p:nvSpPr>
        <p:spPr>
          <a:xfrm>
            <a:off x="296863" y="1773238"/>
            <a:ext cx="7947025" cy="1193800"/>
          </a:xfrm>
        </p:spPr>
        <p:txBody>
          <a:bodyPr/>
          <a:lstStyle/>
          <a:p>
            <a:pPr marL="0" indent="0">
              <a:buFontTx/>
              <a:buNone/>
              <a:defRPr/>
            </a:pPr>
            <a:r>
              <a:rPr lang="en-GB" sz="2500" b="1" dirty="0"/>
              <a:t>Data Collection</a:t>
            </a:r>
          </a:p>
          <a:p>
            <a:pPr marL="0" indent="0">
              <a:buFontTx/>
              <a:buNone/>
              <a:defRPr/>
            </a:pPr>
            <a:r>
              <a:rPr lang="en-GB" sz="2000" b="0" i="0" dirty="0">
                <a:solidFill>
                  <a:srgbClr val="000000"/>
                </a:solidFill>
                <a:effectLst/>
                <a:latin typeface="Arial" panose="020B0604020202020204" pitchFamily="34" charset="0"/>
              </a:rPr>
              <a:t>What type, format and volume of data? </a:t>
            </a:r>
          </a:p>
          <a:p>
            <a:pPr marL="0" indent="0">
              <a:buFontTx/>
              <a:buNone/>
              <a:defRPr/>
            </a:pPr>
            <a:r>
              <a:rPr lang="en-GB" sz="2000" b="0" i="0" dirty="0">
                <a:solidFill>
                  <a:srgbClr val="000000"/>
                </a:solidFill>
                <a:effectLst/>
                <a:latin typeface="Arial" panose="020B0604020202020204" pitchFamily="34" charset="0"/>
              </a:rPr>
              <a:t>Are there any existing data that you can reuse? </a:t>
            </a:r>
            <a:endParaRPr lang="en-GB" sz="2400" dirty="0"/>
          </a:p>
        </p:txBody>
      </p:sp>
    </p:spTree>
    <p:extLst>
      <p:ext uri="{BB962C8B-B14F-4D97-AF65-F5344CB8AC3E}">
        <p14:creationId xmlns:p14="http://schemas.microsoft.com/office/powerpoint/2010/main" val="340286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D1269C-61B6-4E8D-9566-B47A26135885}"/>
              </a:ext>
            </a:extLst>
          </p:cNvPr>
          <p:cNvSpPr/>
          <p:nvPr/>
        </p:nvSpPr>
        <p:spPr bwMode="auto">
          <a:xfrm>
            <a:off x="322040" y="3077617"/>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3" name="Rectangle 12">
            <a:extLst>
              <a:ext uri="{FF2B5EF4-FFF2-40B4-BE49-F238E27FC236}">
                <a16:creationId xmlns:a16="http://schemas.microsoft.com/office/drawing/2014/main" id="{C256FD30-A914-492D-804C-0726987EC150}"/>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9" name="Content Placeholder 1">
            <a:extLst>
              <a:ext uri="{FF2B5EF4-FFF2-40B4-BE49-F238E27FC236}">
                <a16:creationId xmlns:a16="http://schemas.microsoft.com/office/drawing/2014/main" id="{BA03A3E5-CB15-47CD-B8CA-97FBD7373A1A}"/>
              </a:ext>
            </a:extLst>
          </p:cNvPr>
          <p:cNvSpPr txBox="1">
            <a:spLocks/>
          </p:cNvSpPr>
          <p:nvPr/>
        </p:nvSpPr>
        <p:spPr>
          <a:xfrm>
            <a:off x="322040" y="1811338"/>
            <a:ext cx="7947025" cy="1193800"/>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2500" b="1" dirty="0"/>
              <a:t>Data Collection</a:t>
            </a:r>
          </a:p>
          <a:p>
            <a:pPr>
              <a:buFontTx/>
              <a:buNone/>
              <a:defRPr/>
            </a:pPr>
            <a:r>
              <a:rPr lang="en-GB" sz="2000" dirty="0">
                <a:solidFill>
                  <a:srgbClr val="000000"/>
                </a:solidFill>
                <a:latin typeface="Arial" panose="020B0604020202020204" pitchFamily="34" charset="0"/>
              </a:rPr>
              <a:t>What type, format and volume of data? </a:t>
            </a:r>
          </a:p>
          <a:p>
            <a:pPr>
              <a:buFontTx/>
              <a:buNone/>
              <a:defRPr/>
            </a:pPr>
            <a:r>
              <a:rPr lang="en-GB" sz="2000" dirty="0">
                <a:solidFill>
                  <a:srgbClr val="000000"/>
                </a:solidFill>
                <a:latin typeface="Arial" panose="020B0604020202020204" pitchFamily="34" charset="0"/>
              </a:rPr>
              <a:t>Are there any existing data that you can reuse? </a:t>
            </a:r>
            <a:endParaRPr lang="en-GB" sz="2400" dirty="0"/>
          </a:p>
        </p:txBody>
      </p:sp>
      <p:sp>
        <p:nvSpPr>
          <p:cNvPr id="11" name="Content Placeholder 1">
            <a:extLst>
              <a:ext uri="{FF2B5EF4-FFF2-40B4-BE49-F238E27FC236}">
                <a16:creationId xmlns:a16="http://schemas.microsoft.com/office/drawing/2014/main" id="{90156F01-39A3-4394-A165-E72C49CF5A3C}"/>
              </a:ext>
            </a:extLst>
          </p:cNvPr>
          <p:cNvSpPr txBox="1">
            <a:spLocks/>
          </p:cNvSpPr>
          <p:nvPr/>
        </p:nvSpPr>
        <p:spPr>
          <a:xfrm>
            <a:off x="276225" y="3077617"/>
            <a:ext cx="7947025" cy="1193800"/>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2500" b="1" dirty="0"/>
              <a:t>Storage and Backup</a:t>
            </a:r>
          </a:p>
          <a:p>
            <a:pPr>
              <a:buFontTx/>
              <a:buNone/>
              <a:defRPr/>
            </a:pPr>
            <a:r>
              <a:rPr lang="en-GB" sz="2000" dirty="0"/>
              <a:t>How will the data be stored and backed up during the research? </a:t>
            </a:r>
          </a:p>
          <a:p>
            <a:pPr>
              <a:buFontTx/>
              <a:buNone/>
              <a:defRPr/>
            </a:pPr>
            <a:r>
              <a:rPr lang="en-GB" sz="2000" dirty="0"/>
              <a:t>How will you manage access and security? </a:t>
            </a:r>
          </a:p>
        </p:txBody>
      </p:sp>
    </p:spTree>
    <p:extLst>
      <p:ext uri="{BB962C8B-B14F-4D97-AF65-F5344CB8AC3E}">
        <p14:creationId xmlns:p14="http://schemas.microsoft.com/office/powerpoint/2010/main" val="361949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7C8081-5C5C-436D-8AF2-8EC6F3F6DF96}"/>
              </a:ext>
            </a:extLst>
          </p:cNvPr>
          <p:cNvSpPr/>
          <p:nvPr/>
        </p:nvSpPr>
        <p:spPr bwMode="auto">
          <a:xfrm>
            <a:off x="322040" y="4401983"/>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12" name="Rectangle 11">
            <a:extLst>
              <a:ext uri="{FF2B5EF4-FFF2-40B4-BE49-F238E27FC236}">
                <a16:creationId xmlns:a16="http://schemas.microsoft.com/office/drawing/2014/main" id="{1FD1269C-61B6-4E8D-9566-B47A26135885}"/>
              </a:ext>
            </a:extLst>
          </p:cNvPr>
          <p:cNvSpPr/>
          <p:nvPr/>
        </p:nvSpPr>
        <p:spPr bwMode="auto">
          <a:xfrm>
            <a:off x="322040" y="3077617"/>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3" name="Rectangle 12">
            <a:extLst>
              <a:ext uri="{FF2B5EF4-FFF2-40B4-BE49-F238E27FC236}">
                <a16:creationId xmlns:a16="http://schemas.microsoft.com/office/drawing/2014/main" id="{C256FD30-A914-492D-804C-0726987EC150}"/>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9" name="Content Placeholder 1">
            <a:extLst>
              <a:ext uri="{FF2B5EF4-FFF2-40B4-BE49-F238E27FC236}">
                <a16:creationId xmlns:a16="http://schemas.microsoft.com/office/drawing/2014/main" id="{BA03A3E5-CB15-47CD-B8CA-97FBD7373A1A}"/>
              </a:ext>
            </a:extLst>
          </p:cNvPr>
          <p:cNvSpPr txBox="1">
            <a:spLocks/>
          </p:cNvSpPr>
          <p:nvPr/>
        </p:nvSpPr>
        <p:spPr>
          <a:xfrm>
            <a:off x="322040" y="1811338"/>
            <a:ext cx="7947025" cy="1193800"/>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2500" b="1" dirty="0"/>
              <a:t>Data Collection</a:t>
            </a:r>
          </a:p>
          <a:p>
            <a:pPr>
              <a:buFontTx/>
              <a:buNone/>
              <a:defRPr/>
            </a:pPr>
            <a:r>
              <a:rPr lang="en-GB" sz="2000" dirty="0">
                <a:solidFill>
                  <a:srgbClr val="000000"/>
                </a:solidFill>
                <a:latin typeface="Arial" panose="020B0604020202020204" pitchFamily="34" charset="0"/>
              </a:rPr>
              <a:t>What type, format and volume of data? </a:t>
            </a:r>
          </a:p>
          <a:p>
            <a:pPr>
              <a:buFontTx/>
              <a:buNone/>
              <a:defRPr/>
            </a:pPr>
            <a:r>
              <a:rPr lang="en-GB" sz="2000" dirty="0">
                <a:solidFill>
                  <a:srgbClr val="000000"/>
                </a:solidFill>
                <a:latin typeface="Arial" panose="020B0604020202020204" pitchFamily="34" charset="0"/>
              </a:rPr>
              <a:t>Are there any existing data that you can reuse? </a:t>
            </a:r>
            <a:endParaRPr lang="en-GB" sz="2400" dirty="0"/>
          </a:p>
        </p:txBody>
      </p:sp>
      <p:sp>
        <p:nvSpPr>
          <p:cNvPr id="11" name="Content Placeholder 1">
            <a:extLst>
              <a:ext uri="{FF2B5EF4-FFF2-40B4-BE49-F238E27FC236}">
                <a16:creationId xmlns:a16="http://schemas.microsoft.com/office/drawing/2014/main" id="{90156F01-39A3-4394-A165-E72C49CF5A3C}"/>
              </a:ext>
            </a:extLst>
          </p:cNvPr>
          <p:cNvSpPr txBox="1">
            <a:spLocks/>
          </p:cNvSpPr>
          <p:nvPr/>
        </p:nvSpPr>
        <p:spPr>
          <a:xfrm>
            <a:off x="276225" y="3077617"/>
            <a:ext cx="7947025" cy="1193800"/>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2500" b="1" dirty="0"/>
              <a:t>Storage and Backup</a:t>
            </a:r>
          </a:p>
          <a:p>
            <a:pPr>
              <a:buFontTx/>
              <a:buNone/>
              <a:defRPr/>
            </a:pPr>
            <a:r>
              <a:rPr lang="en-GB" sz="2000" dirty="0"/>
              <a:t>How will the data be stored and backed up during the research? </a:t>
            </a:r>
          </a:p>
          <a:p>
            <a:pPr>
              <a:buFontTx/>
              <a:buNone/>
              <a:defRPr/>
            </a:pPr>
            <a:r>
              <a:rPr lang="en-GB" sz="2000" dirty="0"/>
              <a:t>How will you manage access and security? </a:t>
            </a:r>
          </a:p>
        </p:txBody>
      </p:sp>
      <p:sp>
        <p:nvSpPr>
          <p:cNvPr id="8" name="Content Placeholder 1">
            <a:extLst>
              <a:ext uri="{FF2B5EF4-FFF2-40B4-BE49-F238E27FC236}">
                <a16:creationId xmlns:a16="http://schemas.microsoft.com/office/drawing/2014/main" id="{15DBCA6C-4171-41FA-9B00-C94ACCDEB141}"/>
              </a:ext>
            </a:extLst>
          </p:cNvPr>
          <p:cNvSpPr txBox="1">
            <a:spLocks/>
          </p:cNvSpPr>
          <p:nvPr/>
        </p:nvSpPr>
        <p:spPr bwMode="auto">
          <a:xfrm>
            <a:off x="276225" y="4343896"/>
            <a:ext cx="78025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dirty="0"/>
              <a:t>Ethics and Legal Compliance</a:t>
            </a:r>
          </a:p>
          <a:p>
            <a:pPr marL="0" indent="0">
              <a:buFontTx/>
              <a:buNone/>
              <a:defRPr/>
            </a:pPr>
            <a:r>
              <a:rPr lang="en-GB" sz="2000" kern="0" dirty="0"/>
              <a:t>How will you manage personal data?</a:t>
            </a:r>
          </a:p>
          <a:p>
            <a:pPr marL="0" indent="0">
              <a:buFontTx/>
              <a:buNone/>
              <a:defRPr/>
            </a:pPr>
            <a:r>
              <a:rPr lang="en-GB" sz="2000" kern="0" dirty="0"/>
              <a:t>How will you manage copyright and Intellectual Property Rights (IPR) issues?  </a:t>
            </a:r>
          </a:p>
        </p:txBody>
      </p:sp>
    </p:spTree>
    <p:extLst>
      <p:ext uri="{BB962C8B-B14F-4D97-AF65-F5344CB8AC3E}">
        <p14:creationId xmlns:p14="http://schemas.microsoft.com/office/powerpoint/2010/main" val="386718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2" name="Rectangle 11">
            <a:extLst>
              <a:ext uri="{FF2B5EF4-FFF2-40B4-BE49-F238E27FC236}">
                <a16:creationId xmlns:a16="http://schemas.microsoft.com/office/drawing/2014/main" id="{A8781EED-3EA3-42EB-B65D-316AB3B5BB7F}"/>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6" name="Content Placeholder 1">
            <a:extLst>
              <a:ext uri="{FF2B5EF4-FFF2-40B4-BE49-F238E27FC236}">
                <a16:creationId xmlns:a16="http://schemas.microsoft.com/office/drawing/2014/main" id="{16B30386-378B-4449-85D7-53E25615152E}"/>
              </a:ext>
            </a:extLst>
          </p:cNvPr>
          <p:cNvSpPr txBox="1">
            <a:spLocks/>
          </p:cNvSpPr>
          <p:nvPr/>
        </p:nvSpPr>
        <p:spPr bwMode="auto">
          <a:xfrm>
            <a:off x="276225" y="1811338"/>
            <a:ext cx="8015287"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dirty="0"/>
              <a:t>Selection and Preservation</a:t>
            </a:r>
          </a:p>
          <a:p>
            <a:pPr marL="0" indent="0">
              <a:buFontTx/>
              <a:buNone/>
              <a:defRPr/>
            </a:pPr>
            <a:r>
              <a:rPr lang="en-GB" sz="2000" kern="0" dirty="0"/>
              <a:t>Which data should be retained, shared, and/or preserved? </a:t>
            </a:r>
          </a:p>
          <a:p>
            <a:pPr marL="0" indent="0">
              <a:buFontTx/>
              <a:buNone/>
              <a:defRPr/>
            </a:pPr>
            <a:r>
              <a:rPr lang="en-GB" sz="2000" kern="0" dirty="0"/>
              <a:t>What is the long-term preservation plan for the dataset? </a:t>
            </a:r>
          </a:p>
        </p:txBody>
      </p:sp>
    </p:spTree>
    <p:extLst>
      <p:ext uri="{BB962C8B-B14F-4D97-AF65-F5344CB8AC3E}">
        <p14:creationId xmlns:p14="http://schemas.microsoft.com/office/powerpoint/2010/main" val="37226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2BB7F9-A6D9-42FA-B674-BE4CCAD29316}"/>
              </a:ext>
            </a:extLst>
          </p:cNvPr>
          <p:cNvSpPr/>
          <p:nvPr/>
        </p:nvSpPr>
        <p:spPr bwMode="auto">
          <a:xfrm>
            <a:off x="273050" y="3034832"/>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2" name="Rectangle 11">
            <a:extLst>
              <a:ext uri="{FF2B5EF4-FFF2-40B4-BE49-F238E27FC236}">
                <a16:creationId xmlns:a16="http://schemas.microsoft.com/office/drawing/2014/main" id="{A8781EED-3EA3-42EB-B65D-316AB3B5BB7F}"/>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6" name="Content Placeholder 1">
            <a:extLst>
              <a:ext uri="{FF2B5EF4-FFF2-40B4-BE49-F238E27FC236}">
                <a16:creationId xmlns:a16="http://schemas.microsoft.com/office/drawing/2014/main" id="{16B30386-378B-4449-85D7-53E25615152E}"/>
              </a:ext>
            </a:extLst>
          </p:cNvPr>
          <p:cNvSpPr txBox="1">
            <a:spLocks/>
          </p:cNvSpPr>
          <p:nvPr/>
        </p:nvSpPr>
        <p:spPr bwMode="auto">
          <a:xfrm>
            <a:off x="276225" y="1811338"/>
            <a:ext cx="8015287"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dirty="0"/>
              <a:t>Selection and Preservation</a:t>
            </a:r>
          </a:p>
          <a:p>
            <a:pPr marL="0" indent="0">
              <a:buFontTx/>
              <a:buNone/>
              <a:defRPr/>
            </a:pPr>
            <a:r>
              <a:rPr lang="en-GB" sz="2000" kern="0" dirty="0"/>
              <a:t>Which data should be retained, shared, and/or preserved? </a:t>
            </a:r>
          </a:p>
          <a:p>
            <a:pPr marL="0" indent="0">
              <a:buFontTx/>
              <a:buNone/>
              <a:defRPr/>
            </a:pPr>
            <a:r>
              <a:rPr lang="en-GB" sz="2000" kern="0" dirty="0"/>
              <a:t>What is the long-term preservation plan for the dataset? </a:t>
            </a:r>
          </a:p>
        </p:txBody>
      </p:sp>
      <p:sp>
        <p:nvSpPr>
          <p:cNvPr id="8" name="Content Placeholder 1">
            <a:extLst>
              <a:ext uri="{FF2B5EF4-FFF2-40B4-BE49-F238E27FC236}">
                <a16:creationId xmlns:a16="http://schemas.microsoft.com/office/drawing/2014/main" id="{91A042EE-E432-4D01-A6B3-1BE41B209103}"/>
              </a:ext>
            </a:extLst>
          </p:cNvPr>
          <p:cNvSpPr txBox="1">
            <a:spLocks/>
          </p:cNvSpPr>
          <p:nvPr/>
        </p:nvSpPr>
        <p:spPr bwMode="auto">
          <a:xfrm>
            <a:off x="273050" y="3006725"/>
            <a:ext cx="80184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a:t>Data Sharing</a:t>
            </a:r>
          </a:p>
          <a:p>
            <a:pPr marL="0" indent="0">
              <a:buFontTx/>
              <a:buNone/>
              <a:defRPr/>
            </a:pPr>
            <a:r>
              <a:rPr lang="en-GB" sz="2000" kern="0"/>
              <a:t>How will you share the data? </a:t>
            </a:r>
          </a:p>
          <a:p>
            <a:pPr marL="0" indent="0">
              <a:buFontTx/>
              <a:buNone/>
              <a:defRPr/>
            </a:pPr>
            <a:r>
              <a:rPr lang="en-GB" sz="2000" kern="0"/>
              <a:t>Are any restrictions on data sharing required? </a:t>
            </a:r>
          </a:p>
        </p:txBody>
      </p:sp>
    </p:spTree>
    <p:extLst>
      <p:ext uri="{BB962C8B-B14F-4D97-AF65-F5344CB8AC3E}">
        <p14:creationId xmlns:p14="http://schemas.microsoft.com/office/powerpoint/2010/main" val="74915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E7A6DA-5D33-41DD-880B-5583165404F3}"/>
              </a:ext>
            </a:extLst>
          </p:cNvPr>
          <p:cNvSpPr/>
          <p:nvPr/>
        </p:nvSpPr>
        <p:spPr bwMode="auto">
          <a:xfrm>
            <a:off x="273050" y="4273602"/>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9" name="Rectangle 8">
            <a:extLst>
              <a:ext uri="{FF2B5EF4-FFF2-40B4-BE49-F238E27FC236}">
                <a16:creationId xmlns:a16="http://schemas.microsoft.com/office/drawing/2014/main" id="{E72BB7F9-A6D9-42FA-B674-BE4CCAD29316}"/>
              </a:ext>
            </a:extLst>
          </p:cNvPr>
          <p:cNvSpPr/>
          <p:nvPr/>
        </p:nvSpPr>
        <p:spPr bwMode="auto">
          <a:xfrm>
            <a:off x="273050" y="3034832"/>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2" name="Rectangle 11">
            <a:extLst>
              <a:ext uri="{FF2B5EF4-FFF2-40B4-BE49-F238E27FC236}">
                <a16:creationId xmlns:a16="http://schemas.microsoft.com/office/drawing/2014/main" id="{A8781EED-3EA3-42EB-B65D-316AB3B5BB7F}"/>
              </a:ext>
            </a:extLst>
          </p:cNvPr>
          <p:cNvSpPr/>
          <p:nvPr/>
        </p:nvSpPr>
        <p:spPr bwMode="auto">
          <a:xfrm>
            <a:off x="276225" y="1811338"/>
            <a:ext cx="8183563" cy="36036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1520825" eaLnBrk="1" hangingPunct="1">
              <a:defRPr/>
            </a:pPr>
            <a:endParaRPr lang="en-GB">
              <a:latin typeface="Arial" charset="0"/>
            </a:endParaRPr>
          </a:p>
        </p:txBody>
      </p:sp>
      <p:sp>
        <p:nvSpPr>
          <p:cNvPr id="6" name="Content Placeholder 1">
            <a:extLst>
              <a:ext uri="{FF2B5EF4-FFF2-40B4-BE49-F238E27FC236}">
                <a16:creationId xmlns:a16="http://schemas.microsoft.com/office/drawing/2014/main" id="{16B30386-378B-4449-85D7-53E25615152E}"/>
              </a:ext>
            </a:extLst>
          </p:cNvPr>
          <p:cNvSpPr txBox="1">
            <a:spLocks/>
          </p:cNvSpPr>
          <p:nvPr/>
        </p:nvSpPr>
        <p:spPr bwMode="auto">
          <a:xfrm>
            <a:off x="276225" y="1811338"/>
            <a:ext cx="8015287"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dirty="0"/>
              <a:t>Selection and Preservation</a:t>
            </a:r>
          </a:p>
          <a:p>
            <a:pPr marL="0" indent="0">
              <a:buFontTx/>
              <a:buNone/>
              <a:defRPr/>
            </a:pPr>
            <a:r>
              <a:rPr lang="en-GB" sz="2000" kern="0" dirty="0"/>
              <a:t>Which data should be retained, shared, and/or preserved? </a:t>
            </a:r>
          </a:p>
          <a:p>
            <a:pPr marL="0" indent="0">
              <a:buFontTx/>
              <a:buNone/>
              <a:defRPr/>
            </a:pPr>
            <a:r>
              <a:rPr lang="en-GB" sz="2000" kern="0" dirty="0"/>
              <a:t>What is the long-term preservation plan for the dataset? </a:t>
            </a:r>
          </a:p>
        </p:txBody>
      </p:sp>
      <p:sp>
        <p:nvSpPr>
          <p:cNvPr id="8" name="Content Placeholder 1">
            <a:extLst>
              <a:ext uri="{FF2B5EF4-FFF2-40B4-BE49-F238E27FC236}">
                <a16:creationId xmlns:a16="http://schemas.microsoft.com/office/drawing/2014/main" id="{91A042EE-E432-4D01-A6B3-1BE41B209103}"/>
              </a:ext>
            </a:extLst>
          </p:cNvPr>
          <p:cNvSpPr txBox="1">
            <a:spLocks/>
          </p:cNvSpPr>
          <p:nvPr/>
        </p:nvSpPr>
        <p:spPr bwMode="auto">
          <a:xfrm>
            <a:off x="273050" y="3006725"/>
            <a:ext cx="80184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a:t>Data Sharing</a:t>
            </a:r>
          </a:p>
          <a:p>
            <a:pPr marL="0" indent="0">
              <a:buFontTx/>
              <a:buNone/>
              <a:defRPr/>
            </a:pPr>
            <a:r>
              <a:rPr lang="en-GB" sz="2000" kern="0"/>
              <a:t>How will you share the data? </a:t>
            </a:r>
          </a:p>
          <a:p>
            <a:pPr marL="0" indent="0">
              <a:buFontTx/>
              <a:buNone/>
              <a:defRPr/>
            </a:pPr>
            <a:r>
              <a:rPr lang="en-GB" sz="2000" kern="0"/>
              <a:t>Are any restrictions on data sharing required? </a:t>
            </a:r>
          </a:p>
        </p:txBody>
      </p:sp>
      <p:sp>
        <p:nvSpPr>
          <p:cNvPr id="10" name="Content Placeholder 1">
            <a:extLst>
              <a:ext uri="{FF2B5EF4-FFF2-40B4-BE49-F238E27FC236}">
                <a16:creationId xmlns:a16="http://schemas.microsoft.com/office/drawing/2014/main" id="{8D3943CA-576B-4D80-9CAD-2EBBB28BCD56}"/>
              </a:ext>
            </a:extLst>
          </p:cNvPr>
          <p:cNvSpPr txBox="1">
            <a:spLocks/>
          </p:cNvSpPr>
          <p:nvPr/>
        </p:nvSpPr>
        <p:spPr bwMode="auto">
          <a:xfrm>
            <a:off x="273050" y="4228632"/>
            <a:ext cx="802005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sp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indent="0">
              <a:buFontTx/>
              <a:buNone/>
              <a:defRPr/>
            </a:pPr>
            <a:r>
              <a:rPr lang="en-GB" b="1" kern="0"/>
              <a:t>Responsibilities and Resources</a:t>
            </a:r>
          </a:p>
          <a:p>
            <a:pPr marL="0" indent="0">
              <a:buFontTx/>
              <a:buNone/>
              <a:defRPr/>
            </a:pPr>
            <a:r>
              <a:rPr lang="en-GB" sz="2000" kern="0"/>
              <a:t>Who will be responsible for data management? </a:t>
            </a:r>
          </a:p>
          <a:p>
            <a:pPr marL="0" indent="0">
              <a:buFontTx/>
              <a:buNone/>
              <a:defRPr/>
            </a:pPr>
            <a:r>
              <a:rPr lang="en-GB" sz="2000" kern="0"/>
              <a:t>What resources will you require to deliver your plan? </a:t>
            </a:r>
          </a:p>
        </p:txBody>
      </p:sp>
    </p:spTree>
    <p:extLst>
      <p:ext uri="{BB962C8B-B14F-4D97-AF65-F5344CB8AC3E}">
        <p14:creationId xmlns:p14="http://schemas.microsoft.com/office/powerpoint/2010/main" val="157169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498598"/>
          </a:xfrm>
        </p:spPr>
        <p:txBody>
          <a:bodyPr/>
          <a:lstStyle/>
          <a:p>
            <a:r>
              <a:rPr lang="en-GB"/>
              <a:t>Data collection</a:t>
            </a:r>
          </a:p>
        </p:txBody>
      </p:sp>
    </p:spTree>
    <p:extLst>
      <p:ext uri="{BB962C8B-B14F-4D97-AF65-F5344CB8AC3E}">
        <p14:creationId xmlns:p14="http://schemas.microsoft.com/office/powerpoint/2010/main" val="136488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altLang="en-US"/>
              <a:t>The basics</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Data collection</a:t>
            </a:r>
          </a:p>
        </p:txBody>
      </p:sp>
      <p:sp>
        <p:nvSpPr>
          <p:cNvPr id="12" name="TextBox 10">
            <a:extLst>
              <a:ext uri="{FF2B5EF4-FFF2-40B4-BE49-F238E27FC236}">
                <a16:creationId xmlns:a16="http://schemas.microsoft.com/office/drawing/2014/main" id="{0BF7CB50-27DC-4C8E-A04C-694E743F52B0}"/>
              </a:ext>
            </a:extLst>
          </p:cNvPr>
          <p:cNvSpPr txBox="1">
            <a:spLocks/>
          </p:cNvSpPr>
          <p:nvPr/>
        </p:nvSpPr>
        <p:spPr bwMode="auto">
          <a:xfrm>
            <a:off x="197580" y="1584643"/>
            <a:ext cx="8195945"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FAA00"/>
              </a:buClr>
              <a:buChar char="•"/>
              <a:defRPr sz="2500">
                <a:solidFill>
                  <a:schemeClr val="tx1"/>
                </a:solidFill>
                <a:latin typeface="Arial" charset="0"/>
              </a:defRPr>
            </a:lvl1pPr>
            <a:lvl2pPr marL="574675" indent="-220663" eaLnBrk="0" hangingPunct="0">
              <a:spcBef>
                <a:spcPct val="20000"/>
              </a:spcBef>
              <a:buChar char="–"/>
              <a:defRPr sz="2500">
                <a:solidFill>
                  <a:schemeClr val="tx1"/>
                </a:solidFill>
                <a:latin typeface="Arial" charset="0"/>
              </a:defRPr>
            </a:lvl2pPr>
            <a:lvl3pPr marL="882650" indent="-174625" eaLnBrk="0" hangingPunct="0">
              <a:spcBef>
                <a:spcPct val="20000"/>
              </a:spcBef>
              <a:buClr>
                <a:srgbClr val="9FAA00"/>
              </a:buClr>
              <a:buChar char="•"/>
              <a:defRPr sz="2500">
                <a:solidFill>
                  <a:schemeClr val="tx1"/>
                </a:solidFill>
                <a:latin typeface="Arial" charset="0"/>
              </a:defRPr>
            </a:lvl3pPr>
            <a:lvl4pPr marL="1236663" indent="-176213" eaLnBrk="0" hangingPunct="0">
              <a:spcBef>
                <a:spcPct val="20000"/>
              </a:spcBef>
              <a:buChar char="–"/>
              <a:defRPr sz="2500">
                <a:solidFill>
                  <a:schemeClr val="tx1"/>
                </a:solidFill>
                <a:latin typeface="Arial" charset="0"/>
              </a:defRPr>
            </a:lvl4pPr>
            <a:lvl5pPr marL="1587500" indent="-176213" eaLnBrk="0" hangingPunct="0">
              <a:spcBef>
                <a:spcPct val="20000"/>
              </a:spcBef>
              <a:buChar char="»"/>
              <a:defRPr>
                <a:solidFill>
                  <a:schemeClr val="tx1"/>
                </a:solidFill>
                <a:latin typeface="Arial" charset="0"/>
              </a:defRPr>
            </a:lvl5pPr>
            <a:lvl6pPr marL="2044700" indent="-176213" eaLnBrk="0" fontAlgn="base" hangingPunct="0">
              <a:spcBef>
                <a:spcPct val="20000"/>
              </a:spcBef>
              <a:spcAft>
                <a:spcPct val="0"/>
              </a:spcAft>
              <a:buChar char="»"/>
              <a:defRPr>
                <a:solidFill>
                  <a:schemeClr val="tx1"/>
                </a:solidFill>
                <a:latin typeface="Arial" charset="0"/>
              </a:defRPr>
            </a:lvl6pPr>
            <a:lvl7pPr marL="2501900" indent="-176213" eaLnBrk="0" fontAlgn="base" hangingPunct="0">
              <a:spcBef>
                <a:spcPct val="20000"/>
              </a:spcBef>
              <a:spcAft>
                <a:spcPct val="0"/>
              </a:spcAft>
              <a:buChar char="»"/>
              <a:defRPr>
                <a:solidFill>
                  <a:schemeClr val="tx1"/>
                </a:solidFill>
                <a:latin typeface="Arial" charset="0"/>
              </a:defRPr>
            </a:lvl7pPr>
            <a:lvl8pPr marL="2959100" indent="-176213" eaLnBrk="0" fontAlgn="base" hangingPunct="0">
              <a:spcBef>
                <a:spcPct val="20000"/>
              </a:spcBef>
              <a:spcAft>
                <a:spcPct val="0"/>
              </a:spcAft>
              <a:buChar char="»"/>
              <a:defRPr>
                <a:solidFill>
                  <a:schemeClr val="tx1"/>
                </a:solidFill>
                <a:latin typeface="Arial" charset="0"/>
              </a:defRPr>
            </a:lvl8pPr>
            <a:lvl9pPr marL="3416300" indent="-176213" eaLnBrk="0" fontAlgn="base" hangingPunct="0">
              <a:spcBef>
                <a:spcPct val="20000"/>
              </a:spcBef>
              <a:spcAft>
                <a:spcPct val="0"/>
              </a:spcAft>
              <a:buChar char="»"/>
              <a:defRPr>
                <a:solidFill>
                  <a:schemeClr val="tx1"/>
                </a:solidFill>
                <a:latin typeface="Arial" charset="0"/>
              </a:defRPr>
            </a:lvl9p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What data will I have?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How many files?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How big will they be?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What format(s) will I use?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How will it be collected?</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GB" altLang="en-US" sz="3600" b="0" i="0" u="none" strike="noStrike" kern="1200" cap="none" spc="0" normalizeH="0" baseline="0" noProof="0">
                <a:ln>
                  <a:noFill/>
                </a:ln>
                <a:solidFill>
                  <a:prstClr val="black"/>
                </a:solidFill>
                <a:effectLst/>
                <a:uLnTx/>
                <a:uFillTx/>
                <a:latin typeface="Arial" charset="0"/>
                <a:ea typeface="+mn-ea"/>
                <a:cs typeface="Arial" charset="0"/>
              </a:rPr>
              <a:t>How will it be organised?</a:t>
            </a:r>
          </a:p>
          <a:p>
            <a:pPr marL="0" marR="0" lvl="0" indent="0" algn="l" defTabSz="457200" rtl="0" eaLnBrk="1" fontAlgn="auto" latinLnBrk="0" hangingPunct="1">
              <a:lnSpc>
                <a:spcPct val="100000"/>
              </a:lnSpc>
              <a:spcBef>
                <a:spcPct val="20000"/>
              </a:spcBef>
              <a:spcAft>
                <a:spcPts val="0"/>
              </a:spcAft>
              <a:buClr>
                <a:srgbClr val="9FAA00"/>
              </a:buClr>
              <a:buSzTx/>
              <a:buFontTx/>
              <a:buChar char="•"/>
              <a:tabLst/>
              <a:defRPr/>
            </a:pPr>
            <a:endParaRPr kumimoji="0" lang="en-GB" altLang="en-US" sz="18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457200" rtl="0" eaLnBrk="1" fontAlgn="auto" latinLnBrk="0" hangingPunct="1">
              <a:lnSpc>
                <a:spcPct val="100000"/>
              </a:lnSpc>
              <a:spcBef>
                <a:spcPct val="20000"/>
              </a:spcBef>
              <a:spcAft>
                <a:spcPts val="0"/>
              </a:spcAft>
              <a:buClr>
                <a:srgbClr val="9FAA00"/>
              </a:buClr>
              <a:buSzTx/>
              <a:buFontTx/>
              <a:buChar char="•"/>
              <a:tabLst/>
              <a:defRPr/>
            </a:pPr>
            <a:endParaRPr kumimoji="0" lang="en-GB" alt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097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altLang="en-US" dirty="0"/>
              <a:t>Good example</a:t>
            </a:r>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Data collection</a:t>
            </a:r>
          </a:p>
        </p:txBody>
      </p:sp>
      <p:sp>
        <p:nvSpPr>
          <p:cNvPr id="12" name="TextBox 10">
            <a:extLst>
              <a:ext uri="{FF2B5EF4-FFF2-40B4-BE49-F238E27FC236}">
                <a16:creationId xmlns:a16="http://schemas.microsoft.com/office/drawing/2014/main" id="{0BF7CB50-27DC-4C8E-A04C-694E743F52B0}"/>
              </a:ext>
            </a:extLst>
          </p:cNvPr>
          <p:cNvSpPr txBox="1">
            <a:spLocks/>
          </p:cNvSpPr>
          <p:nvPr/>
        </p:nvSpPr>
        <p:spPr bwMode="auto">
          <a:xfrm>
            <a:off x="431999" y="1013441"/>
            <a:ext cx="806742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FAA00"/>
              </a:buClr>
              <a:buChar char="•"/>
              <a:defRPr sz="2500">
                <a:solidFill>
                  <a:schemeClr val="tx1"/>
                </a:solidFill>
                <a:latin typeface="Arial" charset="0"/>
              </a:defRPr>
            </a:lvl1pPr>
            <a:lvl2pPr marL="574675" indent="-220663" eaLnBrk="0" hangingPunct="0">
              <a:spcBef>
                <a:spcPct val="20000"/>
              </a:spcBef>
              <a:buChar char="–"/>
              <a:defRPr sz="2500">
                <a:solidFill>
                  <a:schemeClr val="tx1"/>
                </a:solidFill>
                <a:latin typeface="Arial" charset="0"/>
              </a:defRPr>
            </a:lvl2pPr>
            <a:lvl3pPr marL="882650" indent="-174625" eaLnBrk="0" hangingPunct="0">
              <a:spcBef>
                <a:spcPct val="20000"/>
              </a:spcBef>
              <a:buClr>
                <a:srgbClr val="9FAA00"/>
              </a:buClr>
              <a:buChar char="•"/>
              <a:defRPr sz="2500">
                <a:solidFill>
                  <a:schemeClr val="tx1"/>
                </a:solidFill>
                <a:latin typeface="Arial" charset="0"/>
              </a:defRPr>
            </a:lvl3pPr>
            <a:lvl4pPr marL="1236663" indent="-176213" eaLnBrk="0" hangingPunct="0">
              <a:spcBef>
                <a:spcPct val="20000"/>
              </a:spcBef>
              <a:buChar char="–"/>
              <a:defRPr sz="2500">
                <a:solidFill>
                  <a:schemeClr val="tx1"/>
                </a:solidFill>
                <a:latin typeface="Arial" charset="0"/>
              </a:defRPr>
            </a:lvl4pPr>
            <a:lvl5pPr marL="1587500" indent="-176213" eaLnBrk="0" hangingPunct="0">
              <a:spcBef>
                <a:spcPct val="20000"/>
              </a:spcBef>
              <a:buChar char="»"/>
              <a:defRPr>
                <a:solidFill>
                  <a:schemeClr val="tx1"/>
                </a:solidFill>
                <a:latin typeface="Arial" charset="0"/>
              </a:defRPr>
            </a:lvl5pPr>
            <a:lvl6pPr marL="2044700" indent="-176213" eaLnBrk="0" fontAlgn="base" hangingPunct="0">
              <a:spcBef>
                <a:spcPct val="20000"/>
              </a:spcBef>
              <a:spcAft>
                <a:spcPct val="0"/>
              </a:spcAft>
              <a:buChar char="»"/>
              <a:defRPr>
                <a:solidFill>
                  <a:schemeClr val="tx1"/>
                </a:solidFill>
                <a:latin typeface="Arial" charset="0"/>
              </a:defRPr>
            </a:lvl6pPr>
            <a:lvl7pPr marL="2501900" indent="-176213" eaLnBrk="0" fontAlgn="base" hangingPunct="0">
              <a:spcBef>
                <a:spcPct val="20000"/>
              </a:spcBef>
              <a:spcAft>
                <a:spcPct val="0"/>
              </a:spcAft>
              <a:buChar char="»"/>
              <a:defRPr>
                <a:solidFill>
                  <a:schemeClr val="tx1"/>
                </a:solidFill>
                <a:latin typeface="Arial" charset="0"/>
              </a:defRPr>
            </a:lvl7pPr>
            <a:lvl8pPr marL="2959100" indent="-176213" eaLnBrk="0" fontAlgn="base" hangingPunct="0">
              <a:spcBef>
                <a:spcPct val="20000"/>
              </a:spcBef>
              <a:spcAft>
                <a:spcPct val="0"/>
              </a:spcAft>
              <a:buChar char="»"/>
              <a:defRPr>
                <a:solidFill>
                  <a:schemeClr val="tx1"/>
                </a:solidFill>
                <a:latin typeface="Arial" charset="0"/>
              </a:defRPr>
            </a:lvl8pPr>
            <a:lvl9pPr marL="3416300" indent="-176213"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20000"/>
              </a:spcBef>
              <a:spcAft>
                <a:spcPts val="0"/>
              </a:spcAft>
              <a:buClr>
                <a:srgbClr val="9FAA00"/>
              </a:buClr>
              <a:buSzTx/>
              <a:buFontTx/>
              <a:buChar char="•"/>
              <a:tabLst/>
              <a:defRPr/>
            </a:pPr>
            <a:endParaRPr kumimoji="0" lang="en-GB" altLang="en-US" sz="2000" b="0" i="1" u="none" strike="noStrike" kern="1200" cap="none" spc="0" normalizeH="0" baseline="0" noProof="0" dirty="0">
              <a:ln>
                <a:noFill/>
              </a:ln>
              <a:solidFill>
                <a:prstClr val="black"/>
              </a:solidFill>
              <a:effectLst/>
              <a:uLnTx/>
              <a:uFillTx/>
              <a:cs typeface="Arial" charset="0"/>
            </a:endParaRPr>
          </a:p>
          <a:p>
            <a:pPr marL="0" marR="0" lvl="0" indent="0" algn="l" defTabSz="457200" rtl="0" eaLnBrk="1" fontAlgn="auto" latinLnBrk="0" hangingPunct="1">
              <a:lnSpc>
                <a:spcPct val="100000"/>
              </a:lnSpc>
              <a:spcBef>
                <a:spcPct val="20000"/>
              </a:spcBef>
              <a:spcAft>
                <a:spcPts val="0"/>
              </a:spcAft>
              <a:buClr>
                <a:srgbClr val="9FAA00"/>
              </a:buClr>
              <a:buSzTx/>
              <a:buNone/>
              <a:tabLst/>
              <a:defRPr/>
            </a:pPr>
            <a:r>
              <a:rPr kumimoji="0" lang="en-GB" altLang="en-US" sz="2000" b="0" i="1" u="none" strike="noStrike" kern="1200" cap="none" spc="0" normalizeH="0" baseline="0" noProof="0" dirty="0">
                <a:ln>
                  <a:noFill/>
                </a:ln>
                <a:solidFill>
                  <a:prstClr val="black"/>
                </a:solidFill>
                <a:effectLst/>
                <a:uLnTx/>
                <a:uFillTx/>
                <a:cs typeface="Arial" charset="0"/>
              </a:rPr>
              <a:t>Public opinion data will be collected via telephone surveys, from about 500 adults. As is recommended in this subject discipline, the interviewers will use computer-assisted telephone interviewing software (CATI). The responses will be entered into the CATI system as the interviewee answers the questions that the interviewer reads from the instrument, to ensure consistent quality and reduce the chance of error.</a:t>
            </a:r>
          </a:p>
          <a:p>
            <a:pPr marL="0" marR="0" lvl="0" indent="0" algn="l" defTabSz="457200" rtl="0" eaLnBrk="1" fontAlgn="auto" latinLnBrk="0" hangingPunct="1">
              <a:lnSpc>
                <a:spcPct val="100000"/>
              </a:lnSpc>
              <a:spcBef>
                <a:spcPct val="20000"/>
              </a:spcBef>
              <a:spcAft>
                <a:spcPts val="0"/>
              </a:spcAft>
              <a:buClr>
                <a:srgbClr val="9FAA00"/>
              </a:buClr>
              <a:buSzTx/>
              <a:buFontTx/>
              <a:buChar char="•"/>
              <a:tabLst/>
              <a:defRPr/>
            </a:pPr>
            <a:endParaRPr lang="en-GB" altLang="en-US" sz="2000" i="1" dirty="0">
              <a:solidFill>
                <a:prstClr val="black"/>
              </a:solidFill>
              <a:cs typeface="Arial" charset="0"/>
            </a:endParaRPr>
          </a:p>
          <a:p>
            <a:pPr marL="0" marR="0" lvl="0" indent="0" algn="l" defTabSz="457200" rtl="0" eaLnBrk="1" fontAlgn="auto" latinLnBrk="0" hangingPunct="1">
              <a:lnSpc>
                <a:spcPct val="100000"/>
              </a:lnSpc>
              <a:spcBef>
                <a:spcPct val="20000"/>
              </a:spcBef>
              <a:spcAft>
                <a:spcPts val="0"/>
              </a:spcAft>
              <a:buClr>
                <a:srgbClr val="9FAA00"/>
              </a:buClr>
              <a:buSzTx/>
              <a:buNone/>
              <a:tabLst/>
              <a:defRPr/>
            </a:pPr>
            <a:r>
              <a:rPr kumimoji="0" lang="en-GB" altLang="en-US" sz="2000" b="0" i="1" u="none" strike="noStrike" kern="1200" cap="none" spc="0" normalizeH="0" baseline="0" noProof="0" dirty="0">
                <a:ln>
                  <a:noFill/>
                </a:ln>
                <a:solidFill>
                  <a:prstClr val="black"/>
                </a:solidFill>
                <a:effectLst/>
                <a:uLnTx/>
                <a:uFillTx/>
                <a:cs typeface="Arial" charset="0"/>
              </a:rPr>
              <a:t>The data collected are the responses from the interviews. These responses will be cleaned, processed and </a:t>
            </a:r>
            <a:r>
              <a:rPr kumimoji="0" lang="en-GB" altLang="en-US" sz="2000" b="0" i="1" u="none" strike="noStrike" kern="1200" cap="none" spc="0" normalizeH="0" baseline="0" noProof="0" dirty="0" err="1">
                <a:ln>
                  <a:noFill/>
                </a:ln>
                <a:solidFill>
                  <a:prstClr val="black"/>
                </a:solidFill>
                <a:effectLst/>
                <a:uLnTx/>
                <a:uFillTx/>
                <a:cs typeface="Arial" charset="0"/>
              </a:rPr>
              <a:t>analyzed</a:t>
            </a:r>
            <a:r>
              <a:rPr kumimoji="0" lang="en-GB" altLang="en-US" sz="2000" b="0" i="1" u="none" strike="noStrike" kern="1200" cap="none" spc="0" normalizeH="0" baseline="0" noProof="0" dirty="0">
                <a:ln>
                  <a:noFill/>
                </a:ln>
                <a:solidFill>
                  <a:prstClr val="black"/>
                </a:solidFill>
                <a:effectLst/>
                <a:uLnTx/>
                <a:uFillTx/>
                <a:cs typeface="Arial" charset="0"/>
              </a:rPr>
              <a:t> using SPSS statistical software package.  The cleaned data will include data for all valid responses only and will consist of a single SPSS file. The file will consist of quantitative data only and will be about 1GB in size.</a:t>
            </a:r>
          </a:p>
        </p:txBody>
      </p:sp>
    </p:spTree>
    <p:extLst>
      <p:ext uri="{BB962C8B-B14F-4D97-AF65-F5344CB8AC3E}">
        <p14:creationId xmlns:p14="http://schemas.microsoft.com/office/powerpoint/2010/main" val="105990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498598"/>
          </a:xfrm>
        </p:spPr>
        <p:txBody>
          <a:bodyPr/>
          <a:lstStyle/>
          <a:p>
            <a:r>
              <a:rPr lang="en-GB"/>
              <a:t>Storage and backup</a:t>
            </a:r>
          </a:p>
        </p:txBody>
      </p:sp>
    </p:spTree>
    <p:extLst>
      <p:ext uri="{BB962C8B-B14F-4D97-AF65-F5344CB8AC3E}">
        <p14:creationId xmlns:p14="http://schemas.microsoft.com/office/powerpoint/2010/main" val="320636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3674C3-FB52-4E0D-A112-590B4F6B0A05}"/>
              </a:ext>
            </a:extLst>
          </p:cNvPr>
          <p:cNvSpPr/>
          <p:nvPr/>
        </p:nvSpPr>
        <p:spPr>
          <a:xfrm>
            <a:off x="1484140" y="576776"/>
            <a:ext cx="6204284" cy="5190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47483DD-2394-493C-8081-34BED0E40B99}"/>
              </a:ext>
            </a:extLst>
          </p:cNvPr>
          <p:cNvSpPr>
            <a:spLocks noGrp="1"/>
          </p:cNvSpPr>
          <p:nvPr>
            <p:ph idx="1"/>
          </p:nvPr>
        </p:nvSpPr>
        <p:spPr>
          <a:xfrm>
            <a:off x="440253" y="5910382"/>
            <a:ext cx="8263493" cy="472120"/>
          </a:xfrm>
        </p:spPr>
        <p:txBody>
          <a:bodyPr/>
          <a:lstStyle/>
          <a:p>
            <a:pPr algn="ctr"/>
            <a:r>
              <a:rPr lang="en-GB" sz="2400" b="1">
                <a:solidFill>
                  <a:srgbClr val="0070C0"/>
                </a:solidFill>
              </a:rPr>
              <a:t>http://www.open.ac.uk/library-research-support/</a:t>
            </a:r>
          </a:p>
        </p:txBody>
      </p:sp>
      <p:pic>
        <p:nvPicPr>
          <p:cNvPr id="2" name="Picture 4" descr="A screenshot of a social media post&#10;&#10;Description automatically generated">
            <a:extLst>
              <a:ext uri="{FF2B5EF4-FFF2-40B4-BE49-F238E27FC236}">
                <a16:creationId xmlns:a16="http://schemas.microsoft.com/office/drawing/2014/main" id="{CE054787-8A4F-4A63-9C92-38CD98B0BE99}"/>
              </a:ext>
            </a:extLst>
          </p:cNvPr>
          <p:cNvPicPr>
            <a:picLocks noChangeAspect="1"/>
          </p:cNvPicPr>
          <p:nvPr/>
        </p:nvPicPr>
        <p:blipFill>
          <a:blip r:embed="rId3"/>
          <a:stretch>
            <a:fillRect/>
          </a:stretch>
        </p:blipFill>
        <p:spPr>
          <a:xfrm>
            <a:off x="1639100" y="695973"/>
            <a:ext cx="5894363" cy="4952584"/>
          </a:xfrm>
          <a:prstGeom prst="rect">
            <a:avLst/>
          </a:prstGeom>
        </p:spPr>
      </p:pic>
    </p:spTree>
    <p:extLst>
      <p:ext uri="{BB962C8B-B14F-4D97-AF65-F5344CB8AC3E}">
        <p14:creationId xmlns:p14="http://schemas.microsoft.com/office/powerpoint/2010/main" val="274389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Data storage and security</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sp>
        <p:nvSpPr>
          <p:cNvPr id="6" name="Content Placeholder 2">
            <a:extLst>
              <a:ext uri="{FF2B5EF4-FFF2-40B4-BE49-F238E27FC236}">
                <a16:creationId xmlns:a16="http://schemas.microsoft.com/office/drawing/2014/main" id="{035589BC-0879-42D5-8B6A-4E312B6748D2}"/>
              </a:ext>
            </a:extLst>
          </p:cNvPr>
          <p:cNvSpPr>
            <a:spLocks noGrp="1"/>
          </p:cNvSpPr>
          <p:nvPr>
            <p:ph idx="1"/>
          </p:nvPr>
        </p:nvSpPr>
        <p:spPr>
          <a:xfrm>
            <a:off x="649015" y="3037121"/>
            <a:ext cx="7845969" cy="783757"/>
          </a:xfrm>
        </p:spPr>
        <p:txBody>
          <a:bodyPr/>
          <a:lstStyle/>
          <a:p>
            <a:pPr algn="ctr">
              <a:defRPr/>
            </a:pPr>
            <a:r>
              <a:rPr lang="en-GB" sz="4400"/>
              <a:t>Stuff happens!</a:t>
            </a:r>
          </a:p>
          <a:p>
            <a:pPr marL="0" indent="0">
              <a:buFontTx/>
              <a:buNone/>
              <a:defRPr/>
            </a:pPr>
            <a:endParaRPr lang="en-GB" sz="2800"/>
          </a:p>
        </p:txBody>
      </p:sp>
    </p:spTree>
    <p:extLst>
      <p:ext uri="{BB962C8B-B14F-4D97-AF65-F5344CB8AC3E}">
        <p14:creationId xmlns:p14="http://schemas.microsoft.com/office/powerpoint/2010/main" val="234760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Data storage and security</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sp>
        <p:nvSpPr>
          <p:cNvPr id="6" name="Content Placeholder 2">
            <a:extLst>
              <a:ext uri="{FF2B5EF4-FFF2-40B4-BE49-F238E27FC236}">
                <a16:creationId xmlns:a16="http://schemas.microsoft.com/office/drawing/2014/main" id="{035589BC-0879-42D5-8B6A-4E312B6748D2}"/>
              </a:ext>
            </a:extLst>
          </p:cNvPr>
          <p:cNvSpPr>
            <a:spLocks noGrp="1"/>
          </p:cNvSpPr>
          <p:nvPr>
            <p:ph idx="1"/>
          </p:nvPr>
        </p:nvSpPr>
        <p:spPr>
          <a:xfrm>
            <a:off x="431999" y="1396442"/>
            <a:ext cx="4379367" cy="1560637"/>
          </a:xfrm>
        </p:spPr>
        <p:txBody>
          <a:bodyPr lIns="36000" tIns="36000" rIns="36000" bIns="36000" anchor="t"/>
          <a:lstStyle/>
          <a:p>
            <a:pPr>
              <a:defRPr/>
            </a:pPr>
            <a:r>
              <a:rPr lang="en-GB" sz="2800"/>
              <a:t>What would happen if you lost your data?</a:t>
            </a:r>
          </a:p>
          <a:p>
            <a:pPr>
              <a:spcAft>
                <a:spcPts val="600"/>
              </a:spcAft>
              <a:defRPr/>
            </a:pPr>
            <a:r>
              <a:rPr lang="en-GB" sz="2000"/>
              <a:t>Imagine if you left your bag on a train, containing your laptop (with all your digital research notes on) and your paper-based notes too – this situation happened to Andrew Penson</a:t>
            </a:r>
            <a:endParaRPr lang="en-GB" sz="2000">
              <a:cs typeface="Arial"/>
            </a:endParaRPr>
          </a:p>
        </p:txBody>
      </p:sp>
      <p:pic>
        <p:nvPicPr>
          <p:cNvPr id="2" name="Picture 1">
            <a:extLst>
              <a:ext uri="{FF2B5EF4-FFF2-40B4-BE49-F238E27FC236}">
                <a16:creationId xmlns:a16="http://schemas.microsoft.com/office/drawing/2014/main" id="{0C6A6343-C7A5-4DCC-9423-67FA999FBAFF}"/>
              </a:ext>
            </a:extLst>
          </p:cNvPr>
          <p:cNvPicPr>
            <a:picLocks noChangeAspect="1"/>
          </p:cNvPicPr>
          <p:nvPr/>
        </p:nvPicPr>
        <p:blipFill>
          <a:blip r:embed="rId3"/>
          <a:stretch>
            <a:fillRect/>
          </a:stretch>
        </p:blipFill>
        <p:spPr>
          <a:xfrm>
            <a:off x="4965913" y="1396442"/>
            <a:ext cx="3559901" cy="4261529"/>
          </a:xfrm>
          <a:prstGeom prst="rect">
            <a:avLst/>
          </a:prstGeom>
        </p:spPr>
      </p:pic>
      <p:sp>
        <p:nvSpPr>
          <p:cNvPr id="3" name="TextBox 2">
            <a:extLst>
              <a:ext uri="{FF2B5EF4-FFF2-40B4-BE49-F238E27FC236}">
                <a16:creationId xmlns:a16="http://schemas.microsoft.com/office/drawing/2014/main" id="{D0D4F0C4-A897-4958-BBD8-F6D6719D6830}"/>
              </a:ext>
            </a:extLst>
          </p:cNvPr>
          <p:cNvSpPr txBox="1"/>
          <p:nvPr/>
        </p:nvSpPr>
        <p:spPr>
          <a:xfrm>
            <a:off x="5061397" y="5747639"/>
            <a:ext cx="3464417"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hlinkClick r:id="rId4"/>
              </a:rPr>
              <a:t>https://twitter.com/ADPenson/status/883637257323896832</a:t>
            </a:r>
            <a:endParaRPr kumimoji="0" lang="en-GB" sz="9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66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Data storage and security</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pic>
        <p:nvPicPr>
          <p:cNvPr id="11" name="Online Media 10" title="How Toy Story 2 Almost Got Deleted: Stories From Pixar Animation: ENTV">
            <a:hlinkClick r:id="" action="ppaction://media"/>
            <a:extLst>
              <a:ext uri="{FF2B5EF4-FFF2-40B4-BE49-F238E27FC236}">
                <a16:creationId xmlns:a16="http://schemas.microsoft.com/office/drawing/2014/main" id="{5F61E730-6356-4DF4-9288-91388104B542}"/>
              </a:ext>
            </a:extLst>
          </p:cNvPr>
          <p:cNvPicPr>
            <a:picLocks noGrp="1" noRot="1" noChangeAspect="1"/>
          </p:cNvPicPr>
          <p:nvPr>
            <p:ph idx="1"/>
            <a:videoFile r:link="rId1"/>
          </p:nvPr>
        </p:nvPicPr>
        <p:blipFill>
          <a:blip r:embed="rId4"/>
          <a:stretch>
            <a:fillRect/>
          </a:stretch>
        </p:blipFill>
        <p:spPr>
          <a:xfrm>
            <a:off x="388938" y="1423988"/>
            <a:ext cx="8262937" cy="4668837"/>
          </a:xfrm>
          <a:prstGeom prst="rect">
            <a:avLst/>
          </a:prstGeom>
        </p:spPr>
      </p:pic>
      <p:sp>
        <p:nvSpPr>
          <p:cNvPr id="12" name="TextBox 11">
            <a:extLst>
              <a:ext uri="{FF2B5EF4-FFF2-40B4-BE49-F238E27FC236}">
                <a16:creationId xmlns:a16="http://schemas.microsoft.com/office/drawing/2014/main" id="{51AB79A3-FA87-49C0-BA71-D508B5B08107}"/>
              </a:ext>
            </a:extLst>
          </p:cNvPr>
          <p:cNvSpPr txBox="1"/>
          <p:nvPr/>
        </p:nvSpPr>
        <p:spPr>
          <a:xfrm>
            <a:off x="388801" y="6270171"/>
            <a:ext cx="81020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What would you do if you lost all your data?</a:t>
            </a:r>
          </a:p>
        </p:txBody>
      </p:sp>
    </p:spTree>
    <p:extLst>
      <p:ext uri="{BB962C8B-B14F-4D97-AF65-F5344CB8AC3E}">
        <p14:creationId xmlns:p14="http://schemas.microsoft.com/office/powerpoint/2010/main" val="8244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Data storage and security</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sp>
        <p:nvSpPr>
          <p:cNvPr id="6" name="Content Placeholder 2">
            <a:extLst>
              <a:ext uri="{FF2B5EF4-FFF2-40B4-BE49-F238E27FC236}">
                <a16:creationId xmlns:a16="http://schemas.microsoft.com/office/drawing/2014/main" id="{035589BC-0879-42D5-8B6A-4E312B6748D2}"/>
              </a:ext>
            </a:extLst>
          </p:cNvPr>
          <p:cNvSpPr>
            <a:spLocks noGrp="1"/>
          </p:cNvSpPr>
          <p:nvPr>
            <p:ph idx="1"/>
          </p:nvPr>
        </p:nvSpPr>
        <p:spPr>
          <a:xfrm>
            <a:off x="711009" y="1817775"/>
            <a:ext cx="7845969" cy="2626760"/>
          </a:xfrm>
        </p:spPr>
        <p:txBody>
          <a:bodyPr/>
          <a:lstStyle/>
          <a:p>
            <a:pPr marL="342900" indent="-342900">
              <a:buFont typeface="Arial" panose="020B0604020202020204" pitchFamily="34" charset="0"/>
              <a:buChar char="•"/>
              <a:defRPr/>
            </a:pPr>
            <a:r>
              <a:rPr lang="en-GB" sz="2800"/>
              <a:t>Data size, complexity</a:t>
            </a:r>
          </a:p>
          <a:p>
            <a:pPr marL="342900" indent="-342900">
              <a:buFont typeface="Arial" panose="020B0604020202020204" pitchFamily="34" charset="0"/>
              <a:buChar char="•"/>
              <a:defRPr/>
            </a:pPr>
            <a:r>
              <a:rPr lang="en-GB" sz="2800"/>
              <a:t>Where will you be working, collecting and accessing your data?</a:t>
            </a:r>
          </a:p>
          <a:p>
            <a:pPr marL="342900" indent="-342900">
              <a:buFont typeface="Arial" panose="020B0604020202020204" pitchFamily="34" charset="0"/>
              <a:buChar char="•"/>
              <a:defRPr/>
            </a:pPr>
            <a:r>
              <a:rPr lang="en-GB" sz="2800"/>
              <a:t>Are you working with anyone?</a:t>
            </a:r>
          </a:p>
          <a:p>
            <a:pPr marL="0" indent="0">
              <a:buFontTx/>
              <a:buNone/>
              <a:defRPr/>
            </a:pPr>
            <a:endParaRPr lang="en-GB" sz="2800"/>
          </a:p>
        </p:txBody>
      </p:sp>
    </p:spTree>
    <p:extLst>
      <p:ext uri="{BB962C8B-B14F-4D97-AF65-F5344CB8AC3E}">
        <p14:creationId xmlns:p14="http://schemas.microsoft.com/office/powerpoint/2010/main" val="104020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Data storage and security</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sp>
        <p:nvSpPr>
          <p:cNvPr id="8" name="Content Placeholder 2">
            <a:extLst>
              <a:ext uri="{FF2B5EF4-FFF2-40B4-BE49-F238E27FC236}">
                <a16:creationId xmlns:a16="http://schemas.microsoft.com/office/drawing/2014/main" id="{16E69D8A-3D48-44E8-9843-CF99CB5E6FF1}"/>
              </a:ext>
            </a:extLst>
          </p:cNvPr>
          <p:cNvSpPr txBox="1">
            <a:spLocks/>
          </p:cNvSpPr>
          <p:nvPr/>
        </p:nvSpPr>
        <p:spPr>
          <a:xfrm>
            <a:off x="465138" y="1771650"/>
            <a:ext cx="8229600" cy="4581955"/>
          </a:xfrm>
          <a:prstGeom prst="rect">
            <a:avLst/>
          </a:prstGeom>
        </p:spPr>
        <p:txBody>
          <a:bodyPr>
            <a:norm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endParaRPr kumimoji="0" lang="en-US" sz="2800" b="1" i="0" u="none" strike="noStrike" kern="0" cap="none" spc="0" normalizeH="0" baseline="0" noProof="0" dirty="0">
              <a:ln>
                <a:noFill/>
              </a:ln>
              <a:solidFill>
                <a:srgbClr val="FF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904B2F21-8792-481A-852E-DD6B79EA9083}"/>
              </a:ext>
            </a:extLst>
          </p:cNvPr>
          <p:cNvSpPr txBox="1"/>
          <p:nvPr/>
        </p:nvSpPr>
        <p:spPr>
          <a:xfrm>
            <a:off x="910516" y="5087500"/>
            <a:ext cx="3317364" cy="954107"/>
          </a:xfrm>
          <a:prstGeom prst="rect">
            <a:avLst/>
          </a:prstGeom>
          <a:noFill/>
        </p:spPr>
        <p:txBody>
          <a:bodyPr wrap="square" rtlCol="0">
            <a:spAutoFit/>
          </a:bodyPr>
          <a:lstStyle/>
          <a:p>
            <a:pPr algn="ctr"/>
            <a:r>
              <a:rPr lang="en-GB" sz="2800" dirty="0"/>
              <a:t>Team working?</a:t>
            </a:r>
          </a:p>
          <a:p>
            <a:pPr algn="ctr"/>
            <a:r>
              <a:rPr lang="en-GB" sz="2800" b="1" dirty="0"/>
              <a:t>Use Teams</a:t>
            </a:r>
          </a:p>
        </p:txBody>
      </p:sp>
      <p:sp>
        <p:nvSpPr>
          <p:cNvPr id="6" name="TextBox 5">
            <a:extLst>
              <a:ext uri="{FF2B5EF4-FFF2-40B4-BE49-F238E27FC236}">
                <a16:creationId xmlns:a16="http://schemas.microsoft.com/office/drawing/2014/main" id="{6311BC8E-FC20-4E0F-AECD-AA34800EBDB4}"/>
              </a:ext>
            </a:extLst>
          </p:cNvPr>
          <p:cNvSpPr txBox="1"/>
          <p:nvPr/>
        </p:nvSpPr>
        <p:spPr>
          <a:xfrm>
            <a:off x="4846322" y="5045287"/>
            <a:ext cx="3317362" cy="954107"/>
          </a:xfrm>
          <a:prstGeom prst="rect">
            <a:avLst/>
          </a:prstGeom>
          <a:noFill/>
        </p:spPr>
        <p:txBody>
          <a:bodyPr wrap="square" rtlCol="0">
            <a:spAutoFit/>
          </a:bodyPr>
          <a:lstStyle/>
          <a:p>
            <a:pPr algn="ctr"/>
            <a:r>
              <a:rPr lang="en-GB" sz="2800" dirty="0"/>
              <a:t>Working alone?</a:t>
            </a:r>
          </a:p>
          <a:p>
            <a:pPr algn="ctr"/>
            <a:r>
              <a:rPr lang="en-GB" sz="2800" b="1" dirty="0"/>
              <a:t>Use OneDrive</a:t>
            </a:r>
          </a:p>
        </p:txBody>
      </p:sp>
      <p:pic>
        <p:nvPicPr>
          <p:cNvPr id="4" name="Picture 3" descr="Skydiving group at sunset">
            <a:extLst>
              <a:ext uri="{FF2B5EF4-FFF2-40B4-BE49-F238E27FC236}">
                <a16:creationId xmlns:a16="http://schemas.microsoft.com/office/drawing/2014/main" id="{F075E7B7-F0B1-494F-AD7E-85142D34B0EE}"/>
              </a:ext>
            </a:extLst>
          </p:cNvPr>
          <p:cNvPicPr>
            <a:picLocks noChangeAspect="1"/>
          </p:cNvPicPr>
          <p:nvPr/>
        </p:nvPicPr>
        <p:blipFill rotWithShape="1">
          <a:blip r:embed="rId3">
            <a:extLst>
              <a:ext uri="{28A0092B-C50C-407E-A947-70E740481C1C}">
                <a14:useLocalDpi xmlns:a14="http://schemas.microsoft.com/office/drawing/2010/main" val="0"/>
              </a:ext>
            </a:extLst>
          </a:blip>
          <a:srcRect l="18516" r="20891"/>
          <a:stretch/>
        </p:blipFill>
        <p:spPr>
          <a:xfrm>
            <a:off x="910516" y="1468882"/>
            <a:ext cx="3317364" cy="3445826"/>
          </a:xfrm>
          <a:prstGeom prst="rect">
            <a:avLst/>
          </a:prstGeom>
        </p:spPr>
      </p:pic>
      <p:pic>
        <p:nvPicPr>
          <p:cNvPr id="10" name="Picture 9" descr="A scenic view of the sky with a person on a parachute seemingly approaching the sunset">
            <a:extLst>
              <a:ext uri="{FF2B5EF4-FFF2-40B4-BE49-F238E27FC236}">
                <a16:creationId xmlns:a16="http://schemas.microsoft.com/office/drawing/2014/main" id="{5FA7B7B1-4B0B-47F5-9601-358D82CB3219}"/>
              </a:ext>
            </a:extLst>
          </p:cNvPr>
          <p:cNvPicPr>
            <a:picLocks noChangeAspect="1"/>
          </p:cNvPicPr>
          <p:nvPr/>
        </p:nvPicPr>
        <p:blipFill rotWithShape="1">
          <a:blip r:embed="rId4">
            <a:extLst>
              <a:ext uri="{28A0092B-C50C-407E-A947-70E740481C1C}">
                <a14:useLocalDpi xmlns:a14="http://schemas.microsoft.com/office/drawing/2010/main" val="0"/>
              </a:ext>
            </a:extLst>
          </a:blip>
          <a:srcRect l="47449" t="16917" r="14949" b="22803"/>
          <a:stretch/>
        </p:blipFill>
        <p:spPr>
          <a:xfrm>
            <a:off x="4846321" y="1468882"/>
            <a:ext cx="3317363" cy="3445826"/>
          </a:xfrm>
          <a:prstGeom prst="rect">
            <a:avLst/>
          </a:prstGeom>
        </p:spPr>
      </p:pic>
    </p:spTree>
    <p:extLst>
      <p:ext uri="{BB962C8B-B14F-4D97-AF65-F5344CB8AC3E}">
        <p14:creationId xmlns:p14="http://schemas.microsoft.com/office/powerpoint/2010/main" val="377046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dirty="0"/>
              <a:t>Good example</a:t>
            </a:r>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Storage and backup</a:t>
            </a:r>
          </a:p>
        </p:txBody>
      </p:sp>
      <p:sp>
        <p:nvSpPr>
          <p:cNvPr id="3" name="Content Placeholder 2">
            <a:extLst>
              <a:ext uri="{FF2B5EF4-FFF2-40B4-BE49-F238E27FC236}">
                <a16:creationId xmlns:a16="http://schemas.microsoft.com/office/drawing/2014/main" id="{59768C59-63AD-45A3-B0F1-BFBD030351E3}"/>
              </a:ext>
            </a:extLst>
          </p:cNvPr>
          <p:cNvSpPr>
            <a:spLocks noGrp="1"/>
          </p:cNvSpPr>
          <p:nvPr>
            <p:ph idx="1"/>
          </p:nvPr>
        </p:nvSpPr>
        <p:spPr>
          <a:xfrm>
            <a:off x="431999" y="1643652"/>
            <a:ext cx="8263493" cy="5214348"/>
          </a:xfrm>
        </p:spPr>
        <p:txBody>
          <a:bodyPr/>
          <a:lstStyle/>
          <a:p>
            <a:r>
              <a:rPr lang="en-GB" sz="2400" i="1" dirty="0"/>
              <a:t>When in the field, data will be stored on the PI’s laptop and backed up to an external USB hard drive on a nightly basis. Both will have password protection. Backups will be performed on a nightly basis after the data are transcribed from the physical datasheets. Upon return to the university, all digital data will be transferred to the network shared drive, which makes nightly backups to multiple locations. Additionally, weekly snapshots of the survey data analysis file will be made and stored on the network drive. Files will be organised in a hierarchical structure, e.g. within ‘Data’ folder are ‘Survey’ and ‘Photos’ subfolders.</a:t>
            </a:r>
          </a:p>
        </p:txBody>
      </p:sp>
    </p:spTree>
    <p:extLst>
      <p:ext uri="{BB962C8B-B14F-4D97-AF65-F5344CB8AC3E}">
        <p14:creationId xmlns:p14="http://schemas.microsoft.com/office/powerpoint/2010/main" val="93284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498598"/>
          </a:xfrm>
        </p:spPr>
        <p:txBody>
          <a:bodyPr/>
          <a:lstStyle/>
          <a:p>
            <a:r>
              <a:rPr lang="en-GB" dirty="0"/>
              <a:t>Ethical and legal issues</a:t>
            </a:r>
          </a:p>
        </p:txBody>
      </p:sp>
    </p:spTree>
    <p:extLst>
      <p:ext uri="{BB962C8B-B14F-4D97-AF65-F5344CB8AC3E}">
        <p14:creationId xmlns:p14="http://schemas.microsoft.com/office/powerpoint/2010/main" val="1238538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Personal and sensitive data</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Ethics and legal</a:t>
            </a:r>
          </a:p>
        </p:txBody>
      </p:sp>
      <p:sp>
        <p:nvSpPr>
          <p:cNvPr id="8" name="TextBox 7">
            <a:extLst>
              <a:ext uri="{FF2B5EF4-FFF2-40B4-BE49-F238E27FC236}">
                <a16:creationId xmlns:a16="http://schemas.microsoft.com/office/drawing/2014/main" id="{1A001BFC-8776-4F09-8C4C-2D83B789B43B}"/>
              </a:ext>
            </a:extLst>
          </p:cNvPr>
          <p:cNvSpPr txBox="1"/>
          <p:nvPr/>
        </p:nvSpPr>
        <p:spPr>
          <a:xfrm>
            <a:off x="247648" y="3883113"/>
            <a:ext cx="8570913" cy="1154162"/>
          </a:xfrm>
          <a:prstGeom prst="rect">
            <a:avLst/>
          </a:prstGeom>
          <a:noFill/>
        </p:spPr>
        <p:txBody>
          <a:bodyPr wrap="square" anchor="t">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a:ln>
                  <a:noFill/>
                </a:ln>
                <a:solidFill>
                  <a:prstClr val="black"/>
                </a:solidFill>
                <a:effectLst/>
                <a:uLnTx/>
                <a:uFillTx/>
                <a:latin typeface="Arial" charset="0"/>
                <a:ea typeface="+mn-ea"/>
                <a:cs typeface="Arial" charset="0"/>
              </a:rPr>
              <a:t>Legal: See ‘OU Data protection procedures’ and start with the DPIA screening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ED6FED27-CDD4-4DF9-A522-699FDCF93619}"/>
              </a:ext>
            </a:extLst>
          </p:cNvPr>
          <p:cNvSpPr txBox="1"/>
          <p:nvPr/>
        </p:nvSpPr>
        <p:spPr>
          <a:xfrm>
            <a:off x="594813" y="4621721"/>
            <a:ext cx="7006080" cy="30777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charset="0"/>
                <a:ea typeface="+mn-ea"/>
                <a:cs typeface="Arial" charset="0"/>
              </a:rPr>
              <a:t>Link to intranet (requires log-in) </a:t>
            </a:r>
            <a:r>
              <a:rPr kumimoji="0" lang="en-GB" sz="1400" b="0" i="0" u="none" strike="noStrike" kern="1200" cap="none" spc="0" normalizeH="0" baseline="0" noProof="0">
                <a:ln>
                  <a:noFill/>
                </a:ln>
                <a:solidFill>
                  <a:prstClr val="black"/>
                </a:solidFill>
                <a:effectLst/>
                <a:uLnTx/>
                <a:uFillTx/>
                <a:latin typeface="Arial" charset="0"/>
                <a:ea typeface="+mn-ea"/>
                <a:cs typeface="Arial" charset="0"/>
                <a:hlinkClick r:id="rId3"/>
              </a:rPr>
              <a:t>http://intranet6.open.ac.uk/governance/data-protection/</a:t>
            </a:r>
            <a:endParaRPr kumimoji="0" lang="en-GB" sz="14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C808DAB2-1FAB-47A4-90F5-B46D82AF275E}"/>
              </a:ext>
            </a:extLst>
          </p:cNvPr>
          <p:cNvSpPr txBox="1"/>
          <p:nvPr/>
        </p:nvSpPr>
        <p:spPr>
          <a:xfrm>
            <a:off x="247650" y="1543050"/>
            <a:ext cx="8570913" cy="446276"/>
          </a:xfrm>
          <a:prstGeom prst="rect">
            <a:avLst/>
          </a:prstGeom>
          <a:noFill/>
        </p:spPr>
        <p:txBody>
          <a:bodyPr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charset="0"/>
                <a:ea typeface="+mn-ea"/>
                <a:cs typeface="Arial" charset="0"/>
              </a:rPr>
              <a:t>Working with personal data?</a:t>
            </a:r>
            <a:endParaRPr kumimoji="0" lang="en-GB" sz="2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id="{ABB01DAE-6C1B-4B66-B3F9-5BD00ABF7A7D}"/>
              </a:ext>
            </a:extLst>
          </p:cNvPr>
          <p:cNvSpPr txBox="1"/>
          <p:nvPr/>
        </p:nvSpPr>
        <p:spPr>
          <a:xfrm>
            <a:off x="247648" y="2325257"/>
            <a:ext cx="8570913" cy="1154162"/>
          </a:xfrm>
          <a:prstGeom prst="rect">
            <a:avLst/>
          </a:prstGeom>
          <a:noFill/>
        </p:spPr>
        <p:txBody>
          <a:bodyPr wrap="square" anchor="t">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a:ln>
                  <a:noFill/>
                </a:ln>
                <a:solidFill>
                  <a:prstClr val="black"/>
                </a:solidFill>
                <a:effectLst/>
                <a:uLnTx/>
                <a:uFillTx/>
                <a:latin typeface="Arial" charset="0"/>
                <a:ea typeface="+mn-ea"/>
                <a:cs typeface="Arial" charset="0"/>
              </a:rPr>
              <a:t>Ethical: See Human Research ethics guidance and the ‘HREC Project Registration and Risk Checklist’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8787E499-3C8F-4DC2-9590-BE343EE1C548}"/>
              </a:ext>
            </a:extLst>
          </p:cNvPr>
          <p:cNvSpPr txBox="1"/>
          <p:nvPr/>
        </p:nvSpPr>
        <p:spPr>
          <a:xfrm>
            <a:off x="594813" y="3114958"/>
            <a:ext cx="7006080" cy="523220"/>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rPr>
              <a:t>Link to website </a:t>
            </a: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hlinkClick r:id="rId4"/>
              </a:rPr>
              <a:t>http://www.open.ac.uk/research/ethics/human-research</a:t>
            </a:r>
            <a:endParaRPr kumimoji="0" lang="en-GB"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9978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C41A0EC-DA42-4276-85FA-485F191B3BD5}"/>
              </a:ext>
            </a:extLst>
          </p:cNvPr>
          <p:cNvSpPr/>
          <p:nvPr/>
        </p:nvSpPr>
        <p:spPr>
          <a:xfrm>
            <a:off x="4864107" y="4281079"/>
            <a:ext cx="3938954" cy="1486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8E258684-3003-4197-965D-AFEF11778609}"/>
              </a:ext>
            </a:extLst>
          </p:cNvPr>
          <p:cNvSpPr/>
          <p:nvPr/>
        </p:nvSpPr>
        <p:spPr>
          <a:xfrm>
            <a:off x="198849" y="4079622"/>
            <a:ext cx="4365343" cy="1889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5A0FDF9-5F94-40F6-9EFE-D4C4582A9420}"/>
              </a:ext>
            </a:extLst>
          </p:cNvPr>
          <p:cNvSpPr/>
          <p:nvPr/>
        </p:nvSpPr>
        <p:spPr>
          <a:xfrm>
            <a:off x="1740037" y="1289538"/>
            <a:ext cx="5533292" cy="1078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D71BE44-0A79-42CD-B10C-A93E575FE442}"/>
              </a:ext>
            </a:extLst>
          </p:cNvPr>
          <p:cNvSpPr txBox="1"/>
          <p:nvPr/>
        </p:nvSpPr>
        <p:spPr>
          <a:xfrm>
            <a:off x="300037" y="297554"/>
            <a:ext cx="8186738" cy="954107"/>
          </a:xfrm>
          <a:prstGeom prst="rect">
            <a:avLst/>
          </a:prstGeom>
          <a:noFill/>
        </p:spPr>
        <p:txBody>
          <a:bodyPr wrap="square" lIns="91440" tIns="45720" rIns="91440" bIns="45720" rtlCol="0" anchor="t">
            <a:spAutoFit/>
          </a:bodyPr>
          <a:lstStyle/>
          <a:p>
            <a:r>
              <a:rPr lang="en-GB" sz="2800" b="1" dirty="0"/>
              <a:t>Your responsibilities when working with personal data:</a:t>
            </a:r>
          </a:p>
        </p:txBody>
      </p:sp>
      <p:pic>
        <p:nvPicPr>
          <p:cNvPr id="7" name="Picture 6">
            <a:extLst>
              <a:ext uri="{FF2B5EF4-FFF2-40B4-BE49-F238E27FC236}">
                <a16:creationId xmlns:a16="http://schemas.microsoft.com/office/drawing/2014/main" id="{1604C5C1-9150-4641-936B-2DD2CE155AD0}"/>
              </a:ext>
            </a:extLst>
          </p:cNvPr>
          <p:cNvPicPr>
            <a:picLocks noChangeAspect="1"/>
          </p:cNvPicPr>
          <p:nvPr/>
        </p:nvPicPr>
        <p:blipFill>
          <a:blip r:embed="rId3"/>
          <a:stretch>
            <a:fillRect/>
          </a:stretch>
        </p:blipFill>
        <p:spPr>
          <a:xfrm>
            <a:off x="8014631" y="103268"/>
            <a:ext cx="946891" cy="772080"/>
          </a:xfrm>
          <a:prstGeom prst="rect">
            <a:avLst/>
          </a:prstGeom>
        </p:spPr>
      </p:pic>
      <p:sp>
        <p:nvSpPr>
          <p:cNvPr id="2" name="TextBox 1">
            <a:extLst>
              <a:ext uri="{FF2B5EF4-FFF2-40B4-BE49-F238E27FC236}">
                <a16:creationId xmlns:a16="http://schemas.microsoft.com/office/drawing/2014/main" id="{4117B5FE-9C5A-419E-9D3A-4B6021307FEA}"/>
              </a:ext>
            </a:extLst>
          </p:cNvPr>
          <p:cNvSpPr txBox="1"/>
          <p:nvPr/>
        </p:nvSpPr>
        <p:spPr>
          <a:xfrm>
            <a:off x="2041961" y="1432312"/>
            <a:ext cx="5044462" cy="859751"/>
          </a:xfrm>
          <a:prstGeom prst="rect">
            <a:avLst/>
          </a:prstGeom>
          <a:noFill/>
        </p:spPr>
        <p:txBody>
          <a:bodyPr wrap="square" lIns="91440" tIns="45720" rIns="91440" bIns="45720" rtlCol="0" anchor="t">
            <a:spAutoFit/>
          </a:bodyPr>
          <a:lstStyle/>
          <a:p>
            <a:pPr algn="ctr"/>
            <a:r>
              <a:rPr lang="en-GB" sz="2400" b="1" dirty="0">
                <a:solidFill>
                  <a:schemeClr val="bg1"/>
                </a:solidFill>
              </a:rPr>
              <a:t>Complete </a:t>
            </a:r>
            <a:r>
              <a:rPr lang="en-GB" sz="2400" b="1" dirty="0">
                <a:solidFill>
                  <a:schemeClr val="bg1"/>
                </a:solidFill>
                <a:hlinkClick r:id="rId4">
                  <a:extLst>
                    <a:ext uri="{A12FA001-AC4F-418D-AE19-62706E023703}">
                      <ahyp:hlinkClr xmlns:ahyp="http://schemas.microsoft.com/office/drawing/2018/hyperlinkcolor" val="tx"/>
                    </a:ext>
                  </a:extLst>
                </a:hlinkClick>
              </a:rPr>
              <a:t>Data Protection screening questions </a:t>
            </a:r>
            <a:endParaRPr lang="en-GB" sz="2400" b="1" dirty="0">
              <a:solidFill>
                <a:schemeClr val="bg1"/>
              </a:solidFill>
              <a:cs typeface="Arial"/>
            </a:endParaRPr>
          </a:p>
        </p:txBody>
      </p:sp>
      <p:cxnSp>
        <p:nvCxnSpPr>
          <p:cNvPr id="4" name="Straight Arrow Connector 3">
            <a:extLst>
              <a:ext uri="{FF2B5EF4-FFF2-40B4-BE49-F238E27FC236}">
                <a16:creationId xmlns:a16="http://schemas.microsoft.com/office/drawing/2014/main" id="{AEEC73C0-E5AE-4F4A-9450-22ECE9886FD4}"/>
              </a:ext>
            </a:extLst>
          </p:cNvPr>
          <p:cNvCxnSpPr>
            <a:cxnSpLocks/>
          </p:cNvCxnSpPr>
          <p:nvPr/>
        </p:nvCxnSpPr>
        <p:spPr>
          <a:xfrm flipH="1">
            <a:off x="2778837" y="2338805"/>
            <a:ext cx="1371131" cy="163590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265FF8-FFC0-4E88-806E-A87E21C45F41}"/>
              </a:ext>
            </a:extLst>
          </p:cNvPr>
          <p:cNvCxnSpPr>
            <a:cxnSpLocks/>
          </p:cNvCxnSpPr>
          <p:nvPr/>
        </p:nvCxnSpPr>
        <p:spPr>
          <a:xfrm>
            <a:off x="4933763" y="2334933"/>
            <a:ext cx="1719285" cy="181049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C9D335-2E0D-4531-B467-AF69C3F7446B}"/>
              </a:ext>
            </a:extLst>
          </p:cNvPr>
          <p:cNvSpPr txBox="1"/>
          <p:nvPr/>
        </p:nvSpPr>
        <p:spPr>
          <a:xfrm>
            <a:off x="300037" y="4134749"/>
            <a:ext cx="4271963" cy="1938992"/>
          </a:xfrm>
          <a:prstGeom prst="rect">
            <a:avLst/>
          </a:prstGeom>
          <a:noFill/>
        </p:spPr>
        <p:txBody>
          <a:bodyPr wrap="square" rtlCol="0">
            <a:spAutoFit/>
          </a:bodyPr>
          <a:lstStyle/>
          <a:p>
            <a:pPr algn="ctr"/>
            <a:r>
              <a:rPr lang="en-GB" sz="2000" b="1" dirty="0">
                <a:solidFill>
                  <a:schemeClr val="bg1"/>
                </a:solidFill>
              </a:rPr>
              <a:t>Fill in the </a:t>
            </a:r>
            <a:r>
              <a:rPr lang="en-GB" sz="2000" b="1" dirty="0">
                <a:solidFill>
                  <a:schemeClr val="bg1"/>
                </a:solidFill>
                <a:hlinkClick r:id="rId5">
                  <a:extLst>
                    <a:ext uri="{A12FA001-AC4F-418D-AE19-62706E023703}">
                      <ahyp:hlinkClr xmlns:ahyp="http://schemas.microsoft.com/office/drawing/2018/hyperlinkcolor" val="tx"/>
                    </a:ext>
                  </a:extLst>
                </a:hlinkClick>
              </a:rPr>
              <a:t>Information Asset Register</a:t>
            </a:r>
            <a:endParaRPr lang="en-GB" sz="2000" b="1" dirty="0">
              <a:solidFill>
                <a:schemeClr val="bg1"/>
              </a:solidFill>
            </a:endParaRPr>
          </a:p>
          <a:p>
            <a:pPr algn="ctr"/>
            <a:r>
              <a:rPr lang="en-GB" sz="2000" b="1" dirty="0">
                <a:solidFill>
                  <a:srgbClr val="FF0000"/>
                </a:solidFill>
              </a:rPr>
              <a:t>AND</a:t>
            </a:r>
            <a:endParaRPr lang="en-GB" sz="2000" b="1" dirty="0">
              <a:solidFill>
                <a:schemeClr val="bg1"/>
              </a:solidFill>
            </a:endParaRPr>
          </a:p>
          <a:p>
            <a:pPr algn="ctr"/>
            <a:r>
              <a:rPr lang="en-GB" sz="2000" b="1" dirty="0">
                <a:solidFill>
                  <a:schemeClr val="bg1"/>
                </a:solidFill>
              </a:rPr>
              <a:t>complete a </a:t>
            </a:r>
            <a:r>
              <a:rPr lang="en-GB" sz="2000" b="1" dirty="0">
                <a:solidFill>
                  <a:schemeClr val="bg1"/>
                </a:solidFill>
                <a:hlinkClick r:id="rId6">
                  <a:extLst>
                    <a:ext uri="{A12FA001-AC4F-418D-AE19-62706E023703}">
                      <ahyp:hlinkClr xmlns:ahyp="http://schemas.microsoft.com/office/drawing/2018/hyperlinkcolor" val="tx"/>
                    </a:ext>
                  </a:extLst>
                </a:hlinkClick>
              </a:rPr>
              <a:t>Data Protection Impact Assessment (DPIA) form</a:t>
            </a:r>
            <a:endParaRPr lang="en-GB" sz="2000" b="1" dirty="0">
              <a:solidFill>
                <a:schemeClr val="bg1"/>
              </a:solidFill>
            </a:endParaRPr>
          </a:p>
          <a:p>
            <a:pPr algn="ctr"/>
            <a:endParaRPr lang="en-GB" sz="2000" b="1" dirty="0">
              <a:solidFill>
                <a:schemeClr val="bg1"/>
              </a:solidFill>
            </a:endParaRPr>
          </a:p>
        </p:txBody>
      </p:sp>
      <p:sp>
        <p:nvSpPr>
          <p:cNvPr id="14" name="TextBox 13">
            <a:extLst>
              <a:ext uri="{FF2B5EF4-FFF2-40B4-BE49-F238E27FC236}">
                <a16:creationId xmlns:a16="http://schemas.microsoft.com/office/drawing/2014/main" id="{E77DE8B3-BDA1-4296-A468-CF0EA4890710}"/>
              </a:ext>
            </a:extLst>
          </p:cNvPr>
          <p:cNvSpPr txBox="1"/>
          <p:nvPr/>
        </p:nvSpPr>
        <p:spPr>
          <a:xfrm>
            <a:off x="4665380" y="4602452"/>
            <a:ext cx="4271963" cy="707886"/>
          </a:xfrm>
          <a:prstGeom prst="rect">
            <a:avLst/>
          </a:prstGeom>
          <a:noFill/>
        </p:spPr>
        <p:txBody>
          <a:bodyPr wrap="square" lIns="91440" tIns="45720" rIns="91440" bIns="45720" rtlCol="0" anchor="t">
            <a:spAutoFit/>
          </a:bodyPr>
          <a:lstStyle/>
          <a:p>
            <a:pPr algn="ctr"/>
            <a:r>
              <a:rPr lang="en-GB" sz="2000" b="1" dirty="0">
                <a:solidFill>
                  <a:schemeClr val="bg1"/>
                </a:solidFill>
              </a:rPr>
              <a:t>Fill in the </a:t>
            </a:r>
            <a:r>
              <a:rPr lang="en-GB" sz="2000" b="1" dirty="0">
                <a:solidFill>
                  <a:schemeClr val="bg1"/>
                </a:solidFill>
                <a:hlinkClick r:id="rId5">
                  <a:extLst>
                    <a:ext uri="{A12FA001-AC4F-418D-AE19-62706E023703}">
                      <ahyp:hlinkClr xmlns:ahyp="http://schemas.microsoft.com/office/drawing/2018/hyperlinkcolor" val="tx"/>
                    </a:ext>
                  </a:extLst>
                </a:hlinkClick>
              </a:rPr>
              <a:t>Information Asset Register</a:t>
            </a:r>
            <a:endParaRPr lang="en-GB" sz="2000" b="1" dirty="0">
              <a:solidFill>
                <a:schemeClr val="bg1"/>
              </a:solidFill>
            </a:endParaRPr>
          </a:p>
        </p:txBody>
      </p:sp>
      <p:sp>
        <p:nvSpPr>
          <p:cNvPr id="15" name="TextBox 14">
            <a:extLst>
              <a:ext uri="{FF2B5EF4-FFF2-40B4-BE49-F238E27FC236}">
                <a16:creationId xmlns:a16="http://schemas.microsoft.com/office/drawing/2014/main" id="{70FA0686-9916-4A03-9A52-7E16AAE48016}"/>
              </a:ext>
            </a:extLst>
          </p:cNvPr>
          <p:cNvSpPr txBox="1"/>
          <p:nvPr/>
        </p:nvSpPr>
        <p:spPr>
          <a:xfrm>
            <a:off x="456257" y="2609115"/>
            <a:ext cx="2658498" cy="707886"/>
          </a:xfrm>
          <a:prstGeom prst="rect">
            <a:avLst/>
          </a:prstGeom>
          <a:noFill/>
        </p:spPr>
        <p:txBody>
          <a:bodyPr wrap="square" rtlCol="0">
            <a:spAutoFit/>
          </a:bodyPr>
          <a:lstStyle/>
          <a:p>
            <a:r>
              <a:rPr lang="en-GB" sz="2000" dirty="0"/>
              <a:t>You </a:t>
            </a:r>
            <a:r>
              <a:rPr lang="en-GB" sz="2000" b="1" dirty="0"/>
              <a:t>are</a:t>
            </a:r>
            <a:r>
              <a:rPr lang="en-GB" sz="2000" dirty="0"/>
              <a:t> processing special category data</a:t>
            </a:r>
          </a:p>
        </p:txBody>
      </p:sp>
      <p:sp>
        <p:nvSpPr>
          <p:cNvPr id="16" name="TextBox 15">
            <a:extLst>
              <a:ext uri="{FF2B5EF4-FFF2-40B4-BE49-F238E27FC236}">
                <a16:creationId xmlns:a16="http://schemas.microsoft.com/office/drawing/2014/main" id="{EF5DF10F-C9FF-4D43-8553-392C825D4063}"/>
              </a:ext>
            </a:extLst>
          </p:cNvPr>
          <p:cNvSpPr txBox="1"/>
          <p:nvPr/>
        </p:nvSpPr>
        <p:spPr>
          <a:xfrm>
            <a:off x="6087852" y="2543268"/>
            <a:ext cx="3056147" cy="707886"/>
          </a:xfrm>
          <a:prstGeom prst="rect">
            <a:avLst/>
          </a:prstGeom>
          <a:noFill/>
        </p:spPr>
        <p:txBody>
          <a:bodyPr wrap="square" lIns="91440" tIns="45720" rIns="91440" bIns="45720" rtlCol="0" anchor="t">
            <a:spAutoFit/>
          </a:bodyPr>
          <a:lstStyle/>
          <a:p>
            <a:r>
              <a:rPr lang="en-GB" sz="2000" dirty="0"/>
              <a:t>You are </a:t>
            </a:r>
            <a:r>
              <a:rPr lang="en-GB" sz="2000" b="1" dirty="0"/>
              <a:t>NOT</a:t>
            </a:r>
            <a:r>
              <a:rPr lang="en-GB" sz="2000" dirty="0"/>
              <a:t> processing special category data</a:t>
            </a:r>
            <a:endParaRPr lang="en-GB" sz="2000" dirty="0">
              <a:cs typeface="Arial"/>
            </a:endParaRPr>
          </a:p>
        </p:txBody>
      </p:sp>
      <p:sp>
        <p:nvSpPr>
          <p:cNvPr id="17" name="Rectangle 16">
            <a:extLst>
              <a:ext uri="{FF2B5EF4-FFF2-40B4-BE49-F238E27FC236}">
                <a16:creationId xmlns:a16="http://schemas.microsoft.com/office/drawing/2014/main" id="{47771926-0150-4EC8-8AD9-D957CD9BD645}"/>
              </a:ext>
            </a:extLst>
          </p:cNvPr>
          <p:cNvSpPr/>
          <p:nvPr/>
        </p:nvSpPr>
        <p:spPr>
          <a:xfrm>
            <a:off x="300037" y="6149237"/>
            <a:ext cx="4564070" cy="461665"/>
          </a:xfrm>
          <a:prstGeom prst="rect">
            <a:avLst/>
          </a:prstGeom>
        </p:spPr>
        <p:txBody>
          <a:bodyPr wrap="none" lIns="91440" tIns="45720" rIns="91440" bIns="45720" anchor="t">
            <a:spAutoFit/>
          </a:bodyPr>
          <a:lstStyle/>
          <a:p>
            <a:r>
              <a:rPr lang="en-GB" sz="2400" b="1" dirty="0">
                <a:cs typeface="Arial"/>
                <a:hlinkClick r:id="rId7"/>
              </a:rPr>
              <a:t>Data Protection and Research</a:t>
            </a:r>
            <a:endParaRPr lang="en-GB" sz="2400" b="1" dirty="0">
              <a:cs typeface="Arial"/>
            </a:endParaRPr>
          </a:p>
        </p:txBody>
      </p:sp>
    </p:spTree>
    <p:extLst>
      <p:ext uri="{BB962C8B-B14F-4D97-AF65-F5344CB8AC3E}">
        <p14:creationId xmlns:p14="http://schemas.microsoft.com/office/powerpoint/2010/main" val="326174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Personal and sensitive data</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Ethics and legal</a:t>
            </a:r>
          </a:p>
        </p:txBody>
      </p:sp>
      <p:sp>
        <p:nvSpPr>
          <p:cNvPr id="8" name="TextBox 7">
            <a:extLst>
              <a:ext uri="{FF2B5EF4-FFF2-40B4-BE49-F238E27FC236}">
                <a16:creationId xmlns:a16="http://schemas.microsoft.com/office/drawing/2014/main" id="{1A001BFC-8776-4F09-8C4C-2D83B789B43B}"/>
              </a:ext>
            </a:extLst>
          </p:cNvPr>
          <p:cNvSpPr txBox="1"/>
          <p:nvPr/>
        </p:nvSpPr>
        <p:spPr>
          <a:xfrm>
            <a:off x="247650" y="1543050"/>
            <a:ext cx="8570913" cy="3631763"/>
          </a:xfrm>
          <a:prstGeom prst="rect">
            <a:avLst/>
          </a:prstGeom>
          <a:noFill/>
        </p:spPr>
        <p:txBody>
          <a:bodyPr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Arial" charset="0"/>
                <a:ea typeface="+mn-ea"/>
                <a:cs typeface="Arial" charset="0"/>
              </a:rPr>
              <a:t>When working with research participants....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Arial" charset="0"/>
                <a:ea typeface="+mn-ea"/>
                <a:cs typeface="Arial" charset="0"/>
              </a:rPr>
              <a:t>Inform your participants what will happen with the data during and after the project</a:t>
            </a:r>
            <a:endParaRPr kumimoji="0" lang="en-GB" sz="2300" b="0" i="1"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Arial" charset="0"/>
                <a:ea typeface="+mn-ea"/>
                <a:cs typeface="Arial" charset="0"/>
              </a:rPr>
              <a:t>Ensure you have obtained their consent for all processes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Arial" charset="0"/>
                <a:ea typeface="+mn-ea"/>
                <a:cs typeface="Arial" charset="0"/>
              </a:rPr>
              <a:t>Consider who needs access to the data</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Arial" charset="0"/>
                <a:ea typeface="+mn-ea"/>
                <a:cs typeface="Arial" charset="0"/>
              </a:rPr>
              <a:t>Can data be anonymised or pseudonymised?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Arial" charset="0"/>
                <a:ea typeface="+mn-ea"/>
                <a:cs typeface="Arial" charset="0"/>
              </a:rPr>
              <a:t>Pre-planning and agreeing with participants during the consent process, on what may and may not be recorded or transcribed, can be more effective than anonymisation</a:t>
            </a:r>
          </a:p>
        </p:txBody>
      </p:sp>
      <p:sp>
        <p:nvSpPr>
          <p:cNvPr id="9" name="TextBox 8">
            <a:extLst>
              <a:ext uri="{FF2B5EF4-FFF2-40B4-BE49-F238E27FC236}">
                <a16:creationId xmlns:a16="http://schemas.microsoft.com/office/drawing/2014/main" id="{FB803966-4AF4-4B95-A57F-3E6DE93AF063}"/>
              </a:ext>
            </a:extLst>
          </p:cNvPr>
          <p:cNvSpPr txBox="1"/>
          <p:nvPr/>
        </p:nvSpPr>
        <p:spPr>
          <a:xfrm>
            <a:off x="647700" y="6165850"/>
            <a:ext cx="7920038" cy="522288"/>
          </a:xfrm>
          <a:prstGeom prst="rect">
            <a:avLst/>
          </a:prstGeom>
          <a:noFill/>
          <a:ln>
            <a:solidFill>
              <a:schemeClr val="tx1">
                <a:lumMod val="95000"/>
                <a:lumOff val="5000"/>
              </a:schemeClr>
            </a:solid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For more information, see the UK Data Service guidance: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hlinkClick r:id="rId3"/>
              </a:rPr>
              <a:t>https://www.ukdataservice.ac.uk/manage-data/legal-ethical/consent-data-sharing/gaining-consent</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03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a:xfrm>
            <a:off x="4232378" y="770472"/>
            <a:ext cx="1923873" cy="209753"/>
          </a:xfrm>
        </p:spPr>
        <p:txBody>
          <a:bodyPr/>
          <a:lstStyle/>
          <a:p>
            <a:r>
              <a:rPr lang="en-GB"/>
              <a:t>WHAT WE’LL COVER</a:t>
            </a:r>
          </a:p>
        </p:txBody>
      </p:sp>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3"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
        <p:nvSpPr>
          <p:cNvPr id="1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a:xfrm>
            <a:off x="4232377" y="1418794"/>
            <a:ext cx="4028395" cy="1751844"/>
          </a:xfrm>
        </p:spPr>
        <p:txBody>
          <a:bodyPr/>
          <a:lstStyle/>
          <a:p>
            <a:pPr marL="171450" indent="-171450">
              <a:spcBef>
                <a:spcPts val="600"/>
              </a:spcBef>
              <a:buFont typeface="Arial" panose="020B0604020202020204" pitchFamily="34" charset="0"/>
              <a:buChar char="•"/>
            </a:pPr>
            <a:endParaRPr lang="en-GB" altLang="en-US" sz="1800" kern="0" dirty="0"/>
          </a:p>
          <a:p>
            <a:pPr marL="171450" indent="-171450">
              <a:spcBef>
                <a:spcPts val="600"/>
              </a:spcBef>
              <a:buFont typeface="Arial" panose="020B0604020202020204" pitchFamily="34" charset="0"/>
              <a:buChar char="•"/>
            </a:pPr>
            <a:r>
              <a:rPr lang="en-GB" altLang="en-US" sz="1800" kern="0" dirty="0"/>
              <a:t>What is Research Data Management?</a:t>
            </a:r>
          </a:p>
          <a:p>
            <a:pPr marL="171450" indent="-171450">
              <a:spcBef>
                <a:spcPts val="600"/>
              </a:spcBef>
              <a:buFont typeface="Arial" panose="020B0604020202020204" pitchFamily="34" charset="0"/>
              <a:buChar char="•"/>
            </a:pPr>
            <a:r>
              <a:rPr lang="en-GB" altLang="en-US" sz="1800" kern="0" dirty="0"/>
              <a:t>What is a Data Management Plan and why write one?</a:t>
            </a:r>
          </a:p>
          <a:p>
            <a:pPr marL="171450" indent="-171450">
              <a:spcBef>
                <a:spcPts val="600"/>
              </a:spcBef>
              <a:buFont typeface="Arial" panose="020B0604020202020204" pitchFamily="34" charset="0"/>
              <a:buChar char="•"/>
            </a:pPr>
            <a:r>
              <a:rPr lang="en-GB" altLang="en-US" sz="1800" kern="0" dirty="0"/>
              <a:t>What to include</a:t>
            </a:r>
          </a:p>
          <a:p>
            <a:pPr marL="171450" indent="-171450">
              <a:spcBef>
                <a:spcPts val="600"/>
              </a:spcBef>
              <a:buFont typeface="Arial" panose="020B0604020202020204" pitchFamily="34" charset="0"/>
              <a:buChar char="•"/>
            </a:pPr>
            <a:r>
              <a:rPr lang="en-GB" altLang="en-US" sz="1800" kern="0" dirty="0"/>
              <a:t>Questions?</a:t>
            </a:r>
          </a:p>
          <a:p>
            <a:endParaRPr lang="en-GB" sz="1800" dirty="0"/>
          </a:p>
        </p:txBody>
      </p:sp>
    </p:spTree>
    <p:extLst>
      <p:ext uri="{BB962C8B-B14F-4D97-AF65-F5344CB8AC3E}">
        <p14:creationId xmlns:p14="http://schemas.microsoft.com/office/powerpoint/2010/main" val="271011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a:t>Copyright and </a:t>
            </a:r>
            <a:r>
              <a:rPr lang="en-US" kern="0" err="1"/>
              <a:t>licences</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Ethics and legal</a:t>
            </a:r>
          </a:p>
        </p:txBody>
      </p:sp>
      <p:sp>
        <p:nvSpPr>
          <p:cNvPr id="6" name="Content Placeholder 2">
            <a:extLst>
              <a:ext uri="{FF2B5EF4-FFF2-40B4-BE49-F238E27FC236}">
                <a16:creationId xmlns:a16="http://schemas.microsoft.com/office/drawing/2014/main" id="{7A307EFF-5F6E-4BDC-9E86-4C54C839CD10}"/>
              </a:ext>
            </a:extLst>
          </p:cNvPr>
          <p:cNvSpPr txBox="1">
            <a:spLocks/>
          </p:cNvSpPr>
          <p:nvPr/>
        </p:nvSpPr>
        <p:spPr>
          <a:xfrm>
            <a:off x="327298" y="1561693"/>
            <a:ext cx="8229600" cy="4997450"/>
          </a:xfrm>
          <a:prstGeom prst="rect">
            <a:avLst/>
          </a:prstGeom>
        </p:spPr>
        <p:txBody>
          <a:bodyPr>
            <a:norm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Tx/>
              <a:buSzTx/>
              <a:buFontTx/>
              <a:buNone/>
              <a:tabLst/>
              <a:defRPr/>
            </a:pPr>
            <a:endParaRPr kumimoji="0" lang="en-US" sz="25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88164B0-258F-45ED-A7B5-9A47B77D8275}"/>
              </a:ext>
            </a:extLst>
          </p:cNvPr>
          <p:cNvSpPr/>
          <p:nvPr/>
        </p:nvSpPr>
        <p:spPr>
          <a:xfrm>
            <a:off x="287338" y="1773238"/>
            <a:ext cx="8856662" cy="483235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Copyright applies to:</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Original literary, dramatic, musical and artistic works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Sound recordings, films, broadcasts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The typographical arrangement of publications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a:ln>
                  <a:noFill/>
                </a:ln>
                <a:solidFill>
                  <a:prstClr val="black"/>
                </a:solidFill>
                <a:effectLst/>
                <a:uLnTx/>
                <a:uFillTx/>
                <a:latin typeface="Arial" panose="020B0604020202020204"/>
                <a:ea typeface="+mn-ea"/>
                <a:cs typeface="+mn-cs"/>
              </a:rPr>
              <a:t>NOT</a:t>
            </a: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 facts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Arial" panose="020B0604020202020204"/>
                <a:ea typeface="+mn-ea"/>
                <a:cs typeface="+mn-cs"/>
              </a:rPr>
              <a:t>Note:</a:t>
            </a:r>
            <a:r>
              <a:rPr kumimoji="0" lang="en-GB" sz="2800" b="0" i="0" u="none" strike="noStrike" kern="1200" cap="none" spc="0" normalizeH="0" baseline="0" noProof="0">
                <a:ln>
                  <a:noFill/>
                </a:ln>
                <a:solidFill>
                  <a:prstClr val="black"/>
                </a:solidFill>
                <a:effectLst/>
                <a:uLnTx/>
                <a:uFillTx/>
                <a:latin typeface="Arial" panose="020B0604020202020204"/>
                <a:ea typeface="+mn-ea"/>
                <a:cs typeface="+mn-cs"/>
              </a:rPr>
              <a:t> data collected via recorded/transcribed interviews – researcher holds copyright of recordings and transcripts, but each speaker is author of his/her own words.</a:t>
            </a:r>
            <a:r>
              <a:rPr kumimoji="0" lang="en-GB" sz="2800" b="1" i="0" u="none" strike="noStrike" kern="1200" cap="none" spc="0" normalizeH="0" baseline="0" noProof="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77985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a:t>Copyright and </a:t>
            </a:r>
            <a:r>
              <a:rPr lang="en-US" kern="0" err="1"/>
              <a:t>licences</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Ethics and legal</a:t>
            </a:r>
          </a:p>
        </p:txBody>
      </p:sp>
      <p:sp>
        <p:nvSpPr>
          <p:cNvPr id="6" name="TextBox 5">
            <a:extLst>
              <a:ext uri="{FF2B5EF4-FFF2-40B4-BE49-F238E27FC236}">
                <a16:creationId xmlns:a16="http://schemas.microsoft.com/office/drawing/2014/main" id="{15779D96-484A-4B7E-9349-C48890C4B17F}"/>
              </a:ext>
            </a:extLst>
          </p:cNvPr>
          <p:cNvSpPr txBox="1">
            <a:spLocks noChangeArrowheads="1"/>
          </p:cNvSpPr>
          <p:nvPr/>
        </p:nvSpPr>
        <p:spPr bwMode="auto">
          <a:xfrm>
            <a:off x="352425" y="1299677"/>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do you want your data to be re-used?</a:t>
            </a:r>
          </a:p>
        </p:txBody>
      </p:sp>
      <p:pic>
        <p:nvPicPr>
          <p:cNvPr id="8" name="Picture 4" descr="Image result for creative commons licenses">
            <a:extLst>
              <a:ext uri="{FF2B5EF4-FFF2-40B4-BE49-F238E27FC236}">
                <a16:creationId xmlns:a16="http://schemas.microsoft.com/office/drawing/2014/main" id="{22B627FB-7EEA-42C2-9C1E-C0198CA8F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01" y="1900416"/>
            <a:ext cx="53530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BA6DF7E-5C69-4D92-9497-C973852259E2}"/>
              </a:ext>
            </a:extLst>
          </p:cNvPr>
          <p:cNvSpPr txBox="1">
            <a:spLocks noChangeArrowheads="1"/>
          </p:cNvSpPr>
          <p:nvPr/>
        </p:nvSpPr>
        <p:spPr bwMode="auto">
          <a:xfrm>
            <a:off x="5923722" y="4105096"/>
            <a:ext cx="270344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options should be considered for databases and software.</a:t>
            </a:r>
          </a:p>
        </p:txBody>
      </p:sp>
    </p:spTree>
    <p:extLst>
      <p:ext uri="{BB962C8B-B14F-4D97-AF65-F5344CB8AC3E}">
        <p14:creationId xmlns:p14="http://schemas.microsoft.com/office/powerpoint/2010/main" val="360813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dirty="0"/>
              <a:t>Good example 1</a:t>
            </a:r>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Ethics and legal</a:t>
            </a:r>
          </a:p>
        </p:txBody>
      </p:sp>
      <p:sp>
        <p:nvSpPr>
          <p:cNvPr id="2" name="TextBox 1">
            <a:extLst>
              <a:ext uri="{FF2B5EF4-FFF2-40B4-BE49-F238E27FC236}">
                <a16:creationId xmlns:a16="http://schemas.microsoft.com/office/drawing/2014/main" id="{294A3183-A74F-4A20-AD7A-6246AD0DE288}"/>
              </a:ext>
            </a:extLst>
          </p:cNvPr>
          <p:cNvSpPr txBox="1"/>
          <p:nvPr/>
        </p:nvSpPr>
        <p:spPr>
          <a:xfrm>
            <a:off x="464208" y="1822783"/>
            <a:ext cx="7662690" cy="2308324"/>
          </a:xfrm>
          <a:prstGeom prst="rect">
            <a:avLst/>
          </a:prstGeom>
          <a:noFill/>
        </p:spPr>
        <p:txBody>
          <a:bodyPr wrap="square" rtlCol="0">
            <a:spAutoFit/>
          </a:bodyPr>
          <a:lstStyle/>
          <a:p>
            <a:r>
              <a:rPr lang="en-GB" sz="2400" i="1" dirty="0"/>
              <a:t>The University ethical approval procedure was followed and informed consent required from all participants, including consent for public sharing of anonymised data. The original non-anonymised audio files will be securely destroyed by Open University IT Services at the earliest possible opportunity.</a:t>
            </a:r>
          </a:p>
        </p:txBody>
      </p:sp>
    </p:spTree>
    <p:extLst>
      <p:ext uri="{BB962C8B-B14F-4D97-AF65-F5344CB8AC3E}">
        <p14:creationId xmlns:p14="http://schemas.microsoft.com/office/powerpoint/2010/main" val="143394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997196"/>
          </a:xfrm>
        </p:spPr>
        <p:txBody>
          <a:bodyPr/>
          <a:lstStyle/>
          <a:p>
            <a:r>
              <a:rPr lang="en-GB"/>
              <a:t>Selection and preservation</a:t>
            </a:r>
          </a:p>
        </p:txBody>
      </p:sp>
    </p:spTree>
    <p:extLst>
      <p:ext uri="{BB962C8B-B14F-4D97-AF65-F5344CB8AC3E}">
        <p14:creationId xmlns:p14="http://schemas.microsoft.com/office/powerpoint/2010/main" val="2697684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dirty="0"/>
              <a:t>Data storage and security</a:t>
            </a:r>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Selection and preservation</a:t>
            </a:r>
          </a:p>
        </p:txBody>
      </p:sp>
      <p:sp>
        <p:nvSpPr>
          <p:cNvPr id="8" name="Content Placeholder 2">
            <a:extLst>
              <a:ext uri="{FF2B5EF4-FFF2-40B4-BE49-F238E27FC236}">
                <a16:creationId xmlns:a16="http://schemas.microsoft.com/office/drawing/2014/main" id="{16E69D8A-3D48-44E8-9843-CF99CB5E6FF1}"/>
              </a:ext>
            </a:extLst>
          </p:cNvPr>
          <p:cNvSpPr txBox="1">
            <a:spLocks/>
          </p:cNvSpPr>
          <p:nvPr/>
        </p:nvSpPr>
        <p:spPr>
          <a:xfrm>
            <a:off x="431999" y="1497471"/>
            <a:ext cx="8229600" cy="4324908"/>
          </a:xfrm>
          <a:prstGeom prst="rect">
            <a:avLst/>
          </a:prstGeom>
        </p:spPr>
        <p:txBody>
          <a:bodyPr>
            <a:norm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a:ea typeface="+mn-ea"/>
                <a:cs typeface="+mn-cs"/>
              </a:rPr>
              <a:t>What data should be retained, preserved and shared? </a:t>
            </a:r>
          </a:p>
          <a:p>
            <a:pPr marL="265113" marR="0" lvl="0" indent="-265113" algn="l" defTabSz="708025" rtl="0" eaLnBrk="0" fontAlgn="base" latinLnBrk="0" hangingPunct="0">
              <a:lnSpc>
                <a:spcPct val="100000"/>
              </a:lnSpc>
              <a:spcBef>
                <a:spcPct val="20000"/>
              </a:spcBef>
              <a:spcAft>
                <a:spcPct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What data must be retained/destroyed for contractual, legal, or regulatory purposes? </a:t>
            </a:r>
          </a:p>
          <a:p>
            <a:pPr marL="265113" marR="0" lvl="0" indent="-265113" algn="l" defTabSz="708025" rtl="0" eaLnBrk="0" fontAlgn="base" latinLnBrk="0" hangingPunct="0">
              <a:lnSpc>
                <a:spcPct val="100000"/>
              </a:lnSpc>
              <a:spcBef>
                <a:spcPct val="20000"/>
              </a:spcBef>
              <a:spcAft>
                <a:spcPct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How will you decide what other data to keep? </a:t>
            </a:r>
          </a:p>
          <a:p>
            <a:pPr marL="265113" marR="0" lvl="0" indent="-265113" algn="l" defTabSz="708025" rtl="0" eaLnBrk="0" fontAlgn="base" latinLnBrk="0" hangingPunct="0">
              <a:lnSpc>
                <a:spcPct val="100000"/>
              </a:lnSpc>
              <a:spcBef>
                <a:spcPct val="20000"/>
              </a:spcBef>
              <a:spcAft>
                <a:spcPct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What are the foreseeable future uses for the data? (may be research, teaching, policy)</a:t>
            </a:r>
          </a:p>
          <a:p>
            <a:pPr marL="265113" marR="0" lvl="0" indent="-265113" algn="l" defTabSz="708025" rtl="0" eaLnBrk="0" fontAlgn="base" latinLnBrk="0" hangingPunct="0">
              <a:lnSpc>
                <a:spcPct val="100000"/>
              </a:lnSpc>
              <a:spcBef>
                <a:spcPct val="20000"/>
              </a:spcBef>
              <a:spcAft>
                <a:spcPct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How long will the data be retained and preserved?</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endParaRPr kumimoji="0" lang="en-US" sz="2800" b="1"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F0F64F88-CC15-4122-81A8-91D43E363DD3}"/>
              </a:ext>
            </a:extLst>
          </p:cNvPr>
          <p:cNvSpPr txBox="1"/>
          <p:nvPr/>
        </p:nvSpPr>
        <p:spPr>
          <a:xfrm>
            <a:off x="494229" y="6089253"/>
            <a:ext cx="81673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See our </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hlinkClick r:id="rId3"/>
              </a:rPr>
              <a:t>guidelines for selecting data for preservation and sharing</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(pdf)</a:t>
            </a:r>
          </a:p>
        </p:txBody>
      </p:sp>
    </p:spTree>
    <p:extLst>
      <p:ext uri="{BB962C8B-B14F-4D97-AF65-F5344CB8AC3E}">
        <p14:creationId xmlns:p14="http://schemas.microsoft.com/office/powerpoint/2010/main" val="1849053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dirty="0"/>
              <a:t>Selection and preservation</a:t>
            </a:r>
          </a:p>
        </p:txBody>
      </p:sp>
      <p:sp>
        <p:nvSpPr>
          <p:cNvPr id="8" name="TextBox 2">
            <a:extLst>
              <a:ext uri="{FF2B5EF4-FFF2-40B4-BE49-F238E27FC236}">
                <a16:creationId xmlns:a16="http://schemas.microsoft.com/office/drawing/2014/main" id="{F8BBD167-16A6-4084-97F0-0E3CE3B6A4FF}"/>
              </a:ext>
            </a:extLst>
          </p:cNvPr>
          <p:cNvSpPr txBox="1">
            <a:spLocks noChangeArrowheads="1"/>
          </p:cNvSpPr>
          <p:nvPr/>
        </p:nvSpPr>
        <p:spPr bwMode="auto">
          <a:xfrm>
            <a:off x="395288" y="2105025"/>
            <a:ext cx="8396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information is needed to understand your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F4EE533E-C443-4BD0-8D2D-56F0CCA43438}"/>
              </a:ext>
            </a:extLst>
          </p:cNvPr>
          <p:cNvSpPr txBox="1">
            <a:spLocks/>
          </p:cNvSpPr>
          <p:nvPr/>
        </p:nvSpPr>
        <p:spPr>
          <a:xfrm>
            <a:off x="352425" y="1133475"/>
            <a:ext cx="8716962" cy="1008062"/>
          </a:xfrm>
          <a:prstGeom prst="rect">
            <a:avLst/>
          </a:prstGeom>
        </p:spPr>
        <p:txBody>
          <a:bodyPr anchor="t">
            <a:normAutofit/>
          </a:bodyPr>
          <a:lstStyle>
            <a:defPPr>
              <a:defRPr lang="en-GB"/>
            </a:defPPr>
            <a:lvl1pPr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5pPr>
            <a:lvl6pPr marL="22860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6pPr>
            <a:lvl7pPr marL="27432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7pPr>
            <a:lvl8pPr marL="32004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8pPr>
            <a:lvl9pPr marL="36576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Metadata is additional information that is required to make sense of your files – it’s data about data.</a:t>
            </a:r>
            <a:r>
              <a:rPr kumimoji="0" lang="en-GB" sz="2400" b="0" i="0" u="none" strike="noStrike" kern="0" cap="none" spc="0" normalizeH="0" baseline="0" noProof="0">
                <a:ln>
                  <a:noFill/>
                </a:ln>
                <a:solidFill>
                  <a:srgbClr val="E3284A"/>
                </a:solidFill>
                <a:effectLst/>
                <a:uLnTx/>
                <a:uFillTx/>
                <a:latin typeface="Arial" panose="020B0604020202020204" pitchFamily="34" charset="0"/>
                <a:ea typeface="+mn-ea"/>
                <a:cs typeface="Arial" panose="020B0604020202020204" pitchFamily="34" charset="0"/>
              </a:rPr>
              <a:t> </a:t>
            </a:r>
          </a:p>
        </p:txBody>
      </p:sp>
      <p:sp>
        <p:nvSpPr>
          <p:cNvPr id="12" name="TextBox 2">
            <a:extLst>
              <a:ext uri="{FF2B5EF4-FFF2-40B4-BE49-F238E27FC236}">
                <a16:creationId xmlns:a16="http://schemas.microsoft.com/office/drawing/2014/main" id="{F8BBD167-16A6-4084-97F0-0E3CE3B6A4FF}"/>
              </a:ext>
            </a:extLst>
          </p:cNvPr>
          <p:cNvSpPr txBox="1">
            <a:spLocks noChangeArrowheads="1"/>
          </p:cNvSpPr>
          <p:nvPr/>
        </p:nvSpPr>
        <p:spPr bwMode="auto">
          <a:xfrm>
            <a:off x="431999" y="3171598"/>
            <a:ext cx="438397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 level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For what purpose was data created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What does the dataset contain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How was data collected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Who collected the data and when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 How was the data processed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 What possible manipulations were done to the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 What were the quality assurance procedures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 How can data be accessed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2">
            <a:extLst>
              <a:ext uri="{FF2B5EF4-FFF2-40B4-BE49-F238E27FC236}">
                <a16:creationId xmlns:a16="http://schemas.microsoft.com/office/drawing/2014/main" id="{629DC740-1B38-439A-93DF-330739254F17}"/>
              </a:ext>
            </a:extLst>
          </p:cNvPr>
          <p:cNvSpPr txBox="1">
            <a:spLocks noChangeArrowheads="1"/>
          </p:cNvSpPr>
          <p:nvPr/>
        </p:nvSpPr>
        <p:spPr bwMode="auto">
          <a:xfrm>
            <a:off x="107950" y="6405563"/>
            <a:ext cx="8928100" cy="523220"/>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CESSDA ERIC</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Arial" charset="0"/>
              </a:rPr>
              <a:t>: </a:t>
            </a:r>
            <a:r>
              <a:rPr kumimoji="0" lang="en-GB" sz="1050" b="0" i="0" u="none" strike="noStrike" kern="1200" cap="none" spc="0" normalizeH="0" baseline="0" noProof="0">
                <a:ln>
                  <a:noFill/>
                </a:ln>
                <a:solidFill>
                  <a:prstClr val="black"/>
                </a:solidFill>
                <a:effectLst/>
                <a:uLnTx/>
                <a:uFillTx/>
                <a:latin typeface="Arial" panose="020B0604020202020204"/>
                <a:ea typeface="+mn-ea"/>
                <a:cs typeface="Arial" charset="0"/>
                <a:hlinkClick r:id="rId3"/>
              </a:rPr>
              <a:t>https://www.cessda.eu/Research-Infrastructure/Training/Expert-Tour-Guide-on-Data-Management</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10" name="TextBox 9">
            <a:extLst>
              <a:ext uri="{FF2B5EF4-FFF2-40B4-BE49-F238E27FC236}">
                <a16:creationId xmlns:a16="http://schemas.microsoft.com/office/drawing/2014/main" id="{9579CE9C-0BCA-4B30-8B64-A26D5B603A38}"/>
              </a:ext>
            </a:extLst>
          </p:cNvPr>
          <p:cNvSpPr txBox="1"/>
          <p:nvPr/>
        </p:nvSpPr>
        <p:spPr>
          <a:xfrm>
            <a:off x="4667250" y="3463680"/>
            <a:ext cx="4157662" cy="2554545"/>
          </a:xfrm>
          <a:prstGeom prst="rect">
            <a:avLst/>
          </a:prstGeom>
          <a:solidFill>
            <a:schemeClr val="accent6">
              <a:lumMod val="20000"/>
              <a:lumOff val="80000"/>
            </a:schemeClr>
          </a:solid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Supporting documentation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Working papers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Questionnaires or interview guides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Final project reports and publications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Catalogue metadata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READ ME file</a:t>
            </a:r>
          </a:p>
        </p:txBody>
      </p:sp>
      <p:sp>
        <p:nvSpPr>
          <p:cNvPr id="9" name="Text Placeholder 6">
            <a:extLst>
              <a:ext uri="{FF2B5EF4-FFF2-40B4-BE49-F238E27FC236}">
                <a16:creationId xmlns:a16="http://schemas.microsoft.com/office/drawing/2014/main" id="{7F399630-39AA-46F2-AB75-4D2AC2E61FAF}"/>
              </a:ext>
            </a:extLst>
          </p:cNvPr>
          <p:cNvSpPr>
            <a:spLocks noGrp="1"/>
          </p:cNvSpPr>
          <p:nvPr>
            <p:ph type="body" sz="quarter" idx="13"/>
          </p:nvPr>
        </p:nvSpPr>
        <p:spPr>
          <a:xfrm>
            <a:off x="388801" y="761442"/>
            <a:ext cx="7418105" cy="251999"/>
          </a:xfrm>
        </p:spPr>
        <p:txBody>
          <a:bodyPr/>
          <a:lstStyle/>
          <a:p>
            <a:r>
              <a:rPr lang="en-US" altLang="en-US" kern="0" dirty="0"/>
              <a:t>Metadata and documentation</a:t>
            </a:r>
            <a:endParaRPr lang="en-GB" dirty="0"/>
          </a:p>
        </p:txBody>
      </p:sp>
    </p:spTree>
    <p:extLst>
      <p:ext uri="{BB962C8B-B14F-4D97-AF65-F5344CB8AC3E}">
        <p14:creationId xmlns:p14="http://schemas.microsoft.com/office/powerpoint/2010/main" val="2046686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dirty="0"/>
              <a:t>Selection and preservation</a:t>
            </a:r>
          </a:p>
        </p:txBody>
      </p:sp>
      <p:sp>
        <p:nvSpPr>
          <p:cNvPr id="8" name="TextBox 2">
            <a:extLst>
              <a:ext uri="{FF2B5EF4-FFF2-40B4-BE49-F238E27FC236}">
                <a16:creationId xmlns:a16="http://schemas.microsoft.com/office/drawing/2014/main" id="{F8BBD167-16A6-4084-97F0-0E3CE3B6A4FF}"/>
              </a:ext>
            </a:extLst>
          </p:cNvPr>
          <p:cNvSpPr txBox="1">
            <a:spLocks noChangeArrowheads="1"/>
          </p:cNvSpPr>
          <p:nvPr/>
        </p:nvSpPr>
        <p:spPr bwMode="auto">
          <a:xfrm>
            <a:off x="395288" y="2105025"/>
            <a:ext cx="8396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information is needed to understand your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09A6537-EF01-45D9-9E0F-B3949C371B63}"/>
              </a:ext>
            </a:extLst>
          </p:cNvPr>
          <p:cNvSpPr txBox="1"/>
          <p:nvPr/>
        </p:nvSpPr>
        <p:spPr>
          <a:xfrm>
            <a:off x="352425" y="3463680"/>
            <a:ext cx="4067175" cy="2831544"/>
          </a:xfrm>
          <a:prstGeom prst="rect">
            <a:avLst/>
          </a:prstGeom>
          <a:solidFill>
            <a:srgbClr val="CFEDEC"/>
          </a:solid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Embedded documentation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code, field and label descriptions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descriptive headers or summaries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recording information in the Document Properties function of a file (Microsoft)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Content Placeholder 2">
            <a:extLst>
              <a:ext uri="{FF2B5EF4-FFF2-40B4-BE49-F238E27FC236}">
                <a16:creationId xmlns:a16="http://schemas.microsoft.com/office/drawing/2014/main" id="{F4EE533E-C443-4BD0-8D2D-56F0CCA43438}"/>
              </a:ext>
            </a:extLst>
          </p:cNvPr>
          <p:cNvSpPr txBox="1">
            <a:spLocks/>
          </p:cNvSpPr>
          <p:nvPr/>
        </p:nvSpPr>
        <p:spPr>
          <a:xfrm>
            <a:off x="352425" y="1133475"/>
            <a:ext cx="8716962" cy="1008062"/>
          </a:xfrm>
          <a:prstGeom prst="rect">
            <a:avLst/>
          </a:prstGeom>
        </p:spPr>
        <p:txBody>
          <a:bodyPr anchor="t">
            <a:normAutofit/>
          </a:bodyPr>
          <a:lstStyle>
            <a:defPPr>
              <a:defRPr lang="en-GB"/>
            </a:defPPr>
            <a:lvl1pPr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5pPr>
            <a:lvl6pPr marL="22860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6pPr>
            <a:lvl7pPr marL="27432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7pPr>
            <a:lvl8pPr marL="32004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8pPr>
            <a:lvl9pPr marL="36576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Metadata is additional information that is required to make sense of your files – it’s data about data.</a:t>
            </a:r>
            <a:r>
              <a:rPr kumimoji="0" lang="en-GB" sz="2400" b="0" i="0" u="none" strike="noStrike" kern="0" cap="none" spc="0" normalizeH="0" baseline="0" noProof="0">
                <a:ln>
                  <a:noFill/>
                </a:ln>
                <a:solidFill>
                  <a:srgbClr val="E3284A"/>
                </a:solidFill>
                <a:effectLst/>
                <a:uLnTx/>
                <a:uFillTx/>
                <a:latin typeface="Arial" panose="020B0604020202020204" pitchFamily="34" charset="0"/>
                <a:ea typeface="+mn-ea"/>
                <a:cs typeface="Arial" panose="020B0604020202020204" pitchFamily="34" charset="0"/>
              </a:rPr>
              <a:t> </a:t>
            </a:r>
          </a:p>
        </p:txBody>
      </p:sp>
      <p:sp>
        <p:nvSpPr>
          <p:cNvPr id="2" name="Text Placeholder 1"/>
          <p:cNvSpPr>
            <a:spLocks noGrp="1"/>
          </p:cNvSpPr>
          <p:nvPr>
            <p:ph type="body" sz="quarter" idx="13"/>
          </p:nvPr>
        </p:nvSpPr>
        <p:spPr/>
        <p:txBody>
          <a:bodyPr/>
          <a:lstStyle/>
          <a:p>
            <a:r>
              <a:rPr lang="en-GB" dirty="0"/>
              <a:t>Metadata and documentation</a:t>
            </a:r>
          </a:p>
        </p:txBody>
      </p:sp>
      <p:sp>
        <p:nvSpPr>
          <p:cNvPr id="12" name="TextBox 2">
            <a:extLst>
              <a:ext uri="{FF2B5EF4-FFF2-40B4-BE49-F238E27FC236}">
                <a16:creationId xmlns:a16="http://schemas.microsoft.com/office/drawing/2014/main" id="{EC7F1373-B70F-44FF-BCFA-50BCBD338EAE}"/>
              </a:ext>
            </a:extLst>
          </p:cNvPr>
          <p:cNvSpPr txBox="1">
            <a:spLocks noChangeArrowheads="1"/>
          </p:cNvSpPr>
          <p:nvPr/>
        </p:nvSpPr>
        <p:spPr bwMode="auto">
          <a:xfrm>
            <a:off x="431999" y="2797522"/>
            <a:ext cx="839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 level</a:t>
            </a:r>
            <a:endParaRPr kumimoji="0" lang="en-GB"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2">
            <a:extLst>
              <a:ext uri="{FF2B5EF4-FFF2-40B4-BE49-F238E27FC236}">
                <a16:creationId xmlns:a16="http://schemas.microsoft.com/office/drawing/2014/main" id="{629DC740-1B38-439A-93DF-330739254F17}"/>
              </a:ext>
            </a:extLst>
          </p:cNvPr>
          <p:cNvSpPr txBox="1">
            <a:spLocks noChangeArrowheads="1"/>
          </p:cNvSpPr>
          <p:nvPr/>
        </p:nvSpPr>
        <p:spPr bwMode="auto">
          <a:xfrm>
            <a:off x="107950" y="6405563"/>
            <a:ext cx="8928100" cy="523220"/>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CESSDA ERIC</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Arial" charset="0"/>
              </a:rPr>
              <a:t>: </a:t>
            </a:r>
            <a:r>
              <a:rPr kumimoji="0" lang="en-GB" sz="1050" b="0" i="0" u="none" strike="noStrike" kern="1200" cap="none" spc="0" normalizeH="0" baseline="0" noProof="0">
                <a:ln>
                  <a:noFill/>
                </a:ln>
                <a:solidFill>
                  <a:prstClr val="black"/>
                </a:solidFill>
                <a:effectLst/>
                <a:uLnTx/>
                <a:uFillTx/>
                <a:latin typeface="Arial" panose="020B0604020202020204"/>
                <a:ea typeface="+mn-ea"/>
                <a:cs typeface="Arial" charset="0"/>
                <a:hlinkClick r:id="rId3"/>
              </a:rPr>
              <a:t>https://www.cessda.eu/Research-Infrastructure/Training/Expert-Tour-Guide-on-Data-Management</a:t>
            </a:r>
            <a:endParaRPr kumimoji="0" lang="en-GB" sz="1050" b="0" i="0" u="none" strike="noStrike" kern="1200" cap="none" spc="0" normalizeH="0" baseline="0" noProof="0">
              <a:ln>
                <a:noFill/>
              </a:ln>
              <a:solidFill>
                <a:prstClr val="black"/>
              </a:solidFill>
              <a:effectLst/>
              <a:uLnTx/>
              <a:uFillTx/>
              <a:latin typeface="Arial" panose="020B0604020202020204"/>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02518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dirty="0"/>
              <a:t>Selection and preservation</a:t>
            </a:r>
          </a:p>
        </p:txBody>
      </p:sp>
      <p:sp>
        <p:nvSpPr>
          <p:cNvPr id="11" name="Content Placeholder 2">
            <a:extLst>
              <a:ext uri="{FF2B5EF4-FFF2-40B4-BE49-F238E27FC236}">
                <a16:creationId xmlns:a16="http://schemas.microsoft.com/office/drawing/2014/main" id="{F4EE533E-C443-4BD0-8D2D-56F0CCA43438}"/>
              </a:ext>
            </a:extLst>
          </p:cNvPr>
          <p:cNvSpPr txBox="1">
            <a:spLocks/>
          </p:cNvSpPr>
          <p:nvPr/>
        </p:nvSpPr>
        <p:spPr>
          <a:xfrm>
            <a:off x="431999" y="1133474"/>
            <a:ext cx="7887542" cy="2778958"/>
          </a:xfrm>
          <a:prstGeom prst="rect">
            <a:avLst/>
          </a:prstGeom>
        </p:spPr>
        <p:txBody>
          <a:bodyPr anchor="t">
            <a:noAutofit/>
          </a:bodyPr>
          <a:lstStyle>
            <a:defPPr>
              <a:defRPr lang="en-GB"/>
            </a:defPPr>
            <a:lvl1pPr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000" kern="1200">
                <a:solidFill>
                  <a:srgbClr val="E3284A"/>
                </a:solidFill>
                <a:latin typeface="Arial" panose="020B0604020202020204" pitchFamily="34" charset="0"/>
                <a:ea typeface="+mn-ea"/>
                <a:cs typeface="Arial" panose="020B0604020202020204" pitchFamily="34" charset="0"/>
              </a:defRPr>
            </a:lvl5pPr>
            <a:lvl6pPr marL="22860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6pPr>
            <a:lvl7pPr marL="27432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7pPr>
            <a:lvl8pPr marL="32004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8pPr>
            <a:lvl9pPr marL="3657600" algn="l" defTabSz="914400" rtl="0" eaLnBrk="1" latinLnBrk="0" hangingPunct="1">
              <a:defRPr sz="3000" kern="1200">
                <a:solidFill>
                  <a:srgbClr val="E3284A"/>
                </a:solidFill>
                <a:latin typeface="Arial" panose="020B0604020202020204" pitchFamily="34" charset="0"/>
                <a:ea typeface="+mn-ea"/>
                <a:cs typeface="Arial" panose="020B0604020202020204" pitchFamily="34" charset="0"/>
              </a:defRPr>
            </a:lvl9pPr>
          </a:lstStyle>
          <a:p>
            <a:pPr lvl="0">
              <a:defRPr/>
            </a:pPr>
            <a:r>
              <a:rPr lang="en-GB" sz="2000" i="1" kern="0" dirty="0">
                <a:solidFill>
                  <a:schemeClr val="tx1"/>
                </a:solidFill>
              </a:rPr>
              <a:t>To minimise space requirements for preservation, only selected key datasets will be preserved on ORDO, the institutional data repository which assures long-term data preservation and DOIs for each item. We would involve the University’s Research Support Team early in the project, to ensure that </a:t>
            </a:r>
            <a:r>
              <a:rPr kumimoji="0" lang="en-GB" sz="2000" b="0" i="1"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data is preserved in appropriate formats and timeframes, and that the </a:t>
            </a:r>
            <a:r>
              <a:rPr lang="en-GB" sz="2000" i="1" kern="0" dirty="0">
                <a:solidFill>
                  <a:schemeClr val="tx1"/>
                </a:solidFill>
              </a:rPr>
              <a:t>required space </a:t>
            </a:r>
            <a:r>
              <a:rPr kumimoji="0" lang="en-GB" sz="2000" b="0" i="1"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is available.</a:t>
            </a:r>
          </a:p>
          <a:p>
            <a:pPr lvl="0">
              <a:defRPr/>
            </a:pPr>
            <a:endParaRPr lang="en-GB" sz="2000" i="1" kern="0" dirty="0">
              <a:solidFill>
                <a:schemeClr val="tx1"/>
              </a:solidFill>
            </a:endParaRPr>
          </a:p>
          <a:p>
            <a:pPr lvl="0">
              <a:defRPr/>
            </a:pPr>
            <a:r>
              <a:rPr kumimoji="0" lang="en-GB" sz="2000" b="0" i="1"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Documentation will be recorded for each dataset including all relevant information relevant information such as conditions and input values. The final results will be accompanied with detailed methodology documentation to ensure reproducibility</a:t>
            </a:r>
            <a:r>
              <a:rPr lang="en-GB" sz="2000" i="1" kern="0" dirty="0">
                <a:solidFill>
                  <a:schemeClr val="tx1"/>
                </a:solidFill>
              </a:rPr>
              <a:t>. Documentation will be stored alongside the data files during and after the project. Metadata will be added as required by the repository.</a:t>
            </a:r>
            <a:endParaRPr kumimoji="0" lang="en-GB" sz="2000" b="0" i="1"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 Placeholder 1"/>
          <p:cNvSpPr>
            <a:spLocks noGrp="1"/>
          </p:cNvSpPr>
          <p:nvPr>
            <p:ph type="body" sz="quarter" idx="13"/>
          </p:nvPr>
        </p:nvSpPr>
        <p:spPr/>
        <p:txBody>
          <a:bodyPr/>
          <a:lstStyle/>
          <a:p>
            <a:r>
              <a:rPr lang="en-GB" dirty="0"/>
              <a:t>Good example</a:t>
            </a:r>
          </a:p>
        </p:txBody>
      </p:sp>
    </p:spTree>
    <p:extLst>
      <p:ext uri="{BB962C8B-B14F-4D97-AF65-F5344CB8AC3E}">
        <p14:creationId xmlns:p14="http://schemas.microsoft.com/office/powerpoint/2010/main" val="518443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498598"/>
          </a:xfrm>
        </p:spPr>
        <p:txBody>
          <a:bodyPr/>
          <a:lstStyle/>
          <a:p>
            <a:r>
              <a:rPr lang="en-GB"/>
              <a:t>Data sharing</a:t>
            </a:r>
          </a:p>
        </p:txBody>
      </p:sp>
    </p:spTree>
    <p:extLst>
      <p:ext uri="{BB962C8B-B14F-4D97-AF65-F5344CB8AC3E}">
        <p14:creationId xmlns:p14="http://schemas.microsoft.com/office/powerpoint/2010/main" val="377182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a:t>A quick overview</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Data sharing</a:t>
            </a:r>
          </a:p>
        </p:txBody>
      </p:sp>
      <p:sp>
        <p:nvSpPr>
          <p:cNvPr id="8" name="TextBox 7">
            <a:extLst>
              <a:ext uri="{FF2B5EF4-FFF2-40B4-BE49-F238E27FC236}">
                <a16:creationId xmlns:a16="http://schemas.microsoft.com/office/drawing/2014/main" id="{EA1B1667-DC48-425A-87CF-0853A08CEF92}"/>
              </a:ext>
            </a:extLst>
          </p:cNvPr>
          <p:cNvSpPr txBox="1"/>
          <p:nvPr/>
        </p:nvSpPr>
        <p:spPr>
          <a:xfrm>
            <a:off x="668066" y="1508760"/>
            <a:ext cx="8138795" cy="4801314"/>
          </a:xfrm>
          <a:prstGeom prst="rect">
            <a:avLst/>
          </a:prstGeom>
          <a:noFill/>
        </p:spPr>
        <p:txBody>
          <a:bodyPr wrap="square" rtlCol="0">
            <a:spAutoFit/>
          </a:bodyPr>
          <a:lstStyle/>
          <a:p>
            <a:pPr marR="0" lvl="0" algn="l" defTabSz="457200" rtl="0" eaLnBrk="1" fontAlgn="base" latinLnBrk="0" hangingPunct="1">
              <a:lnSpc>
                <a:spcPct val="100000"/>
              </a:lnSpc>
              <a:spcBef>
                <a:spcPts val="0"/>
              </a:spcBef>
              <a:spcAft>
                <a:spcPts val="0"/>
              </a:spcAft>
              <a:buClrTx/>
              <a:buSzTx/>
              <a:tabLst/>
              <a:defRPr/>
            </a:pPr>
            <a:r>
              <a:rPr lang="en-GB" sz="2400" dirty="0">
                <a:solidFill>
                  <a:prstClr val="black"/>
                </a:solidFill>
                <a:latin typeface="Arial" panose="020B0604020202020204"/>
              </a:rPr>
              <a:t>It may be desirable to share the data which you have collected during your scholarship project alongside your papers/reports.</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Arial" panose="020B0604020202020204"/>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rPr>
              <a:t>Supporting papers or end of project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rPr>
              <a:t>In a trusted repository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rPr>
              <a:t>With metadata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As open as possible​</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Available for 10 years​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Discoverable, accessible,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citeable</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With 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licence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Data access statement in publications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674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68F5C-18E5-FD92-DEAC-B011305F9F78}"/>
              </a:ext>
            </a:extLst>
          </p:cNvPr>
          <p:cNvSpPr>
            <a:spLocks noGrp="1"/>
          </p:cNvSpPr>
          <p:nvPr>
            <p:ph type="body" sz="quarter" idx="13"/>
          </p:nvPr>
        </p:nvSpPr>
        <p:spPr/>
        <p:txBody>
          <a:bodyPr/>
          <a:lstStyle/>
          <a:p>
            <a:endParaRPr lang="en-US"/>
          </a:p>
        </p:txBody>
      </p:sp>
      <p:sp>
        <p:nvSpPr>
          <p:cNvPr id="6" name="Title 2">
            <a:extLst>
              <a:ext uri="{FF2B5EF4-FFF2-40B4-BE49-F238E27FC236}">
                <a16:creationId xmlns:a16="http://schemas.microsoft.com/office/drawing/2014/main" id="{2C0D8E88-C97C-4247-0FE3-5280921320DC}"/>
              </a:ext>
            </a:extLst>
          </p:cNvPr>
          <p:cNvSpPr>
            <a:spLocks noGrp="1"/>
          </p:cNvSpPr>
          <p:nvPr>
            <p:ph type="ctrTitle"/>
          </p:nvPr>
        </p:nvSpPr>
        <p:spPr>
          <a:xfrm>
            <a:off x="388801" y="263643"/>
            <a:ext cx="7614556" cy="796211"/>
          </a:xfrm>
        </p:spPr>
        <p:txBody>
          <a:bodyPr/>
          <a:lstStyle/>
          <a:p>
            <a:r>
              <a:rPr lang="en-GB" sz="2800"/>
              <a:t>What is Research Data Management? (RDM)</a:t>
            </a:r>
            <a:endParaRPr lang="en-US"/>
          </a:p>
        </p:txBody>
      </p:sp>
      <p:sp>
        <p:nvSpPr>
          <p:cNvPr id="7" name="Content Placeholder 5">
            <a:extLst>
              <a:ext uri="{FF2B5EF4-FFF2-40B4-BE49-F238E27FC236}">
                <a16:creationId xmlns:a16="http://schemas.microsoft.com/office/drawing/2014/main" id="{471E1F1D-3B41-A13C-674F-0FD6DA481994}"/>
              </a:ext>
            </a:extLst>
          </p:cNvPr>
          <p:cNvSpPr>
            <a:spLocks noGrp="1"/>
          </p:cNvSpPr>
          <p:nvPr/>
        </p:nvSpPr>
        <p:spPr>
          <a:xfrm>
            <a:off x="388801" y="1700103"/>
            <a:ext cx="8263493" cy="2538880"/>
          </a:xfrm>
          <a:prstGeom prst="rect">
            <a:avLst/>
          </a:prstGeom>
        </p:spPr>
        <p:txBody>
          <a:bodyPr lIns="36000" tIns="36000" rIns="36000" bIns="3600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i="1"/>
              <a:t>“</a:t>
            </a:r>
            <a:r>
              <a:rPr lang="en-US" sz="2800" b="1" i="1"/>
              <a:t>Research data management </a:t>
            </a:r>
            <a:r>
              <a:rPr lang="en-US" sz="2800" i="1"/>
              <a:t>concerns the </a:t>
            </a:r>
            <a:r>
              <a:rPr lang="en-GB" sz="2800" i="1"/>
              <a:t>organisation</a:t>
            </a:r>
            <a:r>
              <a:rPr lang="en-US" sz="2800" i="1"/>
              <a:t> of data, from its entry to the research cycle through to the dissemination and archiving of valuable results. It aims to ensure reliable verification of results, and permits new and innovative research built on existing information."</a:t>
            </a:r>
            <a:r>
              <a:rPr lang="en-US" sz="2800"/>
              <a:t> </a:t>
            </a:r>
          </a:p>
          <a:p>
            <a:endParaRPr lang="en-US" sz="2800"/>
          </a:p>
          <a:p>
            <a:endParaRPr lang="en-US" sz="2800"/>
          </a:p>
          <a:p>
            <a:endParaRPr lang="en-US" sz="2800"/>
          </a:p>
          <a:p>
            <a:endParaRPr lang="en-US" sz="2800"/>
          </a:p>
          <a:p>
            <a:endParaRPr lang="en-GB"/>
          </a:p>
        </p:txBody>
      </p:sp>
      <p:pic>
        <p:nvPicPr>
          <p:cNvPr id="8" name="Picture 8" descr="Icon&#10;&#10;Description automatically generated">
            <a:extLst>
              <a:ext uri="{FF2B5EF4-FFF2-40B4-BE49-F238E27FC236}">
                <a16:creationId xmlns:a16="http://schemas.microsoft.com/office/drawing/2014/main" id="{80C3222E-0745-88F6-CDD7-06F3DCEC603A}"/>
              </a:ext>
            </a:extLst>
          </p:cNvPr>
          <p:cNvPicPr>
            <a:picLocks noChangeAspect="1"/>
          </p:cNvPicPr>
          <p:nvPr/>
        </p:nvPicPr>
        <p:blipFill>
          <a:blip r:embed="rId2"/>
          <a:stretch>
            <a:fillRect/>
          </a:stretch>
        </p:blipFill>
        <p:spPr>
          <a:xfrm>
            <a:off x="5620871" y="5030579"/>
            <a:ext cx="2743200" cy="582706"/>
          </a:xfrm>
          <a:prstGeom prst="rect">
            <a:avLst/>
          </a:prstGeom>
        </p:spPr>
      </p:pic>
      <p:sp>
        <p:nvSpPr>
          <p:cNvPr id="9" name="Content Placeholder 2">
            <a:extLst>
              <a:ext uri="{FF2B5EF4-FFF2-40B4-BE49-F238E27FC236}">
                <a16:creationId xmlns:a16="http://schemas.microsoft.com/office/drawing/2014/main" id="{5F19F5BB-9E93-30D8-536B-2A1B9A1BEBE9}"/>
              </a:ext>
            </a:extLst>
          </p:cNvPr>
          <p:cNvSpPr txBox="1">
            <a:spLocks/>
          </p:cNvSpPr>
          <p:nvPr/>
        </p:nvSpPr>
        <p:spPr>
          <a:xfrm>
            <a:off x="523273" y="5701547"/>
            <a:ext cx="7981346" cy="1313632"/>
          </a:xfrm>
          <a:prstGeom prst="rect">
            <a:avLst/>
          </a:prstGeom>
        </p:spPr>
        <p:txBody>
          <a:bodyPr lIns="36000" tIns="36000" rIns="36000" bIns="36000">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FontTx/>
              <a:buNone/>
              <a:defRPr/>
            </a:pPr>
            <a:r>
              <a:rPr lang="en-GB"/>
              <a:t>Digital Curation Centre (2011) </a:t>
            </a:r>
          </a:p>
          <a:p>
            <a:pPr algn="r">
              <a:buFontTx/>
              <a:buNone/>
              <a:defRPr/>
            </a:pPr>
            <a:r>
              <a:rPr lang="en-GB"/>
              <a:t>Making the Case for Research Data Management</a:t>
            </a:r>
          </a:p>
          <a:p>
            <a:pPr algn="r">
              <a:buFontTx/>
              <a:buNone/>
              <a:defRPr/>
            </a:pPr>
            <a:r>
              <a:rPr lang="en-GB">
                <a:hlinkClick r:id="rId3"/>
              </a:rPr>
              <a:t>http://www.dcc.ac.uk/sites/default/files/documents/publications/Making%20the%20case.pdf</a:t>
            </a:r>
            <a:endParaRPr lang="en-GB"/>
          </a:p>
          <a:p>
            <a:pPr algn="r">
              <a:buFontTx/>
              <a:buNone/>
              <a:defRPr/>
            </a:pPr>
            <a:r>
              <a:rPr lang="en-GB"/>
              <a:t> </a:t>
            </a:r>
          </a:p>
        </p:txBody>
      </p:sp>
    </p:spTree>
    <p:extLst>
      <p:ext uri="{BB962C8B-B14F-4D97-AF65-F5344CB8AC3E}">
        <p14:creationId xmlns:p14="http://schemas.microsoft.com/office/powerpoint/2010/main" val="18800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a:t>A quick overview</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Data sharing</a:t>
            </a:r>
          </a:p>
        </p:txBody>
      </p:sp>
      <p:sp>
        <p:nvSpPr>
          <p:cNvPr id="18" name="Content Placeholder 2">
            <a:extLst>
              <a:ext uri="{FF2B5EF4-FFF2-40B4-BE49-F238E27FC236}">
                <a16:creationId xmlns:a16="http://schemas.microsoft.com/office/drawing/2014/main" id="{994CCD72-B339-4483-86E7-79592347A9F6}"/>
              </a:ext>
            </a:extLst>
          </p:cNvPr>
          <p:cNvSpPr>
            <a:spLocks noGrp="1"/>
          </p:cNvSpPr>
          <p:nvPr>
            <p:ph idx="1"/>
          </p:nvPr>
        </p:nvSpPr>
        <p:spPr>
          <a:xfrm>
            <a:off x="323850" y="1844674"/>
            <a:ext cx="8280400" cy="4736747"/>
          </a:xfrm>
        </p:spPr>
        <p:txBody>
          <a:bodyPr/>
          <a:lstStyle/>
          <a:p>
            <a:pPr marL="342900" indent="-342900">
              <a:lnSpc>
                <a:spcPct val="80000"/>
              </a:lnSpc>
              <a:spcAft>
                <a:spcPts val="2400"/>
              </a:spcAft>
              <a:buFont typeface="Arial" panose="020B0604020202020204" pitchFamily="34" charset="0"/>
              <a:buChar char="•"/>
            </a:pPr>
            <a:r>
              <a:rPr lang="en-GB" altLang="en-US" sz="2400" dirty="0"/>
              <a:t>Benefits: transparency, re-use, impact</a:t>
            </a:r>
          </a:p>
          <a:p>
            <a:pPr marL="342900" indent="-342900">
              <a:lnSpc>
                <a:spcPct val="80000"/>
              </a:lnSpc>
              <a:spcAft>
                <a:spcPts val="2400"/>
              </a:spcAft>
              <a:buFont typeface="Arial" panose="020B0604020202020204" pitchFamily="34" charset="0"/>
              <a:buChar char="•"/>
            </a:pPr>
            <a:r>
              <a:rPr lang="en-GB" altLang="en-US" sz="2400" dirty="0">
                <a:ea typeface="ＭＳ Ｐゴシック" panose="020B0600070205080204" pitchFamily="34" charset="-128"/>
              </a:rPr>
              <a:t>Required by many funders and publishers </a:t>
            </a:r>
          </a:p>
          <a:p>
            <a:pPr marL="342900" indent="-342900">
              <a:lnSpc>
                <a:spcPct val="80000"/>
              </a:lnSpc>
              <a:spcAft>
                <a:spcPts val="2400"/>
              </a:spcAft>
              <a:buFont typeface="Arial" panose="020B0604020202020204" pitchFamily="34" charset="0"/>
              <a:buChar char="•"/>
            </a:pPr>
            <a:r>
              <a:rPr lang="en-GB" altLang="en-US" sz="2400" dirty="0">
                <a:ea typeface="ＭＳ Ｐゴシック" panose="020B0600070205080204" pitchFamily="34" charset="-128"/>
              </a:rPr>
              <a:t>Lots of </a:t>
            </a:r>
            <a:r>
              <a:rPr lang="en-GB" altLang="en-US" sz="2400" dirty="0">
                <a:ea typeface="ＭＳ Ｐゴシック" panose="020B0600070205080204" pitchFamily="34" charset="-128"/>
                <a:hlinkClick r:id="rId3"/>
              </a:rPr>
              <a:t>tools and guidance </a:t>
            </a:r>
            <a:r>
              <a:rPr lang="en-GB" altLang="en-US" sz="2400" dirty="0">
                <a:ea typeface="ＭＳ Ｐゴシック" panose="020B0600070205080204" pitchFamily="34" charset="-128"/>
              </a:rPr>
              <a:t>to help researchers</a:t>
            </a:r>
          </a:p>
          <a:p>
            <a:pPr marL="342900" indent="-342900">
              <a:lnSpc>
                <a:spcPct val="80000"/>
              </a:lnSpc>
              <a:spcAft>
                <a:spcPts val="2400"/>
              </a:spcAft>
              <a:buFont typeface="Arial" panose="020B0604020202020204" pitchFamily="34" charset="0"/>
              <a:buChar char="•"/>
            </a:pPr>
            <a:r>
              <a:rPr lang="en-GB" altLang="en-US" sz="2400" dirty="0">
                <a:ea typeface="ＭＳ Ｐゴシック" panose="020B0600070205080204" pitchFamily="34" charset="-128"/>
              </a:rPr>
              <a:t>We run training throughout the year:	</a:t>
            </a:r>
          </a:p>
          <a:p>
            <a:pPr marL="800089" lvl="1" indent="-342900">
              <a:lnSpc>
                <a:spcPct val="80000"/>
              </a:lnSpc>
              <a:spcAft>
                <a:spcPts val="2400"/>
              </a:spcAft>
              <a:buFont typeface="Arial" panose="020B0604020202020204" pitchFamily="34" charset="0"/>
              <a:buChar char="•"/>
            </a:pPr>
            <a:r>
              <a:rPr lang="en-GB" altLang="en-US" sz="2000" dirty="0">
                <a:ea typeface="ＭＳ Ｐゴシック" panose="020B0600070205080204" pitchFamily="34" charset="-128"/>
                <a:hlinkClick r:id="rId4"/>
              </a:rPr>
              <a:t>See details of upcoming sessions on our website</a:t>
            </a:r>
            <a:endParaRPr lang="en-GB" altLang="en-US" sz="2000" dirty="0">
              <a:ea typeface="ＭＳ Ｐゴシック" panose="020B0600070205080204" pitchFamily="34" charset="-128"/>
            </a:endParaRPr>
          </a:p>
          <a:p>
            <a:pPr marL="800089" lvl="1" indent="-342900">
              <a:lnSpc>
                <a:spcPct val="80000"/>
              </a:lnSpc>
              <a:spcAft>
                <a:spcPts val="2400"/>
              </a:spcAft>
              <a:buFont typeface="Arial" panose="020B0604020202020204" pitchFamily="34" charset="0"/>
              <a:buChar char="•"/>
            </a:pPr>
            <a:endParaRPr lang="en-GB" altLang="en-US" sz="2400" dirty="0">
              <a:ea typeface="ＭＳ Ｐゴシック" panose="020B0600070205080204" pitchFamily="34" charset="-128"/>
            </a:endParaRPr>
          </a:p>
        </p:txBody>
      </p:sp>
    </p:spTree>
    <p:extLst>
      <p:ext uri="{BB962C8B-B14F-4D97-AF65-F5344CB8AC3E}">
        <p14:creationId xmlns:p14="http://schemas.microsoft.com/office/powerpoint/2010/main" val="180486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kern="0" dirty="0"/>
              <a:t>Good example</a:t>
            </a:r>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Data sharing</a:t>
            </a:r>
          </a:p>
        </p:txBody>
      </p:sp>
      <p:sp>
        <p:nvSpPr>
          <p:cNvPr id="18" name="Content Placeholder 2">
            <a:extLst>
              <a:ext uri="{FF2B5EF4-FFF2-40B4-BE49-F238E27FC236}">
                <a16:creationId xmlns:a16="http://schemas.microsoft.com/office/drawing/2014/main" id="{994CCD72-B339-4483-86E7-79592347A9F6}"/>
              </a:ext>
            </a:extLst>
          </p:cNvPr>
          <p:cNvSpPr>
            <a:spLocks noGrp="1"/>
          </p:cNvSpPr>
          <p:nvPr>
            <p:ph idx="1"/>
          </p:nvPr>
        </p:nvSpPr>
        <p:spPr>
          <a:xfrm>
            <a:off x="388801" y="1359811"/>
            <a:ext cx="8280400" cy="4736747"/>
          </a:xfrm>
        </p:spPr>
        <p:txBody>
          <a:bodyPr/>
          <a:lstStyle/>
          <a:p>
            <a:pPr lvl="1">
              <a:lnSpc>
                <a:spcPct val="80000"/>
              </a:lnSpc>
              <a:spcAft>
                <a:spcPts val="2400"/>
              </a:spcAft>
            </a:pPr>
            <a:r>
              <a:rPr lang="en-GB" altLang="en-US" sz="2400" i="1" dirty="0">
                <a:ea typeface="ＭＳ Ｐゴシック" panose="020B0600070205080204" pitchFamily="34" charset="-128"/>
              </a:rPr>
              <a:t>The data may be of interest to other researchers in this field across the world, especially in comparative studies in different countries/cultures.  It may also be of value in informing company policy development.</a:t>
            </a:r>
          </a:p>
          <a:p>
            <a:pPr lvl="1">
              <a:lnSpc>
                <a:spcPct val="80000"/>
              </a:lnSpc>
              <a:spcAft>
                <a:spcPts val="2400"/>
              </a:spcAft>
            </a:pPr>
            <a:r>
              <a:rPr lang="en-GB" altLang="en-US" sz="2400" i="1" dirty="0">
                <a:ea typeface="ＭＳ Ｐゴシック" panose="020B0600070205080204" pitchFamily="34" charset="-128"/>
              </a:rPr>
              <a:t>We aim to share all preserved data openly with the public via the ORDO repository under a Creative Commons CC-BY 4.0 license. However, if any concerns are raised during the project about the level of anonymisation that is possible, the transcripts may be made available only on demand, requiring researchers to request access and sign terms of use, to guarantee preservation of anonymity in future publications.</a:t>
            </a:r>
          </a:p>
        </p:txBody>
      </p:sp>
    </p:spTree>
    <p:extLst>
      <p:ext uri="{BB962C8B-B14F-4D97-AF65-F5344CB8AC3E}">
        <p14:creationId xmlns:p14="http://schemas.microsoft.com/office/powerpoint/2010/main" val="1481381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5400000" cy="997196"/>
          </a:xfrm>
        </p:spPr>
        <p:txBody>
          <a:bodyPr/>
          <a:lstStyle/>
          <a:p>
            <a:r>
              <a:rPr lang="en-GB"/>
              <a:t>Responsibilities and resources</a:t>
            </a:r>
          </a:p>
        </p:txBody>
      </p:sp>
    </p:spTree>
    <p:extLst>
      <p:ext uri="{BB962C8B-B14F-4D97-AF65-F5344CB8AC3E}">
        <p14:creationId xmlns:p14="http://schemas.microsoft.com/office/powerpoint/2010/main" val="2015105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Responsibilities and resources</a:t>
            </a:r>
          </a:p>
        </p:txBody>
      </p:sp>
      <p:sp>
        <p:nvSpPr>
          <p:cNvPr id="6" name="Content Placeholder 2">
            <a:extLst>
              <a:ext uri="{FF2B5EF4-FFF2-40B4-BE49-F238E27FC236}">
                <a16:creationId xmlns:a16="http://schemas.microsoft.com/office/drawing/2014/main" id="{B73B8B9B-ED03-445E-BAB2-DEA080BADDD2}"/>
              </a:ext>
            </a:extLst>
          </p:cNvPr>
          <p:cNvSpPr txBox="1">
            <a:spLocks/>
          </p:cNvSpPr>
          <p:nvPr/>
        </p:nvSpPr>
        <p:spPr>
          <a:xfrm>
            <a:off x="343266" y="1389765"/>
            <a:ext cx="8333190" cy="2399275"/>
          </a:xfrm>
          <a:prstGeom prst="rect">
            <a:avLst/>
          </a:prstGeom>
        </p:spPr>
        <p:txBody>
          <a:bodyPr>
            <a:normAutofit fontScale="92500" lnSpcReduction="10000"/>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r>
              <a:rPr kumimoji="0" lang="en-GB" sz="2500" b="1" i="0" u="none" strike="noStrike" kern="1200" cap="none" spc="0" normalizeH="0" baseline="0" noProof="0">
                <a:ln>
                  <a:noFill/>
                </a:ln>
                <a:solidFill>
                  <a:prstClr val="black"/>
                </a:solidFill>
                <a:effectLst/>
                <a:uLnTx/>
                <a:uFillTx/>
                <a:latin typeface="Arial" panose="020B0604020202020204"/>
                <a:ea typeface="+mn-ea"/>
                <a:cs typeface="+mn-cs"/>
              </a:rPr>
              <a:t>Who will be responsible for data management?</a:t>
            </a: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Who is responsible for implementing the DMP, and ensuring it is reviewed and revised?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Who will be responsible for each data management activity?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How will responsibilities be split across partner sites in collaborative research projects?</a:t>
            </a:r>
            <a:r>
              <a:rPr kumimoji="0" lang="en-GB" sz="2500" b="0" i="1" u="none" strike="noStrike" kern="1200" cap="none" spc="0" normalizeH="0" baseline="0" noProof="0">
                <a:ln>
                  <a:noFill/>
                </a:ln>
                <a:solidFill>
                  <a:prstClr val="black"/>
                </a:solidFill>
                <a:effectLst/>
                <a:uLnTx/>
                <a:uFillTx/>
                <a:latin typeface="Arial" panose="020B0604020202020204"/>
                <a:ea typeface="+mn-ea"/>
                <a:cs typeface="+mn-cs"/>
              </a:rPr>
              <a:t> </a:t>
            </a: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endParaRPr kumimoji="0" lang="en-US" sz="25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888D1C73-64D7-40D6-B7E9-8169504D2F2C}"/>
              </a:ext>
            </a:extLst>
          </p:cNvPr>
          <p:cNvSpPr txBox="1">
            <a:spLocks/>
          </p:cNvSpPr>
          <p:nvPr/>
        </p:nvSpPr>
        <p:spPr>
          <a:xfrm>
            <a:off x="343266" y="3977215"/>
            <a:ext cx="8229600" cy="2399275"/>
          </a:xfrm>
          <a:prstGeom prst="rect">
            <a:avLst/>
          </a:prstGeom>
        </p:spPr>
        <p:txBody>
          <a:bodyPr>
            <a:normAutofit fontScale="92500" lnSpcReduction="10000"/>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r>
              <a:rPr kumimoji="0" lang="en-GB" sz="2500" b="1" i="0" u="none" strike="noStrike" kern="1200" cap="none" spc="0" normalizeH="0" baseline="0" noProof="0">
                <a:ln>
                  <a:noFill/>
                </a:ln>
                <a:solidFill>
                  <a:prstClr val="black"/>
                </a:solidFill>
                <a:effectLst/>
                <a:uLnTx/>
                <a:uFillTx/>
                <a:latin typeface="Arial" panose="020B0604020202020204"/>
                <a:ea typeface="+mn-ea"/>
                <a:cs typeface="+mn-cs"/>
              </a:rPr>
              <a:t>What resources will you require to deliver your plan?</a:t>
            </a: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Is additional specialist expertise (or training for existing staff) required?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Do you require hardware or software which is additional or exceptional to existing institutional provision?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1200" cap="none" spc="0" normalizeH="0" baseline="0" noProof="0">
                <a:ln>
                  <a:noFill/>
                </a:ln>
                <a:solidFill>
                  <a:prstClr val="black"/>
                </a:solidFill>
                <a:effectLst/>
                <a:uLnTx/>
                <a:uFillTx/>
                <a:latin typeface="Arial" panose="020B0604020202020204"/>
                <a:ea typeface="+mn-ea"/>
                <a:cs typeface="+mn-cs"/>
              </a:rPr>
              <a:t>Will charges be applied by data repositories?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endParaRPr kumimoji="0" lang="en-US" sz="2500" b="0" i="0" u="none" strike="noStrike" kern="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9652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Responsibilities and resources</a:t>
            </a:r>
          </a:p>
        </p:txBody>
      </p:sp>
      <p:sp>
        <p:nvSpPr>
          <p:cNvPr id="6" name="Content Placeholder 2">
            <a:extLst>
              <a:ext uri="{FF2B5EF4-FFF2-40B4-BE49-F238E27FC236}">
                <a16:creationId xmlns:a16="http://schemas.microsoft.com/office/drawing/2014/main" id="{B73B8B9B-ED03-445E-BAB2-DEA080BADDD2}"/>
              </a:ext>
            </a:extLst>
          </p:cNvPr>
          <p:cNvSpPr txBox="1">
            <a:spLocks/>
          </p:cNvSpPr>
          <p:nvPr/>
        </p:nvSpPr>
        <p:spPr>
          <a:xfrm>
            <a:off x="405405" y="1029725"/>
            <a:ext cx="8333190" cy="2399275"/>
          </a:xfrm>
          <a:prstGeom prst="rect">
            <a:avLst/>
          </a:prstGeom>
        </p:spPr>
        <p:txBody>
          <a:bodyPr>
            <a:no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0" marR="0" lvl="0" indent="0" algn="l" defTabSz="708025" rtl="0" eaLnBrk="0" fontAlgn="base" latinLnBrk="0" hangingPunct="0">
              <a:lnSpc>
                <a:spcPct val="100000"/>
              </a:lnSpc>
              <a:spcBef>
                <a:spcPct val="20000"/>
              </a:spcBef>
              <a:spcAft>
                <a:spcPct val="0"/>
              </a:spcAft>
              <a:buClr>
                <a:srgbClr val="9FAA00"/>
              </a:buClr>
              <a:buSzTx/>
              <a:buNone/>
              <a:tabLst/>
              <a:defRPr/>
            </a:pPr>
            <a:r>
              <a:rPr lang="en-GB" sz="2400" i="1" dirty="0"/>
              <a:t>The PI will direct the data management process overall, with the UK research assistant responsible for ensuring metadata production, day-to-day cross-checks, back-up and other quality control activities are maintained. The lead country researchers will be responsible for routine supervision of the dataset development. </a:t>
            </a:r>
          </a:p>
          <a:p>
            <a:pPr marL="0" marR="0" lvl="0" indent="0" algn="l" defTabSz="708025" rtl="0" eaLnBrk="0" fontAlgn="base" latinLnBrk="0" hangingPunct="0">
              <a:lnSpc>
                <a:spcPct val="100000"/>
              </a:lnSpc>
              <a:spcBef>
                <a:spcPct val="20000"/>
              </a:spcBef>
              <a:spcAft>
                <a:spcPct val="0"/>
              </a:spcAft>
              <a:buClr>
                <a:srgbClr val="9FAA00"/>
              </a:buClr>
              <a:buSzTx/>
              <a:buNone/>
              <a:tabLst/>
              <a:defRPr/>
            </a:pPr>
            <a:endParaRPr lang="en-GB" sz="2400" i="1" dirty="0"/>
          </a:p>
          <a:p>
            <a:pPr marL="0" marR="0" lvl="0" indent="0" algn="l" defTabSz="708025" rtl="0" eaLnBrk="0" fontAlgn="base" latinLnBrk="0" hangingPunct="0">
              <a:lnSpc>
                <a:spcPct val="100000"/>
              </a:lnSpc>
              <a:spcBef>
                <a:spcPct val="20000"/>
              </a:spcBef>
              <a:spcAft>
                <a:spcPct val="0"/>
              </a:spcAft>
              <a:buClr>
                <a:srgbClr val="9FAA00"/>
              </a:buClr>
              <a:buSzTx/>
              <a:buNone/>
              <a:tabLst/>
              <a:defRPr/>
            </a:pPr>
            <a:r>
              <a:rPr lang="en-GB" sz="2400" i="1" dirty="0"/>
              <a:t>Data extraction, processing and inputting for the dataset will be undertaken by the in-country junior researchers. The UK Institution, lead country and junior researchers will share responsibilities for collecting and transcribing focus group and interview data, with the UK research assistant supporting as necessary. The PI will be finally responsible for dealing with quality and sharing and archiving of data.</a:t>
            </a:r>
            <a:endParaRPr kumimoji="0" lang="en-US" sz="2400" b="0" i="1" u="none" strike="noStrike" kern="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3945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6E3EA2-9D5E-41E0-A331-A9D87FACD9C0}"/>
              </a:ext>
            </a:extLst>
          </p:cNvPr>
          <p:cNvPicPr>
            <a:picLocks noChangeAspect="1"/>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331152" y="973885"/>
            <a:ext cx="8069580" cy="5379720"/>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kern="0"/>
              <a:t>The Data Management Plan</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2"/>
          </a:solidFill>
        </p:spPr>
        <p:txBody>
          <a:bodyPr/>
          <a:lstStyle/>
          <a:p>
            <a:r>
              <a:rPr lang="en-GB"/>
              <a:t>PLANNING FOR DATA MANAGEMENT</a:t>
            </a:r>
          </a:p>
        </p:txBody>
      </p:sp>
      <p:sp>
        <p:nvSpPr>
          <p:cNvPr id="9" name="Title 1">
            <a:extLst>
              <a:ext uri="{FF2B5EF4-FFF2-40B4-BE49-F238E27FC236}">
                <a16:creationId xmlns:a16="http://schemas.microsoft.com/office/drawing/2014/main" id="{7B16B62F-777B-4CFB-865E-289A925E3C15}"/>
              </a:ext>
            </a:extLst>
          </p:cNvPr>
          <p:cNvSpPr txBox="1">
            <a:spLocks/>
          </p:cNvSpPr>
          <p:nvPr/>
        </p:nvSpPr>
        <p:spPr bwMode="auto">
          <a:xfrm>
            <a:off x="743268" y="5471083"/>
            <a:ext cx="86407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33" tIns="35266" rIns="70533" bIns="35266" anchor="ctr">
            <a:spAutoFit/>
          </a:bodyPr>
          <a:lstStyle>
            <a:lvl1pPr algn="l" defTabSz="708025" rtl="0" eaLnBrk="0" fontAlgn="base" hangingPunct="0">
              <a:spcBef>
                <a:spcPct val="0"/>
              </a:spcBef>
              <a:spcAft>
                <a:spcPct val="0"/>
              </a:spcAft>
              <a:defRPr sz="4300">
                <a:solidFill>
                  <a:srgbClr val="9FAA00"/>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fontAlgn="base">
              <a:spcBef>
                <a:spcPct val="0"/>
              </a:spcBef>
              <a:spcAft>
                <a:spcPct val="0"/>
              </a:spcAft>
              <a:defRPr sz="4300">
                <a:solidFill>
                  <a:srgbClr val="9FAA00"/>
                </a:solidFill>
                <a:latin typeface="Arial" charset="0"/>
              </a:defRPr>
            </a:lvl6pPr>
            <a:lvl7pPr marL="914400" algn="l" defTabSz="708025" rtl="0" fontAlgn="base">
              <a:spcBef>
                <a:spcPct val="0"/>
              </a:spcBef>
              <a:spcAft>
                <a:spcPct val="0"/>
              </a:spcAft>
              <a:defRPr sz="4300">
                <a:solidFill>
                  <a:srgbClr val="9FAA00"/>
                </a:solidFill>
                <a:latin typeface="Arial" charset="0"/>
              </a:defRPr>
            </a:lvl7pPr>
            <a:lvl8pPr marL="1371600" algn="l" defTabSz="708025" rtl="0" fontAlgn="base">
              <a:spcBef>
                <a:spcPct val="0"/>
              </a:spcBef>
              <a:spcAft>
                <a:spcPct val="0"/>
              </a:spcAft>
              <a:defRPr sz="4300">
                <a:solidFill>
                  <a:srgbClr val="9FAA00"/>
                </a:solidFill>
                <a:latin typeface="Arial" charset="0"/>
              </a:defRPr>
            </a:lvl8pPr>
            <a:lvl9pPr marL="1828800" algn="l" defTabSz="708025" rtl="0" fontAlgn="base">
              <a:spcBef>
                <a:spcPct val="0"/>
              </a:spcBef>
              <a:spcAft>
                <a:spcPct val="0"/>
              </a:spcAft>
              <a:defRPr sz="4300">
                <a:solidFill>
                  <a:srgbClr val="9FAA00"/>
                </a:solidFill>
                <a:latin typeface="Arial" charset="0"/>
              </a:defRPr>
            </a:lvl9pPr>
          </a:lstStyle>
          <a:p>
            <a:pPr marL="0" marR="0" lvl="0" indent="0" algn="l" defTabSz="708025"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prstClr val="black"/>
                </a:solidFill>
                <a:effectLst/>
                <a:uLnTx/>
                <a:uFillTx/>
                <a:latin typeface="Arial" panose="020B0604020202020204"/>
                <a:ea typeface="+mj-ea"/>
                <a:cs typeface="+mj-cs"/>
              </a:rPr>
              <a:t>So, there’s a lot to think about…</a:t>
            </a:r>
            <a:endParaRPr kumimoji="0" lang="en-GB" altLang="en-US" sz="3600" b="1" i="1" u="none" strike="noStrike" kern="0" cap="none" spc="0" normalizeH="0" baseline="0" noProof="0">
              <a:ln>
                <a:noFill/>
              </a:ln>
              <a:solidFill>
                <a:prstClr val="black"/>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37760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906719" y="1333586"/>
            <a:ext cx="7418105" cy="251999"/>
          </a:xfrm>
        </p:spPr>
        <p:txBody>
          <a:bodyPr/>
          <a:lstStyle/>
          <a:p>
            <a:r>
              <a:rPr lang="en-US" kern="0"/>
              <a:t>How we can help</a:t>
            </a:r>
            <a:endParaRPr lang="en-GB"/>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906719" y="1081588"/>
            <a:ext cx="3863554" cy="251998"/>
          </a:xfrm>
          <a:solidFill>
            <a:schemeClr val="accent2"/>
          </a:solidFill>
          <a:ln>
            <a:solidFill>
              <a:schemeClr val="accent4"/>
            </a:solidFill>
          </a:ln>
        </p:spPr>
        <p:txBody>
          <a:bodyPr/>
          <a:lstStyle/>
          <a:p>
            <a:r>
              <a:rPr lang="en-GB"/>
              <a:t>PLANNING FOR DATA MANAGEMENT</a:t>
            </a:r>
          </a:p>
        </p:txBody>
      </p:sp>
      <p:sp>
        <p:nvSpPr>
          <p:cNvPr id="10" name="Content Placeholder 2">
            <a:extLst>
              <a:ext uri="{FF2B5EF4-FFF2-40B4-BE49-F238E27FC236}">
                <a16:creationId xmlns:a16="http://schemas.microsoft.com/office/drawing/2014/main" id="{787C2B2A-1D77-4C0E-936D-7A9FFCBBC557}"/>
              </a:ext>
            </a:extLst>
          </p:cNvPr>
          <p:cNvSpPr txBox="1">
            <a:spLocks/>
          </p:cNvSpPr>
          <p:nvPr/>
        </p:nvSpPr>
        <p:spPr>
          <a:xfrm>
            <a:off x="3780989" y="2157730"/>
            <a:ext cx="5511601" cy="4997450"/>
          </a:xfrm>
          <a:prstGeom prst="rect">
            <a:avLst/>
          </a:prstGeom>
        </p:spPr>
        <p:txBody>
          <a:bodyPr>
            <a:normAutofit/>
          </a:bodyPr>
          <a:lst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a:lstStyle>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GB" sz="2500" b="0" i="0" u="none" strike="noStrike" kern="0" cap="none" spc="0" normalizeH="0" baseline="0" noProof="0">
                <a:ln>
                  <a:noFill/>
                </a:ln>
                <a:solidFill>
                  <a:prstClr val="black"/>
                </a:solidFill>
                <a:effectLst/>
                <a:uLnTx/>
                <a:uFillTx/>
                <a:latin typeface="Arial" panose="020B0604020202020204"/>
                <a:ea typeface="+mn-ea"/>
                <a:cs typeface="+mn-cs"/>
              </a:rPr>
              <a:t>Data Management Plan checking </a:t>
            </a:r>
            <a:endParaRPr kumimoji="0" lang="en-US" sz="2500" b="0" i="0" u="none" strike="noStrike" kern="0" cap="none" spc="0" normalizeH="0" baseline="0" noProof="0">
              <a:ln>
                <a:noFill/>
              </a:ln>
              <a:solidFill>
                <a:prstClr val="black"/>
              </a:solidFill>
              <a:effectLst/>
              <a:uLnTx/>
              <a:uFillTx/>
              <a:latin typeface="Arial" panose="020B0604020202020204"/>
              <a:ea typeface="+mn-ea"/>
              <a:cs typeface="+mn-cs"/>
            </a:endParaRP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Support with setting up new projects </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Advice on preparation of data for sharing</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Data Repository (ORDO)</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Online guidance</a:t>
            </a:r>
          </a:p>
          <a:p>
            <a:pPr marL="265113" marR="0" lvl="0" indent="-265113" algn="l" defTabSz="708025" rtl="0" eaLnBrk="0" fontAlgn="base" latinLnBrk="0" hangingPunct="0">
              <a:lnSpc>
                <a:spcPct val="100000"/>
              </a:lnSpc>
              <a:spcBef>
                <a:spcPct val="20000"/>
              </a:spcBef>
              <a:spcAft>
                <a:spcPct val="0"/>
              </a:spcAft>
              <a:buClr>
                <a:srgbClr val="9FAA00"/>
              </a:buClr>
              <a:buSzTx/>
              <a:buFontTx/>
              <a:buChar char="•"/>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Enquiries</a:t>
            </a:r>
          </a:p>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endParaRPr kumimoji="0" lang="en-US" sz="2500" b="0"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l" defTabSz="708025" rtl="0" eaLnBrk="0" fontAlgn="base" latinLnBrk="0" hangingPunct="0">
              <a:lnSpc>
                <a:spcPct val="100000"/>
              </a:lnSpc>
              <a:spcBef>
                <a:spcPct val="20000"/>
              </a:spcBef>
              <a:spcAft>
                <a:spcPct val="0"/>
              </a:spcAft>
              <a:buClr>
                <a:srgbClr val="9FAA00"/>
              </a:buClr>
              <a:buSzTx/>
              <a:buFontTx/>
              <a:buNone/>
              <a:tabLst/>
              <a:defRPr/>
            </a:pPr>
            <a:r>
              <a:rPr kumimoji="0" lang="en-US" sz="2500" b="0" i="0" u="none" strike="noStrike" kern="0" cap="none" spc="0" normalizeH="0" baseline="0" noProof="0">
                <a:ln>
                  <a:noFill/>
                </a:ln>
                <a:solidFill>
                  <a:prstClr val="black"/>
                </a:solidFill>
                <a:effectLst/>
                <a:uLnTx/>
                <a:uFillTx/>
                <a:latin typeface="Arial" panose="020B0604020202020204"/>
                <a:ea typeface="+mn-ea"/>
                <a:cs typeface="+mn-cs"/>
              </a:rPr>
              <a:t> </a:t>
            </a:r>
            <a:endParaRPr kumimoji="0" lang="en-GB" sz="2500" b="0" i="0" u="none" strike="noStrike" kern="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2C3E938-FDAE-4AFB-B266-D572CA9B25DB}"/>
              </a:ext>
            </a:extLst>
          </p:cNvPr>
          <p:cNvPicPr>
            <a:picLocks noChangeAspect="1"/>
          </p:cNvPicPr>
          <p:nvPr/>
        </p:nvPicPr>
        <p:blipFill rotWithShape="1">
          <a:blip r:embed="rId3">
            <a:extLst>
              <a:ext uri="{28A0092B-C50C-407E-A947-70E740481C1C}">
                <a14:useLocalDpi xmlns:a14="http://schemas.microsoft.com/office/drawing/2010/main" val="0"/>
              </a:ext>
            </a:extLst>
          </a:blip>
          <a:srcRect l="23260"/>
          <a:stretch/>
        </p:blipFill>
        <p:spPr>
          <a:xfrm flipH="1">
            <a:off x="-2" y="0"/>
            <a:ext cx="3680461" cy="6858000"/>
          </a:xfrm>
          <a:prstGeom prst="rect">
            <a:avLst/>
          </a:prstGeom>
        </p:spPr>
      </p:pic>
    </p:spTree>
    <p:extLst>
      <p:ext uri="{BB962C8B-B14F-4D97-AF65-F5344CB8AC3E}">
        <p14:creationId xmlns:p14="http://schemas.microsoft.com/office/powerpoint/2010/main" val="3427773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1"/>
          </a:solidFill>
        </p:spPr>
        <p:txBody>
          <a:bodyPr/>
          <a:lstStyle/>
          <a:p>
            <a:r>
              <a:rPr lang="en-GB"/>
              <a:t>3 TAKE HOME POINTS</a:t>
            </a:r>
          </a:p>
        </p:txBody>
      </p:sp>
      <p:sp>
        <p:nvSpPr>
          <p:cNvPr id="6" name="Content Placeholder 2">
            <a:extLst>
              <a:ext uri="{FF2B5EF4-FFF2-40B4-BE49-F238E27FC236}">
                <a16:creationId xmlns:a16="http://schemas.microsoft.com/office/drawing/2014/main" id="{0C4C49BA-F3D5-4DF9-BDE3-88D3E11DCC31}"/>
              </a:ext>
            </a:extLst>
          </p:cNvPr>
          <p:cNvSpPr txBox="1">
            <a:spLocks/>
          </p:cNvSpPr>
          <p:nvPr/>
        </p:nvSpPr>
        <p:spPr bwMode="auto">
          <a:xfrm>
            <a:off x="827088" y="2276475"/>
            <a:ext cx="7231639" cy="342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708025">
              <a:spcBef>
                <a:spcPct val="20000"/>
              </a:spcBef>
              <a:buClr>
                <a:srgbClr val="9FAA00"/>
              </a:buClr>
              <a:buChar char="•"/>
              <a:defRPr sz="2500">
                <a:solidFill>
                  <a:schemeClr val="tx1"/>
                </a:solidFill>
                <a:latin typeface="Arial" panose="020B0604020202020204" pitchFamily="34" charset="0"/>
              </a:defRPr>
            </a:lvl1pPr>
            <a:lvl2pPr marL="574675" indent="-220663" defTabSz="708025">
              <a:spcBef>
                <a:spcPct val="20000"/>
              </a:spcBef>
              <a:buChar char="–"/>
              <a:defRPr sz="2500">
                <a:solidFill>
                  <a:schemeClr val="tx1"/>
                </a:solidFill>
                <a:latin typeface="Arial" panose="020B0604020202020204" pitchFamily="34" charset="0"/>
              </a:defRPr>
            </a:lvl2pPr>
            <a:lvl3pPr marL="882650" indent="-174625" defTabSz="708025">
              <a:spcBef>
                <a:spcPct val="20000"/>
              </a:spcBef>
              <a:buClr>
                <a:srgbClr val="9FAA00"/>
              </a:buClr>
              <a:buChar char="•"/>
              <a:defRPr sz="2500">
                <a:solidFill>
                  <a:schemeClr val="tx1"/>
                </a:solidFill>
                <a:latin typeface="Arial" panose="020B0604020202020204" pitchFamily="34" charset="0"/>
              </a:defRPr>
            </a:lvl3pPr>
            <a:lvl4pPr marL="1236663" indent="-176213" defTabSz="708025">
              <a:spcBef>
                <a:spcPct val="20000"/>
              </a:spcBef>
              <a:buChar char="–"/>
              <a:defRPr sz="2500">
                <a:solidFill>
                  <a:schemeClr val="tx1"/>
                </a:solidFill>
                <a:latin typeface="Arial" panose="020B0604020202020204" pitchFamily="34" charset="0"/>
              </a:defRPr>
            </a:lvl4pPr>
            <a:lvl5pPr marL="1587500" indent="-176213" defTabSz="708025">
              <a:spcBef>
                <a:spcPct val="20000"/>
              </a:spcBef>
              <a:buChar char="»"/>
              <a:defRPr>
                <a:solidFill>
                  <a:schemeClr val="tx1"/>
                </a:solidFill>
                <a:latin typeface="Arial" panose="020B0604020202020204" pitchFamily="34" charset="0"/>
              </a:defRPr>
            </a:lvl5pPr>
            <a:lvl6pPr marL="2044700" indent="-176213" defTabSz="708025" eaLnBrk="0" fontAlgn="base" hangingPunct="0">
              <a:spcBef>
                <a:spcPct val="20000"/>
              </a:spcBef>
              <a:spcAft>
                <a:spcPct val="0"/>
              </a:spcAft>
              <a:buChar char="»"/>
              <a:defRPr>
                <a:solidFill>
                  <a:schemeClr val="tx1"/>
                </a:solidFill>
                <a:latin typeface="Arial" panose="020B0604020202020204" pitchFamily="34" charset="0"/>
              </a:defRPr>
            </a:lvl6pPr>
            <a:lvl7pPr marL="2501900" indent="-176213" defTabSz="708025" eaLnBrk="0" fontAlgn="base" hangingPunct="0">
              <a:spcBef>
                <a:spcPct val="20000"/>
              </a:spcBef>
              <a:spcAft>
                <a:spcPct val="0"/>
              </a:spcAft>
              <a:buChar char="»"/>
              <a:defRPr>
                <a:solidFill>
                  <a:schemeClr val="tx1"/>
                </a:solidFill>
                <a:latin typeface="Arial" panose="020B0604020202020204" pitchFamily="34" charset="0"/>
              </a:defRPr>
            </a:lvl7pPr>
            <a:lvl8pPr marL="2959100" indent="-176213" defTabSz="708025" eaLnBrk="0" fontAlgn="base" hangingPunct="0">
              <a:spcBef>
                <a:spcPct val="20000"/>
              </a:spcBef>
              <a:spcAft>
                <a:spcPct val="0"/>
              </a:spcAft>
              <a:buChar char="»"/>
              <a:defRPr>
                <a:solidFill>
                  <a:schemeClr val="tx1"/>
                </a:solidFill>
                <a:latin typeface="Arial" panose="020B0604020202020204" pitchFamily="34" charset="0"/>
              </a:defRPr>
            </a:lvl8pPr>
            <a:lvl9pPr marL="3416300" indent="-176213" defTabSz="708025" eaLnBrk="0" fontAlgn="base" hangingPunct="0">
              <a:spcBef>
                <a:spcPct val="20000"/>
              </a:spcBef>
              <a:spcAft>
                <a:spcPct val="0"/>
              </a:spcAft>
              <a:buChar char="»"/>
              <a:defRPr>
                <a:solidFill>
                  <a:schemeClr val="tx1"/>
                </a:solidFill>
                <a:latin typeface="Arial" panose="020B0604020202020204" pitchFamily="34" charset="0"/>
              </a:defRPr>
            </a:lvl9pPr>
          </a:lstStyle>
          <a:p>
            <a:pPr marL="457200" marR="0" lvl="0" indent="-457200" algn="l" defTabSz="708025" rtl="0" eaLnBrk="1" fontAlgn="auto" latinLnBrk="0" hangingPunct="1">
              <a:lnSpc>
                <a:spcPct val="100000"/>
              </a:lnSpc>
              <a:spcBef>
                <a:spcPct val="20000"/>
              </a:spcBef>
              <a:spcAft>
                <a:spcPts val="2400"/>
              </a:spcAft>
              <a:buClr>
                <a:srgbClr val="9FAA00"/>
              </a:buClr>
              <a:buSzTx/>
              <a:buFontTx/>
              <a:buAutoNum type="arabicPeriod"/>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Start early to help you work better and protect your precious data</a:t>
            </a:r>
          </a:p>
          <a:p>
            <a:pPr marL="457200" marR="0" lvl="0" indent="-457200" algn="l" defTabSz="708025" rtl="0" eaLnBrk="1" fontAlgn="auto" latinLnBrk="0" hangingPunct="1">
              <a:lnSpc>
                <a:spcPct val="100000"/>
              </a:lnSpc>
              <a:spcBef>
                <a:spcPct val="20000"/>
              </a:spcBef>
              <a:spcAft>
                <a:spcPts val="2400"/>
              </a:spcAft>
              <a:buClr>
                <a:srgbClr val="9FAA00"/>
              </a:buClr>
              <a:buSzTx/>
              <a:buFontTx/>
              <a:buAutoNum type="arabicPeriod"/>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Write a Data Management Plan and use it!</a:t>
            </a:r>
          </a:p>
          <a:p>
            <a:pPr marL="457200" marR="0" lvl="0" indent="-457200" algn="l" defTabSz="708025" rtl="0" eaLnBrk="1" fontAlgn="auto" latinLnBrk="0" hangingPunct="1">
              <a:lnSpc>
                <a:spcPct val="100000"/>
              </a:lnSpc>
              <a:spcBef>
                <a:spcPct val="20000"/>
              </a:spcBef>
              <a:spcAft>
                <a:spcPts val="2400"/>
              </a:spcAft>
              <a:buClr>
                <a:srgbClr val="9FAA00"/>
              </a:buClr>
              <a:buSzTx/>
              <a:buFontTx/>
              <a:buAutoNum type="arabicPeriod"/>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Don’t be shy. Ask for help </a:t>
            </a: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sym typeface="Wingdings" pitchFamily="2" charset="2"/>
              </a:rPr>
              <a:t></a:t>
            </a:r>
            <a:endPar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00560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sz="1600" kern="0" dirty="0"/>
              <a:t>Links</a:t>
            </a:r>
            <a:endParaRPr lang="en-GB" dirty="0"/>
          </a:p>
        </p:txBody>
      </p:sp>
      <p:sp>
        <p:nvSpPr>
          <p:cNvPr id="8" name="TextBox 5">
            <a:extLst>
              <a:ext uri="{FF2B5EF4-FFF2-40B4-BE49-F238E27FC236}">
                <a16:creationId xmlns:a16="http://schemas.microsoft.com/office/drawing/2014/main" id="{0DF228DE-08D5-47E4-A070-3AE40ADEBA49}"/>
              </a:ext>
            </a:extLst>
          </p:cNvPr>
          <p:cNvSpPr txBox="1">
            <a:spLocks noChangeArrowheads="1"/>
          </p:cNvSpPr>
          <p:nvPr/>
        </p:nvSpPr>
        <p:spPr bwMode="auto">
          <a:xfrm>
            <a:off x="357188" y="1628775"/>
            <a:ext cx="84629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000">
                <a:solidFill>
                  <a:srgbClr val="E3284A"/>
                </a:solidFill>
                <a:latin typeface="Arial" panose="020B0604020202020204" pitchFamily="34" charset="0"/>
                <a:cs typeface="Arial" panose="020B0604020202020204" pitchFamily="34" charset="0"/>
              </a:defRPr>
            </a:lvl1pPr>
            <a:lvl2pPr marL="742950" indent="-285750">
              <a:defRPr sz="3000">
                <a:solidFill>
                  <a:srgbClr val="E3284A"/>
                </a:solidFill>
                <a:latin typeface="Arial" panose="020B0604020202020204" pitchFamily="34" charset="0"/>
                <a:cs typeface="Arial" panose="020B0604020202020204" pitchFamily="34" charset="0"/>
              </a:defRPr>
            </a:lvl2pPr>
            <a:lvl3pPr marL="1143000" indent="-228600">
              <a:defRPr sz="3000">
                <a:solidFill>
                  <a:srgbClr val="E3284A"/>
                </a:solidFill>
                <a:latin typeface="Arial" panose="020B0604020202020204" pitchFamily="34" charset="0"/>
                <a:cs typeface="Arial" panose="020B0604020202020204" pitchFamily="34" charset="0"/>
              </a:defRPr>
            </a:lvl3pPr>
            <a:lvl4pPr marL="1600200" indent="-228600">
              <a:defRPr sz="3000">
                <a:solidFill>
                  <a:srgbClr val="E3284A"/>
                </a:solidFill>
                <a:latin typeface="Arial" panose="020B0604020202020204" pitchFamily="34" charset="0"/>
                <a:cs typeface="Arial" panose="020B0604020202020204" pitchFamily="34" charset="0"/>
              </a:defRPr>
            </a:lvl4pPr>
            <a:lvl5pPr marL="2057400" indent="-228600">
              <a:defRPr sz="3000">
                <a:solidFill>
                  <a:srgbClr val="E3284A"/>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2000">
                <a:solidFill>
                  <a:srgbClr val="000000"/>
                </a:solidFill>
                <a:latin typeface="Calibri" panose="020F0502020204030204" pitchFamily="34" charset="0"/>
              </a:rPr>
              <a:t>The OU Library Research Support website: </a:t>
            </a:r>
            <a:r>
              <a:rPr lang="en-GB" altLang="en-US" sz="2000">
                <a:solidFill>
                  <a:srgbClr val="000000"/>
                </a:solidFill>
                <a:latin typeface="Calibri" panose="020F0502020204030204" pitchFamily="34" charset="0"/>
                <a:hlinkClick r:id="rId3"/>
              </a:rPr>
              <a:t>http://www.open.ac.uk/library-research-support/research-data-management</a:t>
            </a:r>
            <a:r>
              <a:rPr lang="en-GB" altLang="en-US" sz="2000">
                <a:solidFill>
                  <a:srgbClr val="000000"/>
                </a:solidFill>
                <a:latin typeface="Calibri" panose="020F0502020204030204" pitchFamily="34" charset="0"/>
              </a:rPr>
              <a:t> </a:t>
            </a:r>
          </a:p>
          <a:p>
            <a:pPr>
              <a:buFont typeface="Arial" panose="020B0604020202020204" pitchFamily="34" charset="0"/>
              <a:buChar char="•"/>
            </a:pPr>
            <a:r>
              <a:rPr lang="en-GB" altLang="en-US" sz="2000">
                <a:solidFill>
                  <a:srgbClr val="000000"/>
                </a:solidFill>
                <a:latin typeface="Calibri" panose="020F0502020204030204" pitchFamily="34" charset="0"/>
              </a:rPr>
              <a:t>DMP Online: </a:t>
            </a:r>
            <a:r>
              <a:rPr lang="en-GB" altLang="en-US" sz="2000">
                <a:solidFill>
                  <a:srgbClr val="000000"/>
                </a:solidFill>
                <a:latin typeface="Calibri" panose="020F0502020204030204" pitchFamily="34" charset="0"/>
                <a:hlinkClick r:id="rId4"/>
              </a:rPr>
              <a:t>https://dmponline.dcc.ac.uk/</a:t>
            </a:r>
            <a:r>
              <a:rPr lang="en-GB" altLang="en-US" sz="2000">
                <a:solidFill>
                  <a:srgbClr val="000000"/>
                </a:solidFill>
                <a:latin typeface="Calibri" panose="020F0502020204030204" pitchFamily="34" charset="0"/>
              </a:rPr>
              <a:t>  </a:t>
            </a:r>
          </a:p>
          <a:p>
            <a:pPr>
              <a:buFont typeface="Arial" panose="020B0604020202020204" pitchFamily="34" charset="0"/>
              <a:buChar char="•"/>
            </a:pPr>
            <a:r>
              <a:rPr lang="en-GB" altLang="en-US" sz="2000">
                <a:solidFill>
                  <a:srgbClr val="000000"/>
                </a:solidFill>
                <a:latin typeface="Calibri" panose="020F0502020204030204" pitchFamily="34" charset="0"/>
              </a:rPr>
              <a:t>Digital Curation Centre: </a:t>
            </a:r>
            <a:r>
              <a:rPr lang="en-GB" altLang="en-US" sz="2000">
                <a:solidFill>
                  <a:srgbClr val="000000"/>
                </a:solidFill>
                <a:latin typeface="Calibri" panose="020F0502020204030204" pitchFamily="34" charset="0"/>
                <a:hlinkClick r:id="rId5"/>
              </a:rPr>
              <a:t>http://www.dcc.ac.uk/resources/data-management-plans</a:t>
            </a:r>
            <a:endParaRPr lang="en-GB" altLang="en-US" sz="2000">
              <a:solidFill>
                <a:srgbClr val="000000"/>
              </a:solidFill>
              <a:latin typeface="Calibri" panose="020F0502020204030204" pitchFamily="34" charset="0"/>
            </a:endParaRPr>
          </a:p>
          <a:p>
            <a:pPr>
              <a:buFont typeface="Arial" panose="020B0604020202020204" pitchFamily="34" charset="0"/>
              <a:buChar char="•"/>
            </a:pPr>
            <a:r>
              <a:rPr lang="en-GB" altLang="en-US" sz="2000">
                <a:solidFill>
                  <a:srgbClr val="000000"/>
                </a:solidFill>
                <a:latin typeface="Calibri" panose="020F0502020204030204" pitchFamily="34" charset="0"/>
              </a:rPr>
              <a:t>UK Data Service: </a:t>
            </a:r>
            <a:r>
              <a:rPr lang="en-GB" altLang="en-US" sz="2000">
                <a:solidFill>
                  <a:srgbClr val="000000"/>
                </a:solidFill>
                <a:latin typeface="Calibri" panose="020F0502020204030204" pitchFamily="34" charset="0"/>
                <a:hlinkClick r:id="rId6"/>
              </a:rPr>
              <a:t>https://www.ukdataservice.ac.uk/manage-data/plan/planning</a:t>
            </a:r>
            <a:endParaRPr lang="en-GB" altLang="en-US" sz="2000">
              <a:solidFill>
                <a:srgbClr val="000000"/>
              </a:solidFill>
              <a:latin typeface="Calibri" panose="020F0502020204030204" pitchFamily="34" charset="0"/>
            </a:endParaRPr>
          </a:p>
          <a:p>
            <a:pPr>
              <a:buFont typeface="Arial" panose="020B0604020202020204" pitchFamily="34" charset="0"/>
              <a:buChar char="•"/>
            </a:pPr>
            <a:r>
              <a:rPr lang="en-GB" altLang="en-US" sz="2000">
                <a:solidFill>
                  <a:srgbClr val="000000"/>
                </a:solidFill>
                <a:latin typeface="Calibri" panose="020F0502020204030204" pitchFamily="34" charset="0"/>
              </a:rPr>
              <a:t>CESSDA ERIC training: </a:t>
            </a:r>
            <a:r>
              <a:rPr lang="en-GB" altLang="en-US" sz="2000">
                <a:solidFill>
                  <a:srgbClr val="000000"/>
                </a:solidFill>
                <a:latin typeface="Calibri" panose="020F0502020204030204" pitchFamily="34" charset="0"/>
                <a:hlinkClick r:id="rId7"/>
              </a:rPr>
              <a:t>https://www.cessda.eu/Research-Infrastructure/Training/Expert-Tour-Guide-on-Data-Management</a:t>
            </a:r>
            <a:endParaRPr lang="en-GB" altLang="en-US" sz="2000">
              <a:solidFill>
                <a:srgbClr val="000000"/>
              </a:solidFill>
              <a:latin typeface="Calibri" panose="020F0502020204030204" pitchFamily="34" charset="0"/>
            </a:endParaRPr>
          </a:p>
          <a:p>
            <a:pPr eaLnBrk="1" hangingPunct="1">
              <a:buFont typeface="Arial" panose="020B0604020202020204" pitchFamily="34" charset="0"/>
              <a:buChar char="•"/>
            </a:pPr>
            <a:r>
              <a:rPr lang="en-GB" altLang="en-US" sz="2000">
                <a:solidFill>
                  <a:srgbClr val="000000"/>
                </a:solidFill>
                <a:latin typeface="Calibri" panose="020F0502020204030204" pitchFamily="34" charset="0"/>
              </a:rPr>
              <a:t>OU Human Research Ethics Committee: </a:t>
            </a:r>
            <a:r>
              <a:rPr lang="en-GB" altLang="en-US" sz="2000">
                <a:solidFill>
                  <a:srgbClr val="000000"/>
                </a:solidFill>
                <a:latin typeface="Calibri" panose="020F0502020204030204" pitchFamily="34" charset="0"/>
                <a:hlinkClick r:id="rId8"/>
              </a:rPr>
              <a:t>http://www.open.ac.uk/research/ethics/</a:t>
            </a:r>
            <a:endParaRPr lang="en-GB" altLang="en-US" sz="2000">
              <a:solidFill>
                <a:srgbClr val="000000"/>
              </a:solidFill>
              <a:latin typeface="Calibri" panose="020F0502020204030204" pitchFamily="34" charset="0"/>
            </a:endParaRPr>
          </a:p>
          <a:p>
            <a:pPr eaLnBrk="1" hangingPunct="1">
              <a:buFont typeface="Arial" panose="020B0604020202020204" pitchFamily="34" charset="0"/>
              <a:buChar char="•"/>
            </a:pPr>
            <a:r>
              <a:rPr lang="en-GB" altLang="en-US" sz="2000">
                <a:solidFill>
                  <a:srgbClr val="000000"/>
                </a:solidFill>
                <a:latin typeface="Calibri" panose="020F0502020204030204" pitchFamily="34" charset="0"/>
              </a:rPr>
              <a:t>OU Data Protection: </a:t>
            </a:r>
            <a:r>
              <a:rPr lang="en-GB" altLang="en-US" sz="2000">
                <a:solidFill>
                  <a:srgbClr val="000000"/>
                </a:solidFill>
                <a:latin typeface="Calibri" panose="020F0502020204030204" pitchFamily="34" charset="0"/>
                <a:hlinkClick r:id="rId9"/>
              </a:rPr>
              <a:t>http://intranet6.open.ac.uk/governance/data-protection/advice-and-resources</a:t>
            </a:r>
            <a:r>
              <a:rPr lang="en-GB" altLang="en-US" sz="2000">
                <a:solidFill>
                  <a:srgbClr val="000000"/>
                </a:solidFill>
                <a:latin typeface="Calibri" panose="020F0502020204030204" pitchFamily="34" charset="0"/>
              </a:rPr>
              <a:t> </a:t>
            </a:r>
            <a:r>
              <a:rPr lang="en-GB" altLang="en-US" sz="1200" i="1">
                <a:solidFill>
                  <a:srgbClr val="000000"/>
                </a:solidFill>
                <a:latin typeface="Calibri" panose="020F0502020204030204" pitchFamily="34" charset="0"/>
              </a:rPr>
              <a:t>(if clicking on the link doesn’t work, copy and paste the address)</a:t>
            </a:r>
          </a:p>
          <a:p>
            <a:pPr eaLnBrk="1" hangingPunct="1">
              <a:buFont typeface="Arial" panose="020B0604020202020204" pitchFamily="34" charset="0"/>
              <a:buChar char="•"/>
            </a:pPr>
            <a:r>
              <a:rPr lang="en-GB" altLang="en-US" sz="2000">
                <a:solidFill>
                  <a:srgbClr val="000000"/>
                </a:solidFill>
                <a:latin typeface="Calibri" panose="020F0502020204030204" pitchFamily="34" charset="0"/>
              </a:rPr>
              <a:t>OU Information Security: </a:t>
            </a:r>
            <a:r>
              <a:rPr lang="en-GB" altLang="en-US" sz="2000">
                <a:solidFill>
                  <a:srgbClr val="000000"/>
                </a:solidFill>
                <a:latin typeface="Calibri" panose="020F0502020204030204" pitchFamily="34" charset="0"/>
                <a:hlinkClick r:id="rId10"/>
              </a:rPr>
              <a:t>http://intranet6.open.ac.uk/it/main/information-security</a:t>
            </a:r>
            <a:r>
              <a:rPr lang="en-GB" altLang="en-US" sz="2000">
                <a:solidFill>
                  <a:srgbClr val="000000"/>
                </a:solidFill>
                <a:latin typeface="Calibri" panose="020F0502020204030204" pitchFamily="34" charset="0"/>
              </a:rPr>
              <a:t> </a:t>
            </a:r>
            <a:r>
              <a:rPr lang="en-GB" altLang="en-US" sz="1200" i="1">
                <a:solidFill>
                  <a:srgbClr val="000000"/>
                </a:solidFill>
                <a:latin typeface="Calibri" panose="020F0502020204030204" pitchFamily="34" charset="0"/>
              </a:rPr>
              <a:t>(if clicking on the link doesn’t work, copy and paste the address)</a:t>
            </a:r>
            <a:endParaRPr lang="en-GB" altLang="en-US" sz="1200">
              <a:solidFill>
                <a:srgbClr val="000000"/>
              </a:solidFill>
              <a:latin typeface="Calibri" panose="020F0502020204030204" pitchFamily="34" charset="0"/>
            </a:endParaRPr>
          </a:p>
        </p:txBody>
      </p:sp>
      <p:sp>
        <p:nvSpPr>
          <p:cNvPr id="2" name="Title 1"/>
          <p:cNvSpPr>
            <a:spLocks noGrp="1"/>
          </p:cNvSpPr>
          <p:nvPr>
            <p:ph type="ctrTitle"/>
          </p:nvPr>
        </p:nvSpPr>
        <p:spPr/>
        <p:txBody>
          <a:bodyPr/>
          <a:lstStyle/>
          <a:p>
            <a:endParaRPr lang="en-GB"/>
          </a:p>
        </p:txBody>
      </p:sp>
      <p:sp>
        <p:nvSpPr>
          <p:cNvPr id="6" name="Title 4">
            <a:extLst>
              <a:ext uri="{FF2B5EF4-FFF2-40B4-BE49-F238E27FC236}">
                <a16:creationId xmlns:a16="http://schemas.microsoft.com/office/drawing/2014/main" id="{52CEEB75-30B6-4F4F-8A86-0F4D5982097C}"/>
              </a:ext>
            </a:extLst>
          </p:cNvPr>
          <p:cNvSpPr txBox="1">
            <a:spLocks/>
          </p:cNvSpPr>
          <p:nvPr/>
        </p:nvSpPr>
        <p:spPr>
          <a:xfrm>
            <a:off x="432000" y="531782"/>
            <a:ext cx="3863554" cy="251998"/>
          </a:xfrm>
          <a:prstGeom prst="rect">
            <a:avLst/>
          </a:prstGeom>
          <a:solidFill>
            <a:schemeClr val="accent2"/>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a:t>WRITING SUCCESSFUL DMPs</a:t>
            </a:r>
          </a:p>
        </p:txBody>
      </p:sp>
    </p:spTree>
    <p:extLst>
      <p:ext uri="{BB962C8B-B14F-4D97-AF65-F5344CB8AC3E}">
        <p14:creationId xmlns:p14="http://schemas.microsoft.com/office/powerpoint/2010/main" val="2745125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p:txBody>
          <a:bodyPr/>
          <a:lstStyle/>
          <a:p>
            <a:r>
              <a:rPr lang="en-GB"/>
              <a:t>QUESTIONS?</a:t>
            </a:r>
          </a:p>
        </p:txBody>
      </p:sp>
    </p:spTree>
    <p:extLst>
      <p:ext uri="{BB962C8B-B14F-4D97-AF65-F5344CB8AC3E}">
        <p14:creationId xmlns:p14="http://schemas.microsoft.com/office/powerpoint/2010/main" val="35060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68F5C-18E5-FD92-DEAC-B011305F9F78}"/>
              </a:ext>
            </a:extLst>
          </p:cNvPr>
          <p:cNvSpPr>
            <a:spLocks noGrp="1"/>
          </p:cNvSpPr>
          <p:nvPr>
            <p:ph type="body" sz="quarter" idx="13"/>
          </p:nvPr>
        </p:nvSpPr>
        <p:spPr/>
        <p:txBody>
          <a:bodyPr/>
          <a:lstStyle/>
          <a:p>
            <a:endParaRPr lang="en-US"/>
          </a:p>
        </p:txBody>
      </p:sp>
      <p:sp>
        <p:nvSpPr>
          <p:cNvPr id="6" name="Title 2">
            <a:extLst>
              <a:ext uri="{FF2B5EF4-FFF2-40B4-BE49-F238E27FC236}">
                <a16:creationId xmlns:a16="http://schemas.microsoft.com/office/drawing/2014/main" id="{2C0D8E88-C97C-4247-0FE3-5280921320DC}"/>
              </a:ext>
            </a:extLst>
          </p:cNvPr>
          <p:cNvSpPr>
            <a:spLocks noGrp="1"/>
          </p:cNvSpPr>
          <p:nvPr>
            <p:ph type="ctrTitle"/>
          </p:nvPr>
        </p:nvSpPr>
        <p:spPr>
          <a:xfrm>
            <a:off x="388801" y="263643"/>
            <a:ext cx="7614556" cy="796211"/>
          </a:xfrm>
        </p:spPr>
        <p:txBody>
          <a:bodyPr/>
          <a:lstStyle/>
          <a:p>
            <a:r>
              <a:rPr lang="en-GB" sz="2800"/>
              <a:t> What do we mean by research data?</a:t>
            </a:r>
            <a:endParaRPr lang="en-US"/>
          </a:p>
        </p:txBody>
      </p:sp>
      <p:sp>
        <p:nvSpPr>
          <p:cNvPr id="3" name="TextBox 2">
            <a:extLst>
              <a:ext uri="{FF2B5EF4-FFF2-40B4-BE49-F238E27FC236}">
                <a16:creationId xmlns:a16="http://schemas.microsoft.com/office/drawing/2014/main" id="{8B2A2B1C-D38D-F272-B607-BA05F620172A}"/>
              </a:ext>
            </a:extLst>
          </p:cNvPr>
          <p:cNvSpPr txBox="1"/>
          <p:nvPr/>
        </p:nvSpPr>
        <p:spPr>
          <a:xfrm>
            <a:off x="4798244" y="2127437"/>
            <a:ext cx="403332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evidence that </a:t>
            </a:r>
            <a:r>
              <a:rPr lang="en-US" sz="2000" b="1">
                <a:ea typeface="+mn-lt"/>
                <a:cs typeface="+mn-lt"/>
              </a:rPr>
              <a:t>underpins all research conclusions</a:t>
            </a:r>
            <a:r>
              <a:rPr lang="en-US" sz="2000">
                <a:ea typeface="+mn-lt"/>
                <a:cs typeface="+mn-lt"/>
              </a:rPr>
              <a:t> (except those which are purely theoretical) and includes data that have been </a:t>
            </a:r>
            <a:r>
              <a:rPr lang="en-US" sz="2000" b="1">
                <a:ea typeface="+mn-lt"/>
                <a:cs typeface="+mn-lt"/>
              </a:rPr>
              <a:t>collected, observed, generated, created </a:t>
            </a:r>
            <a:r>
              <a:rPr lang="en-US" sz="2000">
                <a:ea typeface="+mn-lt"/>
                <a:cs typeface="+mn-lt"/>
              </a:rPr>
              <a:t>or</a:t>
            </a:r>
            <a:r>
              <a:rPr lang="en-US" sz="2000" b="1">
                <a:ea typeface="+mn-lt"/>
                <a:cs typeface="+mn-lt"/>
              </a:rPr>
              <a:t> obtained from other sources</a:t>
            </a:r>
            <a:r>
              <a:rPr lang="en-US" sz="2000">
                <a:ea typeface="+mn-lt"/>
                <a:cs typeface="+mn-lt"/>
              </a:rPr>
              <a:t>, for subsequent analysis and synthesis to produce original research results. </a:t>
            </a:r>
            <a:endParaRPr lang="en-US" sz="2000">
              <a:cs typeface="Arial"/>
            </a:endParaRPr>
          </a:p>
        </p:txBody>
      </p:sp>
      <p:pic>
        <p:nvPicPr>
          <p:cNvPr id="8" name="Picture 7" descr="Woman reading book">
            <a:extLst>
              <a:ext uri="{FF2B5EF4-FFF2-40B4-BE49-F238E27FC236}">
                <a16:creationId xmlns:a16="http://schemas.microsoft.com/office/drawing/2014/main" id="{47C7D9BA-4BD2-4709-915A-CF1CA10DB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1" y="2297118"/>
            <a:ext cx="4190033" cy="2793355"/>
          </a:xfrm>
          <a:prstGeom prst="rect">
            <a:avLst/>
          </a:prstGeom>
          <a:ln>
            <a:noFill/>
          </a:ln>
          <a:effectLst>
            <a:softEdge rad="112500"/>
          </a:effectLst>
        </p:spPr>
      </p:pic>
    </p:spTree>
    <p:extLst>
      <p:ext uri="{BB962C8B-B14F-4D97-AF65-F5344CB8AC3E}">
        <p14:creationId xmlns:p14="http://schemas.microsoft.com/office/powerpoint/2010/main" val="1280651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1999" y="504395"/>
            <a:ext cx="3863554" cy="251998"/>
          </a:xfrm>
          <a:solidFill>
            <a:schemeClr val="accent1"/>
          </a:solidFill>
        </p:spPr>
        <p:txBody>
          <a:bodyPr/>
          <a:lstStyle/>
          <a:p>
            <a:r>
              <a:rPr lang="en-GB"/>
              <a:t>IMAGE CREDITS</a:t>
            </a:r>
          </a:p>
        </p:txBody>
      </p:sp>
      <p:sp>
        <p:nvSpPr>
          <p:cNvPr id="2" name="TextBox 1">
            <a:extLst>
              <a:ext uri="{FF2B5EF4-FFF2-40B4-BE49-F238E27FC236}">
                <a16:creationId xmlns:a16="http://schemas.microsoft.com/office/drawing/2014/main" id="{E5403F0F-5822-E55B-9EB1-6036C2AC8DFF}"/>
              </a:ext>
            </a:extLst>
          </p:cNvPr>
          <p:cNvSpPr txBox="1"/>
          <p:nvPr/>
        </p:nvSpPr>
        <p:spPr>
          <a:xfrm>
            <a:off x="436728" y="1050878"/>
            <a:ext cx="66441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Fortune cookie p</a:t>
            </a:r>
            <a:r>
              <a:rPr lang="en-GB" dirty="0" err="1"/>
              <a:t>hoto</a:t>
            </a:r>
            <a:r>
              <a:rPr lang="en-GB" dirty="0"/>
              <a:t> by </a:t>
            </a:r>
            <a:r>
              <a:rPr lang="en-GB" dirty="0">
                <a:hlinkClick r:id="rId3"/>
              </a:rPr>
              <a:t>Elena </a:t>
            </a:r>
            <a:r>
              <a:rPr lang="en-GB" dirty="0" err="1">
                <a:hlinkClick r:id="rId3"/>
              </a:rPr>
              <a:t>Koycheva</a:t>
            </a:r>
            <a:r>
              <a:rPr lang="en-GB" dirty="0"/>
              <a:t> on </a:t>
            </a:r>
            <a:r>
              <a:rPr lang="en-GB" dirty="0" err="1">
                <a:hlinkClick r:id="rId4"/>
              </a:rPr>
              <a:t>Unsplash</a:t>
            </a:r>
            <a:endParaRPr lang="en-GB" dirty="0"/>
          </a:p>
          <a:p>
            <a:r>
              <a:rPr lang="en-GB" dirty="0"/>
              <a:t>Question mark photo by </a:t>
            </a:r>
            <a:r>
              <a:rPr lang="en-GB" dirty="0" err="1">
                <a:hlinkClick r:id="rId5"/>
              </a:rPr>
              <a:t>Towfiqu</a:t>
            </a:r>
            <a:r>
              <a:rPr lang="en-GB" dirty="0">
                <a:hlinkClick r:id="rId5"/>
              </a:rPr>
              <a:t> </a:t>
            </a:r>
            <a:r>
              <a:rPr lang="en-GB" dirty="0" err="1">
                <a:hlinkClick r:id="rId5"/>
              </a:rPr>
              <a:t>barbhuiya</a:t>
            </a:r>
            <a:r>
              <a:rPr lang="en-GB" dirty="0"/>
              <a:t> on </a:t>
            </a:r>
            <a:r>
              <a:rPr lang="en-GB" dirty="0" err="1">
                <a:hlinkClick r:id="rId6"/>
              </a:rPr>
              <a:t>Unsplash</a:t>
            </a:r>
            <a:endParaRPr lang="en-GB" dirty="0"/>
          </a:p>
          <a:p>
            <a:r>
              <a:rPr lang="en-GB" dirty="0"/>
              <a:t>Clock photo by </a:t>
            </a:r>
            <a:r>
              <a:rPr lang="en-GB" dirty="0">
                <a:hlinkClick r:id="rId7"/>
              </a:rPr>
              <a:t>Laura Chouette</a:t>
            </a:r>
            <a:r>
              <a:rPr lang="en-GB" dirty="0"/>
              <a:t> on </a:t>
            </a:r>
            <a:r>
              <a:rPr lang="en-GB" dirty="0" err="1">
                <a:hlinkClick r:id="rId8"/>
              </a:rPr>
              <a:t>Unsplash</a:t>
            </a:r>
            <a:r>
              <a:rPr lang="en-GB" dirty="0"/>
              <a:t>   </a:t>
            </a:r>
            <a:r>
              <a:rPr lang="en-US" dirty="0"/>
              <a:t> </a:t>
            </a:r>
          </a:p>
          <a:p>
            <a:r>
              <a:rPr lang="en-US" dirty="0"/>
              <a:t>Yellow pencils photo by </a:t>
            </a:r>
            <a:r>
              <a:rPr lang="en-US" dirty="0">
                <a:hlinkClick r:id="rId9"/>
              </a:rPr>
              <a:t>Joanna Kosinska</a:t>
            </a:r>
            <a:r>
              <a:rPr lang="en-US" dirty="0"/>
              <a:t> on </a:t>
            </a:r>
            <a:r>
              <a:rPr lang="en-US" dirty="0">
                <a:hlinkClick r:id="rId10"/>
              </a:rPr>
              <a:t>Unsplash</a:t>
            </a:r>
            <a:r>
              <a:rPr lang="en-US" dirty="0"/>
              <a:t> </a:t>
            </a:r>
          </a:p>
        </p:txBody>
      </p:sp>
    </p:spTree>
    <p:extLst>
      <p:ext uri="{BB962C8B-B14F-4D97-AF65-F5344CB8AC3E}">
        <p14:creationId xmlns:p14="http://schemas.microsoft.com/office/powerpoint/2010/main" val="206558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CEE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87DC3-37BE-4B9C-A7F2-959FEA28E71D}"/>
              </a:ext>
            </a:extLst>
          </p:cNvPr>
          <p:cNvPicPr>
            <a:picLocks noChangeAspect="1"/>
          </p:cNvPicPr>
          <p:nvPr/>
        </p:nvPicPr>
        <p:blipFill rotWithShape="1">
          <a:blip r:embed="rId3">
            <a:extLst>
              <a:ext uri="{28A0092B-C50C-407E-A947-70E740481C1C}">
                <a14:useLocalDpi xmlns:a14="http://schemas.microsoft.com/office/drawing/2010/main" val="0"/>
              </a:ext>
            </a:extLst>
          </a:blip>
          <a:srcRect t="17882" b="32382"/>
          <a:stretch/>
        </p:blipFill>
        <p:spPr>
          <a:xfrm>
            <a:off x="795372" y="1635998"/>
            <a:ext cx="7000361" cy="5222002"/>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761442"/>
            <a:ext cx="7418105" cy="251999"/>
          </a:xfrm>
        </p:spPr>
        <p:txBody>
          <a:bodyPr/>
          <a:lstStyle/>
          <a:p>
            <a:r>
              <a:rPr lang="en-US" altLang="en-US" sz="1600" kern="0" dirty="0"/>
              <a:t>The Data Management Plan</a:t>
            </a:r>
            <a:endParaRPr lang="en-GB" sz="1600" dirty="0"/>
          </a:p>
        </p:txBody>
      </p:sp>
      <p:sp>
        <p:nvSpPr>
          <p:cNvPr id="8" name="Content Placeholder 2">
            <a:extLst>
              <a:ext uri="{FF2B5EF4-FFF2-40B4-BE49-F238E27FC236}">
                <a16:creationId xmlns:a16="http://schemas.microsoft.com/office/drawing/2014/main" id="{6C80180B-6CFA-4C7C-9226-8BB1DC3D8373}"/>
              </a:ext>
            </a:extLst>
          </p:cNvPr>
          <p:cNvSpPr txBox="1">
            <a:spLocks/>
          </p:cNvSpPr>
          <p:nvPr/>
        </p:nvSpPr>
        <p:spPr>
          <a:xfrm>
            <a:off x="668337" y="1814729"/>
            <a:ext cx="7680292" cy="406090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defRPr/>
            </a:pPr>
            <a:r>
              <a:rPr lang="en-GB" sz="2400" dirty="0"/>
              <a:t>A project document that describes:</a:t>
            </a:r>
          </a:p>
          <a:p>
            <a:pPr marL="77787" indent="-342900">
              <a:buFont typeface="Arial" panose="020B0604020202020204" pitchFamily="34" charset="0"/>
              <a:buChar char="•"/>
              <a:defRPr/>
            </a:pPr>
            <a:r>
              <a:rPr lang="en-GB" sz="2400" dirty="0"/>
              <a:t>the data that a project will collect</a:t>
            </a:r>
          </a:p>
          <a:p>
            <a:pPr marL="77787" indent="-342900">
              <a:buFont typeface="Arial" panose="020B0604020202020204" pitchFamily="34" charset="0"/>
              <a:buChar char="•"/>
              <a:defRPr/>
            </a:pPr>
            <a:r>
              <a:rPr lang="en-GB" sz="2400" dirty="0"/>
              <a:t>how data will be stored, transferred, backed up during the project</a:t>
            </a:r>
          </a:p>
          <a:p>
            <a:pPr marL="77787" indent="-342900">
              <a:buFont typeface="Arial" panose="020B0604020202020204" pitchFamily="34" charset="0"/>
              <a:buChar char="•"/>
              <a:defRPr/>
            </a:pPr>
            <a:r>
              <a:rPr lang="en-GB" sz="2400" dirty="0"/>
              <a:t>how data will be archived at the end of the project</a:t>
            </a:r>
          </a:p>
          <a:p>
            <a:pPr marL="77787" indent="-342900">
              <a:buFont typeface="Arial" panose="020B0604020202020204" pitchFamily="34" charset="0"/>
              <a:buChar char="•"/>
              <a:defRPr/>
            </a:pPr>
            <a:r>
              <a:rPr lang="en-GB" sz="2400" dirty="0"/>
              <a:t>how access will be granted to data where appropriate</a:t>
            </a:r>
            <a:endParaRPr lang="en-GB" sz="2400" dirty="0">
              <a:solidFill>
                <a:prstClr val="black"/>
              </a:solidFill>
            </a:endParaRPr>
          </a:p>
        </p:txBody>
      </p:sp>
      <p:sp>
        <p:nvSpPr>
          <p:cNvPr id="9" name="TextBox 2">
            <a:extLst>
              <a:ext uri="{FF2B5EF4-FFF2-40B4-BE49-F238E27FC236}">
                <a16:creationId xmlns:a16="http://schemas.microsoft.com/office/drawing/2014/main" id="{9A634C3B-D8DB-4C6F-9296-600C7DD9EBE0}"/>
              </a:ext>
            </a:extLst>
          </p:cNvPr>
          <p:cNvSpPr txBox="1">
            <a:spLocks noChangeArrowheads="1"/>
          </p:cNvSpPr>
          <p:nvPr/>
        </p:nvSpPr>
        <p:spPr bwMode="auto">
          <a:xfrm>
            <a:off x="668337" y="1152475"/>
            <a:ext cx="6511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GB" altLang="en-US" sz="2800" b="1" dirty="0">
                <a:solidFill>
                  <a:prstClr val="black"/>
                </a:solidFill>
              </a:rPr>
              <a:t>What are they?</a:t>
            </a:r>
            <a:endParaRPr lang="en-US" altLang="en-US" sz="3000" dirty="0">
              <a:solidFill>
                <a:srgbClr val="E3284A"/>
              </a:solidFill>
            </a:endParaRPr>
          </a:p>
        </p:txBody>
      </p:sp>
    </p:spTree>
    <p:extLst>
      <p:ext uri="{BB962C8B-B14F-4D97-AF65-F5344CB8AC3E}">
        <p14:creationId xmlns:p14="http://schemas.microsoft.com/office/powerpoint/2010/main" val="258506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DC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115FB-37B5-42E9-A22C-B7FF8EF83DF2}"/>
              </a:ext>
            </a:extLst>
          </p:cNvPr>
          <p:cNvPicPr>
            <a:picLocks noChangeAspect="1"/>
          </p:cNvPicPr>
          <p:nvPr/>
        </p:nvPicPr>
        <p:blipFill rotWithShape="1">
          <a:blip r:embed="rId3">
            <a:extLst>
              <a:ext uri="{28A0092B-C50C-407E-A947-70E740481C1C}">
                <a14:useLocalDpi xmlns:a14="http://schemas.microsoft.com/office/drawing/2010/main" val="0"/>
              </a:ext>
            </a:extLst>
          </a:blip>
          <a:srcRect l="20394" t="21276" r="15284" b="14154"/>
          <a:stretch/>
        </p:blipFill>
        <p:spPr>
          <a:xfrm>
            <a:off x="0" y="-1"/>
            <a:ext cx="9144001" cy="6858001"/>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8" name="Content Placeholder 2">
            <a:extLst>
              <a:ext uri="{FF2B5EF4-FFF2-40B4-BE49-F238E27FC236}">
                <a16:creationId xmlns:a16="http://schemas.microsoft.com/office/drawing/2014/main" id="{6C80180B-6CFA-4C7C-9226-8BB1DC3D8373}"/>
              </a:ext>
            </a:extLst>
          </p:cNvPr>
          <p:cNvSpPr txBox="1">
            <a:spLocks/>
          </p:cNvSpPr>
          <p:nvPr/>
        </p:nvSpPr>
        <p:spPr>
          <a:xfrm>
            <a:off x="431999" y="1905267"/>
            <a:ext cx="6026378" cy="406090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defRPr/>
            </a:pPr>
            <a:r>
              <a:rPr lang="en-GB" sz="2400" dirty="0">
                <a:solidFill>
                  <a:prstClr val="black"/>
                </a:solidFill>
              </a:rPr>
              <a:t>Make informed decisions to anticipate and avoid problems</a:t>
            </a:r>
          </a:p>
          <a:p>
            <a:pPr marL="342900" indent="-342900">
              <a:spcBef>
                <a:spcPts val="1800"/>
              </a:spcBef>
              <a:buFont typeface="Arial" panose="020B0604020202020204" pitchFamily="34" charset="0"/>
              <a:buChar char="•"/>
              <a:defRPr/>
            </a:pPr>
            <a:r>
              <a:rPr lang="en-GB" sz="2400" dirty="0">
                <a:solidFill>
                  <a:prstClr val="black"/>
                </a:solidFill>
              </a:rPr>
              <a:t>Develop procedures early on for consistency</a:t>
            </a:r>
          </a:p>
          <a:p>
            <a:pPr marL="342900" indent="-342900">
              <a:spcBef>
                <a:spcPts val="1800"/>
              </a:spcBef>
              <a:buFont typeface="Arial" panose="020B0604020202020204" pitchFamily="34" charset="0"/>
              <a:buChar char="•"/>
              <a:defRPr/>
            </a:pPr>
            <a:r>
              <a:rPr lang="en-GB" sz="2400" dirty="0">
                <a:solidFill>
                  <a:prstClr val="black"/>
                </a:solidFill>
              </a:rPr>
              <a:t>Avoid duplication, data loss and security breaches </a:t>
            </a:r>
          </a:p>
          <a:p>
            <a:pPr marL="342900" indent="-342900">
              <a:spcBef>
                <a:spcPts val="1800"/>
              </a:spcBef>
              <a:buFont typeface="Arial" panose="020B0604020202020204" pitchFamily="34" charset="0"/>
              <a:buChar char="•"/>
              <a:defRPr/>
            </a:pPr>
            <a:r>
              <a:rPr lang="en-GB" sz="2400" dirty="0">
                <a:solidFill>
                  <a:prstClr val="black"/>
                </a:solidFill>
              </a:rPr>
              <a:t>Tell your funder that you know what you are doing (and get funding!)</a:t>
            </a:r>
          </a:p>
          <a:p>
            <a:pPr marL="342900" indent="-342900">
              <a:spcBef>
                <a:spcPts val="1800"/>
              </a:spcBef>
              <a:buFont typeface="Arial" panose="020B0604020202020204" pitchFamily="34" charset="0"/>
              <a:buChar char="•"/>
              <a:defRPr/>
            </a:pPr>
            <a:r>
              <a:rPr lang="en-GB" sz="2400" dirty="0">
                <a:solidFill>
                  <a:prstClr val="black"/>
                </a:solidFill>
              </a:rPr>
              <a:t>Save time and effort – make your life easier!</a:t>
            </a:r>
          </a:p>
        </p:txBody>
      </p:sp>
      <p:sp>
        <p:nvSpPr>
          <p:cNvPr id="9" name="TextBox 2">
            <a:extLst>
              <a:ext uri="{FF2B5EF4-FFF2-40B4-BE49-F238E27FC236}">
                <a16:creationId xmlns:a16="http://schemas.microsoft.com/office/drawing/2014/main" id="{9A634C3B-D8DB-4C6F-9296-600C7DD9EBE0}"/>
              </a:ext>
            </a:extLst>
          </p:cNvPr>
          <p:cNvSpPr txBox="1">
            <a:spLocks noChangeArrowheads="1"/>
          </p:cNvSpPr>
          <p:nvPr/>
        </p:nvSpPr>
        <p:spPr bwMode="auto">
          <a:xfrm>
            <a:off x="584744" y="1134700"/>
            <a:ext cx="6511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GB" altLang="en-US" sz="2800" b="1" dirty="0">
                <a:solidFill>
                  <a:prstClr val="black"/>
                </a:solidFill>
              </a:rPr>
              <a:t>Why write one?</a:t>
            </a:r>
            <a:endParaRPr lang="en-US" altLang="en-US" sz="3000" dirty="0">
              <a:solidFill>
                <a:srgbClr val="E3284A"/>
              </a:solidFill>
            </a:endParaRPr>
          </a:p>
        </p:txBody>
      </p:sp>
      <p:pic>
        <p:nvPicPr>
          <p:cNvPr id="6" name="Picture 5">
            <a:extLst>
              <a:ext uri="{FF2B5EF4-FFF2-40B4-BE49-F238E27FC236}">
                <a16:creationId xmlns:a16="http://schemas.microsoft.com/office/drawing/2014/main" id="{6BA6C56C-2009-4406-9968-08F38751A14E}"/>
              </a:ext>
            </a:extLst>
          </p:cNvPr>
          <p:cNvPicPr>
            <a:picLocks noChangeAspect="1"/>
          </p:cNvPicPr>
          <p:nvPr/>
        </p:nvPicPr>
        <p:blipFill>
          <a:blip r:embed="rId4"/>
          <a:stretch>
            <a:fillRect/>
          </a:stretch>
        </p:blipFill>
        <p:spPr>
          <a:xfrm>
            <a:off x="8653225" y="6367225"/>
            <a:ext cx="490775" cy="490775"/>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EAC16DE6-C1BE-4D01-9CD5-FDDE16A57DE1}"/>
              </a:ext>
            </a:extLst>
          </p:cNvPr>
          <p:cNvPicPr>
            <a:picLocks noChangeAspect="1"/>
          </p:cNvPicPr>
          <p:nvPr/>
        </p:nvPicPr>
        <p:blipFill rotWithShape="1">
          <a:blip r:embed="rId5">
            <a:extLst>
              <a:ext uri="{28A0092B-C50C-407E-A947-70E740481C1C}">
                <a14:useLocalDpi xmlns:a14="http://schemas.microsoft.com/office/drawing/2010/main" val="0"/>
              </a:ext>
            </a:extLst>
          </a:blip>
          <a:srcRect r="61249" b="84525"/>
          <a:stretch/>
        </p:blipFill>
        <p:spPr>
          <a:xfrm>
            <a:off x="8071480" y="221061"/>
            <a:ext cx="922139" cy="566668"/>
          </a:xfrm>
          <a:prstGeom prst="rect">
            <a:avLst/>
          </a:prstGeom>
        </p:spPr>
      </p:pic>
    </p:spTree>
    <p:extLst>
      <p:ext uri="{BB962C8B-B14F-4D97-AF65-F5344CB8AC3E}">
        <p14:creationId xmlns:p14="http://schemas.microsoft.com/office/powerpoint/2010/main" val="148388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05DA6D-6B87-4902-96A7-0F1BAF395F3E}"/>
              </a:ext>
            </a:extLst>
          </p:cNvPr>
          <p:cNvPicPr>
            <a:picLocks noChangeAspect="1"/>
          </p:cNvPicPr>
          <p:nvPr/>
        </p:nvPicPr>
        <p:blipFill rotWithShape="1">
          <a:blip r:embed="rId3">
            <a:extLst>
              <a:ext uri="{28A0092B-C50C-407E-A947-70E740481C1C}">
                <a14:useLocalDpi xmlns:a14="http://schemas.microsoft.com/office/drawing/2010/main" val="0"/>
              </a:ext>
            </a:extLst>
          </a:blip>
          <a:srcRect t="44164" r="37557" b="24614"/>
          <a:stretch/>
        </p:blipFill>
        <p:spPr>
          <a:xfrm>
            <a:off x="0" y="0"/>
            <a:ext cx="9144000" cy="6858000"/>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8" name="Content Placeholder 2">
            <a:extLst>
              <a:ext uri="{FF2B5EF4-FFF2-40B4-BE49-F238E27FC236}">
                <a16:creationId xmlns:a16="http://schemas.microsoft.com/office/drawing/2014/main" id="{6C80180B-6CFA-4C7C-9226-8BB1DC3D8373}"/>
              </a:ext>
            </a:extLst>
          </p:cNvPr>
          <p:cNvSpPr txBox="1">
            <a:spLocks/>
          </p:cNvSpPr>
          <p:nvPr/>
        </p:nvSpPr>
        <p:spPr>
          <a:xfrm>
            <a:off x="546440" y="2428026"/>
            <a:ext cx="4221504" cy="406090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defRPr/>
            </a:pPr>
            <a:r>
              <a:rPr lang="en-GB" sz="2400" dirty="0">
                <a:solidFill>
                  <a:prstClr val="black"/>
                </a:solidFill>
              </a:rPr>
              <a:t>As soon as possible</a:t>
            </a:r>
          </a:p>
          <a:p>
            <a:pPr marL="342900" indent="-342900">
              <a:spcBef>
                <a:spcPts val="1800"/>
              </a:spcBef>
              <a:buFont typeface="Arial" panose="020B0604020202020204" pitchFamily="34" charset="0"/>
              <a:buChar char="•"/>
              <a:defRPr/>
            </a:pPr>
            <a:r>
              <a:rPr lang="en-GB" sz="2400" dirty="0">
                <a:solidFill>
                  <a:prstClr val="black"/>
                </a:solidFill>
              </a:rPr>
              <a:t>When submitting funding bids</a:t>
            </a:r>
          </a:p>
          <a:p>
            <a:pPr marL="342900" indent="-342900">
              <a:spcBef>
                <a:spcPts val="1800"/>
              </a:spcBef>
              <a:buFont typeface="Arial" panose="020B0604020202020204" pitchFamily="34" charset="0"/>
              <a:buChar char="•"/>
              <a:defRPr/>
            </a:pPr>
            <a:r>
              <a:rPr lang="en-GB" sz="2400" dirty="0">
                <a:solidFill>
                  <a:prstClr val="black"/>
                </a:solidFill>
              </a:rPr>
              <a:t>But if you’re not applying for funding, do one too</a:t>
            </a:r>
          </a:p>
          <a:p>
            <a:pPr marL="342900" indent="-342900">
              <a:spcBef>
                <a:spcPts val="1800"/>
              </a:spcBef>
              <a:buFont typeface="Arial" panose="020B0604020202020204" pitchFamily="34" charset="0"/>
              <a:buChar char="•"/>
              <a:defRPr/>
            </a:pPr>
            <a:r>
              <a:rPr lang="en-GB" sz="2400" dirty="0">
                <a:solidFill>
                  <a:prstClr val="black"/>
                </a:solidFill>
              </a:rPr>
              <a:t>Update it during your work</a:t>
            </a:r>
          </a:p>
        </p:txBody>
      </p:sp>
      <p:sp>
        <p:nvSpPr>
          <p:cNvPr id="9" name="TextBox 2">
            <a:extLst>
              <a:ext uri="{FF2B5EF4-FFF2-40B4-BE49-F238E27FC236}">
                <a16:creationId xmlns:a16="http://schemas.microsoft.com/office/drawing/2014/main" id="{9A634C3B-D8DB-4C6F-9296-600C7DD9EBE0}"/>
              </a:ext>
            </a:extLst>
          </p:cNvPr>
          <p:cNvSpPr txBox="1">
            <a:spLocks noChangeArrowheads="1"/>
          </p:cNvSpPr>
          <p:nvPr/>
        </p:nvSpPr>
        <p:spPr bwMode="auto">
          <a:xfrm>
            <a:off x="388801" y="1202075"/>
            <a:ext cx="6511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GB" altLang="en-US" sz="2800" b="1" dirty="0">
                <a:solidFill>
                  <a:prstClr val="black"/>
                </a:solidFill>
              </a:rPr>
              <a:t>When do I need to do one?</a:t>
            </a:r>
            <a:endParaRPr lang="en-US" altLang="en-US" sz="3000" dirty="0">
              <a:solidFill>
                <a:srgbClr val="E3284A"/>
              </a:solidFill>
            </a:endParaRPr>
          </a:p>
        </p:txBody>
      </p:sp>
      <p:pic>
        <p:nvPicPr>
          <p:cNvPr id="20" name="Picture 19">
            <a:extLst>
              <a:ext uri="{FF2B5EF4-FFF2-40B4-BE49-F238E27FC236}">
                <a16:creationId xmlns:a16="http://schemas.microsoft.com/office/drawing/2014/main" id="{C83443B9-5E7E-40EE-A271-4FFB4A59B388}"/>
              </a:ext>
            </a:extLst>
          </p:cNvPr>
          <p:cNvPicPr>
            <a:picLocks noChangeAspect="1"/>
          </p:cNvPicPr>
          <p:nvPr/>
        </p:nvPicPr>
        <p:blipFill rotWithShape="1">
          <a:blip r:embed="rId4"/>
          <a:srcRect/>
          <a:stretch/>
        </p:blipFill>
        <p:spPr>
          <a:xfrm>
            <a:off x="8628634" y="6392508"/>
            <a:ext cx="515366" cy="465492"/>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7BDF4D67-1923-4347-80FE-5A46924F10BC}"/>
              </a:ext>
            </a:extLst>
          </p:cNvPr>
          <p:cNvPicPr>
            <a:picLocks noChangeAspect="1"/>
          </p:cNvPicPr>
          <p:nvPr/>
        </p:nvPicPr>
        <p:blipFill rotWithShape="1">
          <a:blip r:embed="rId5">
            <a:extLst>
              <a:ext uri="{28A0092B-C50C-407E-A947-70E740481C1C}">
                <a14:useLocalDpi xmlns:a14="http://schemas.microsoft.com/office/drawing/2010/main" val="0"/>
              </a:ext>
            </a:extLst>
          </a:blip>
          <a:srcRect r="61249" b="84525"/>
          <a:stretch/>
        </p:blipFill>
        <p:spPr>
          <a:xfrm>
            <a:off x="8071480" y="221061"/>
            <a:ext cx="922139" cy="566668"/>
          </a:xfrm>
          <a:prstGeom prst="rect">
            <a:avLst/>
          </a:prstGeom>
        </p:spPr>
      </p:pic>
    </p:spTree>
    <p:extLst>
      <p:ext uri="{BB962C8B-B14F-4D97-AF65-F5344CB8AC3E}">
        <p14:creationId xmlns:p14="http://schemas.microsoft.com/office/powerpoint/2010/main" val="355873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25340" y="1445345"/>
            <a:ext cx="3525732" cy="4970083"/>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US" altLang="en-US" sz="1600" kern="0" dirty="0"/>
              <a:t>The Data Management Plan</a:t>
            </a:r>
            <a:endParaRPr lang="en-GB" sz="1600" dirty="0"/>
          </a:p>
        </p:txBody>
      </p:sp>
      <p:sp>
        <p:nvSpPr>
          <p:cNvPr id="13" name="Content Placeholder 1">
            <a:extLst>
              <a:ext uri="{FF2B5EF4-FFF2-40B4-BE49-F238E27FC236}">
                <a16:creationId xmlns:a16="http://schemas.microsoft.com/office/drawing/2014/main" id="{848A74E5-FB0B-4F5E-BDA3-F739BA469153}"/>
              </a:ext>
            </a:extLst>
          </p:cNvPr>
          <p:cNvSpPr txBox="1">
            <a:spLocks/>
          </p:cNvSpPr>
          <p:nvPr/>
        </p:nvSpPr>
        <p:spPr>
          <a:xfrm>
            <a:off x="388802" y="1135929"/>
            <a:ext cx="1578544" cy="480435"/>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2500" b="1"/>
              <a:t>Template</a:t>
            </a:r>
            <a:endParaRPr lang="en-GB" sz="2000"/>
          </a:p>
        </p:txBody>
      </p:sp>
      <p:pic>
        <p:nvPicPr>
          <p:cNvPr id="3" name="Picture 2"/>
          <p:cNvPicPr>
            <a:picLocks noChangeAspect="1"/>
          </p:cNvPicPr>
          <p:nvPr/>
        </p:nvPicPr>
        <p:blipFill>
          <a:blip r:embed="rId4"/>
          <a:stretch>
            <a:fillRect/>
          </a:stretch>
        </p:blipFill>
        <p:spPr>
          <a:xfrm>
            <a:off x="2788647" y="1324885"/>
            <a:ext cx="3519424" cy="497008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p:blipFill>
        <p:spPr>
          <a:xfrm>
            <a:off x="2683884" y="1204425"/>
            <a:ext cx="3475520" cy="4970083"/>
          </a:xfrm>
          <a:prstGeom prst="rect">
            <a:avLst/>
          </a:prstGeom>
          <a:effectLst>
            <a:outerShdw blurRad="50800" dist="38100" dir="5400000" algn="t" rotWithShape="0">
              <a:prstClr val="black">
                <a:alpha val="40000"/>
              </a:prstClr>
            </a:outerShdw>
          </a:effectLst>
        </p:spPr>
      </p:pic>
      <p:sp>
        <p:nvSpPr>
          <p:cNvPr id="23" name="Content Placeholder 1">
            <a:extLst>
              <a:ext uri="{FF2B5EF4-FFF2-40B4-BE49-F238E27FC236}">
                <a16:creationId xmlns:a16="http://schemas.microsoft.com/office/drawing/2014/main" id="{848A74E5-FB0B-4F5E-BDA3-F739BA469153}"/>
              </a:ext>
            </a:extLst>
          </p:cNvPr>
          <p:cNvSpPr txBox="1">
            <a:spLocks/>
          </p:cNvSpPr>
          <p:nvPr/>
        </p:nvSpPr>
        <p:spPr>
          <a:xfrm>
            <a:off x="431999" y="1498634"/>
            <a:ext cx="1415274" cy="240218"/>
          </a:xfrm>
          <a:prstGeom prst="rect">
            <a:avLst/>
          </a:prstGeom>
        </p:spPr>
        <p:txBody>
          <a:bodyPr lIns="36000" tIns="36000" rIns="36000" bIns="3600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GB" sz="1000" dirty="0">
                <a:hlinkClick r:id="rId6"/>
              </a:rPr>
              <a:t>Click here to download</a:t>
            </a:r>
          </a:p>
        </p:txBody>
      </p:sp>
    </p:spTree>
    <p:extLst>
      <p:ext uri="{BB962C8B-B14F-4D97-AF65-F5344CB8AC3E}">
        <p14:creationId xmlns:p14="http://schemas.microsoft.com/office/powerpoint/2010/main" val="4094521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2.3420"/>
  <p:tag name="SLIDO_PRESENTATION_ID" val="00000000-0000-0000-0000-000000000000"/>
  <p:tag name="SLIDO_EVENT_UUID" val="780a955d-2935-4dab-9a26-d5392031d1bf"/>
  <p:tag name="SLIDO_EVENT_SECTION_UUID" val="262d965b-c239-4180-9999-a65653d9846e"/>
</p:tagLst>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fb35f09-1364-44fa-bda6-079b81d03a24" ContentTypeId="0x010100B08DCD0EEA0F07498423205D54133588"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ourceSystemCreated xmlns="e4476828-269d-41e7-8c7f-463a607b843c" xsi:nil="true"/>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TaxCatchAll xmlns="e4476828-269d-41e7-8c7f-463a607b843c">
      <Value>1</Value>
    </TaxCatchAll>
    <SourceSystemModified xmlns="e4476828-269d-41e7-8c7f-463a607b843c" xsi:nil="true"/>
    <SourceSystem xmlns="e4476828-269d-41e7-8c7f-463a607b843c" xsi:nil="true"/>
    <TaxKeywordTaxHTField xmlns="e4476828-269d-41e7-8c7f-463a607b843c">
      <Terms xmlns="http://schemas.microsoft.com/office/infopath/2007/PartnerControls"/>
    </TaxKeywordTaxHTField>
    <InfoSecLevel xmlns="e4476828-269d-41e7-8c7f-463a607b843c">Internal Use Only</InfoSecLevel>
    <CategoryDescription xmlns="http://schemas.microsoft.com/sharepoint.v3" xsi:nil="true"/>
    <e709ec7746e542cca980db8e83c9e7fb xmlns="49dfed38-b21c-458b-a45d-a570435e58d9">
      <Terms xmlns="http://schemas.microsoft.com/office/infopath/2007/PartnerControls"/>
    </e709ec7746e542cca980db8e83c9e7fb>
    <_dlc_DocId xmlns="49dfed38-b21c-458b-a45d-a570435e58d9">LIBS-1311991519-1426</_dlc_DocId>
    <_dlc_DocIdUrl xmlns="49dfed38-b21c-458b-a45d-a570435e58d9">
      <Url>https://openuniv.sharepoint.com/sites/lib-services/research-support/_layouts/15/DocIdRedir.aspx?ID=LIBS-1311991519-1426</Url>
      <Description>LIBS-1311991519-1426</Description>
    </_dlc_DocIdUrl>
    <lcf76f155ced4ddcb4097134ff3c332f xmlns="53e8d96a-c346-4383-bf93-ac4561fe8448">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5BC995BCDCDA041A3FCCD6F0C45834A004829936BDDAAFB40B84098BB4A7A0BD7" ma:contentTypeVersion="31" ma:contentTypeDescription="For general documents (Word, Excel etc)." ma:contentTypeScope="" ma:versionID="a9ddf217f7fe801f9d666e12249b8b2b">
  <xsd:schema xmlns:xsd="http://www.w3.org/2001/XMLSchema" xmlns:xs="http://www.w3.org/2001/XMLSchema" xmlns:p="http://schemas.microsoft.com/office/2006/metadata/properties" xmlns:ns2="e4476828-269d-41e7-8c7f-463a607b843c" xmlns:ns3="http://schemas.microsoft.com/sharepoint.v3" xmlns:ns4="53e8d96a-c346-4383-bf93-ac4561fe8448" xmlns:ns5="769b132c-5478-4439-8b36-de491df56898" xmlns:ns6="49dfed38-b21c-458b-a45d-a570435e58d9" targetNamespace="http://schemas.microsoft.com/office/2006/metadata/properties" ma:root="true" ma:fieldsID="5e82d5ffd5beb9abbeeb8967cd6e1f8f" ns2:_="" ns3:_="" ns4:_="" ns5:_="" ns6:_="">
    <xsd:import namespace="e4476828-269d-41e7-8c7f-463a607b843c"/>
    <xsd:import namespace="http://schemas.microsoft.com/sharepoint.v3"/>
    <xsd:import namespace="53e8d96a-c346-4383-bf93-ac4561fe8448"/>
    <xsd:import namespace="769b132c-5478-4439-8b36-de491df56898"/>
    <xsd:import namespace="49dfed38-b21c-458b-a45d-a570435e58d9"/>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MediaServiceMetadata" minOccurs="0"/>
                <xsd:element ref="ns4:MediaServiceFastMetadata" minOccurs="0"/>
                <xsd:element ref="ns5:SharedWithUsers" minOccurs="0"/>
                <xsd:element ref="ns6:e709ec7746e542cca980db8e83c9e7fb" minOccurs="0"/>
                <xsd:element ref="ns5:SharedWithDetails" minOccurs="0"/>
                <xsd:element ref="ns6:_dlc_DocId" minOccurs="0"/>
                <xsd:element ref="ns6:_dlc_DocIdUrl" minOccurs="0"/>
                <xsd:element ref="ns6:_dlc_DocIdPersistId"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description="" ma:hidden="true" ma:list="{3fa312fa-976b-46fa-8715-5ab562e4784e}" ma:internalName="TaxCatchAll" ma:showField="CatchAllData" ma:web="49dfed38-b21c-458b-a45d-a570435e58d9">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3fa312fa-976b-46fa-8715-5ab562e4784e}" ma:internalName="TaxCatchAllLabel" ma:readOnly="true" ma:showField="CatchAllDataLabel" ma:web="49dfed38-b21c-458b-a45d-a570435e58d9">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xsd:simpleType>
        <xsd:restriction base="dms:Choice">
          <xsd:enumeration value="﻿Documentum"/>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e8d96a-c346-4383-bf93-ac4561fe8448"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9b132c-5478-4439-8b36-de491df56898"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dfed38-b21c-458b-a45d-a570435e58d9" elementFormDefault="qualified">
    <xsd:import namespace="http://schemas.microsoft.com/office/2006/documentManagement/types"/>
    <xsd:import namespace="http://schemas.microsoft.com/office/infopath/2007/PartnerControls"/>
    <xsd:element name="e709ec7746e542cca980db8e83c9e7fb" ma:index="23" nillable="true" ma:taxonomy="true" ma:internalName="e709ec7746e542cca980db8e83c9e7fb" ma:taxonomyFieldName="TreeStructureCategory" ma:displayName="TreeStructureCategory" ma:default="" ma:fieldId="{e709ec77-46e5-42cc-a980-db8e83c9e7fb}" ma:taxonomyMulti="true" ma:sspId="bfb35f09-1364-44fa-bda6-079b81d03a24" ma:termSetId="8d1b9470-abe8-4d1d-8901-daa8cccbbc17" ma:anchorId="00000000-0000-0000-0000-000000000000" ma:open="false" ma:isKeyword="false">
      <xsd:complexType>
        <xsd:sequence>
          <xsd:element ref="pc:Terms" minOccurs="0" maxOccurs="1"/>
        </xsd:sequence>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D7C26A-0031-4BB4-939C-DB343B8B64CF}">
  <ds:schemaRefs>
    <ds:schemaRef ds:uri="Microsoft.SharePoint.Taxonomy.ContentTypeSync"/>
  </ds:schemaRefs>
</ds:datastoreItem>
</file>

<file path=customXml/itemProps2.xml><?xml version="1.0" encoding="utf-8"?>
<ds:datastoreItem xmlns:ds="http://schemas.openxmlformats.org/officeDocument/2006/customXml" ds:itemID="{83635F8D-BD9B-4429-9864-F48817B9953A}">
  <ds:schemaRefs>
    <ds:schemaRef ds:uri="http://schemas.microsoft.com/sharepoint/events"/>
  </ds:schemaRefs>
</ds:datastoreItem>
</file>

<file path=customXml/itemProps3.xml><?xml version="1.0" encoding="utf-8"?>
<ds:datastoreItem xmlns:ds="http://schemas.openxmlformats.org/officeDocument/2006/customXml" ds:itemID="{7AE9AA70-16A0-4972-A3E9-9295FAFF32F9}">
  <ds:schemaRefs>
    <ds:schemaRef ds:uri="e4476828-269d-41e7-8c7f-463a607b843c"/>
    <ds:schemaRef ds:uri="53e8d96a-c346-4383-bf93-ac4561fe8448"/>
    <ds:schemaRef ds:uri="http://purl.org/dc/terms/"/>
    <ds:schemaRef ds:uri="769b132c-5478-4439-8b36-de491df5689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49dfed38-b21c-458b-a45d-a570435e58d9"/>
    <ds:schemaRef ds:uri="http://schemas.microsoft.com/sharepoint.v3"/>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BADD5B2-EA3B-4BC8-A1E5-EAB3C4FC0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76828-269d-41e7-8c7f-463a607b843c"/>
    <ds:schemaRef ds:uri="http://schemas.microsoft.com/sharepoint.v3"/>
    <ds:schemaRef ds:uri="53e8d96a-c346-4383-bf93-ac4561fe8448"/>
    <ds:schemaRef ds:uri="769b132c-5478-4439-8b36-de491df56898"/>
    <ds:schemaRef ds:uri="49dfed38-b21c-458b-a45d-a570435e5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52CFFB1-7065-44C5-A21F-D7BFF19CA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OU_STANDARD</Template>
  <TotalTime>523</TotalTime>
  <Words>6049</Words>
  <Application>Microsoft Office PowerPoint</Application>
  <PresentationFormat>On-screen Show (4:3)</PresentationFormat>
  <Paragraphs>523</Paragraphs>
  <Slides>50</Slides>
  <Notes>48</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50</vt:i4>
      </vt:variant>
    </vt:vector>
  </HeadingPairs>
  <TitlesOfParts>
    <vt:vector size="56" baseType="lpstr">
      <vt:lpstr>Arial</vt:lpstr>
      <vt:lpstr>Calibri</vt:lpstr>
      <vt:lpstr>Segoe UI</vt:lpstr>
      <vt:lpstr>OU Title</vt:lpstr>
      <vt:lpstr>OU Section</vt:lpstr>
      <vt:lpstr>OU Layouts</vt:lpstr>
      <vt:lpstr>Data Management for Scholarship Projects</vt:lpstr>
      <vt:lpstr>PowerPoint Presentation</vt:lpstr>
      <vt:lpstr>WHAT WE’LL COVER</vt:lpstr>
      <vt:lpstr>What is Research Data Management? (RDM)</vt:lpstr>
      <vt:lpstr> What do we mean by research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vt:lpstr>
      <vt:lpstr>Data collection</vt:lpstr>
      <vt:lpstr>Data collection</vt:lpstr>
      <vt:lpstr>Storage and backup</vt:lpstr>
      <vt:lpstr>Storage and backup</vt:lpstr>
      <vt:lpstr>Storage and backup</vt:lpstr>
      <vt:lpstr>Storage and backup</vt:lpstr>
      <vt:lpstr>Storage and backup</vt:lpstr>
      <vt:lpstr>Storage and backup</vt:lpstr>
      <vt:lpstr>Storage and backup</vt:lpstr>
      <vt:lpstr>Ethical and legal issues</vt:lpstr>
      <vt:lpstr>Ethics and legal</vt:lpstr>
      <vt:lpstr>PowerPoint Presentation</vt:lpstr>
      <vt:lpstr>Ethics and legal</vt:lpstr>
      <vt:lpstr>Ethics and legal</vt:lpstr>
      <vt:lpstr>Ethics and legal</vt:lpstr>
      <vt:lpstr>Ethics and legal</vt:lpstr>
      <vt:lpstr>Selection and preservation</vt:lpstr>
      <vt:lpstr>Selection and preservation</vt:lpstr>
      <vt:lpstr>Selection and preservation</vt:lpstr>
      <vt:lpstr>Selection and preservation</vt:lpstr>
      <vt:lpstr>Selection and preservation</vt:lpstr>
      <vt:lpstr>Data sharing</vt:lpstr>
      <vt:lpstr>Data sharing</vt:lpstr>
      <vt:lpstr>Data sharing</vt:lpstr>
      <vt:lpstr>Data sharing</vt:lpstr>
      <vt:lpstr>Responsibilities and resources</vt:lpstr>
      <vt:lpstr>Responsibilities and resources</vt:lpstr>
      <vt:lpstr>Responsibilities and resources</vt:lpstr>
      <vt:lpstr>PLANNING FOR DATA MANAGEMENT</vt:lpstr>
      <vt:lpstr>PLANNING FOR DATA MANAGEMENT</vt:lpstr>
      <vt:lpstr>3 TAKE HOME POINTS</vt:lpstr>
      <vt:lpstr>PowerPoint Presentation</vt:lpstr>
      <vt:lpstr>QUESTIONS?</vt:lpstr>
      <vt:lpstr>IMAGE CREDITS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Dan.Crane</dc:creator>
  <cp:lastModifiedBy>Diane.Ford</cp:lastModifiedBy>
  <cp:revision>73</cp:revision>
  <cp:lastPrinted>2018-10-31T13:08:23Z</cp:lastPrinted>
  <dcterms:created xsi:type="dcterms:W3CDTF">2018-04-03T16:29:07Z</dcterms:created>
  <dcterms:modified xsi:type="dcterms:W3CDTF">2022-11-22T11:32:16Z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0x010100B08DCD0EEA0F07498423205D541335880025BC995BCDCDA041A3FCCD6F0C45834A004829936BDDAAFB40B84098BB4A7A0BD7</vt:lpwstr>
  </property>
  <property fmtid="{D5CDD505-2E9C-101B-9397-08002B2CF9AE}" pid="3" name="TaxKeyword">
    <vt:lpwstr/>
  </property>
  <property fmtid="{D5CDD505-2E9C-101B-9397-08002B2CF9AE}" pid="4" name="TreeStructureCategory">
    <vt:lpwstr/>
  </property>
  <property fmtid="{D5CDD505-2E9C-101B-9397-08002B2CF9AE}" pid="5" name="OULanguage">
    <vt:lpwstr>1;#English|e0d36b11-db4e-4123-8f10-8157dedade86</vt:lpwstr>
  </property>
  <property fmtid="{D5CDD505-2E9C-101B-9397-08002B2CF9AE}" pid="6" name="_dlc_DocIdItemGuid">
    <vt:lpwstr>f45a5fca-016f-4e2d-884d-9f3b73476cc4</vt:lpwstr>
  </property>
  <property fmtid="{D5CDD505-2E9C-101B-9397-08002B2CF9AE}" pid="7" name="AuthorIds_UIVersion_1024">
    <vt:lpwstr>71</vt:lpwstr>
  </property>
  <property fmtid="{D5CDD505-2E9C-101B-9397-08002B2CF9AE}" pid="8" name="AuthorIds_UIVersion_1536">
    <vt:lpwstr>71</vt:lpwstr>
  </property>
  <property fmtid="{D5CDD505-2E9C-101B-9397-08002B2CF9AE}" pid="9" name="AuthorIds_UIVersion_2048">
    <vt:lpwstr>71</vt:lpwstr>
  </property>
  <property fmtid="{D5CDD505-2E9C-101B-9397-08002B2CF9AE}" pid="10" name="AuthorIds_UIVersion_2560">
    <vt:lpwstr>71</vt:lpwstr>
  </property>
  <property fmtid="{D5CDD505-2E9C-101B-9397-08002B2CF9AE}" pid="11" name="AuthorIds_UIVersion_3584">
    <vt:lpwstr>71</vt:lpwstr>
  </property>
  <property fmtid="{D5CDD505-2E9C-101B-9397-08002B2CF9AE}" pid="12" name="MediaServiceImageTags">
    <vt:lpwstr/>
  </property>
  <property fmtid="{D5CDD505-2E9C-101B-9397-08002B2CF9AE}" pid="13" name="SlidoAppVersion">
    <vt:lpwstr>1.5.2.3420</vt:lpwstr>
  </property>
</Properties>
</file>