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9" r:id="rId3"/>
    <p:sldId id="258" r:id="rId4"/>
    <p:sldId id="260" r:id="rId5"/>
    <p:sldId id="261" r:id="rId6"/>
    <p:sldId id="262" r:id="rId7"/>
    <p:sldId id="270" r:id="rId8"/>
    <p:sldId id="263" r:id="rId9"/>
    <p:sldId id="264" r:id="rId10"/>
    <p:sldId id="267" r:id="rId11"/>
    <p:sldId id="271" r:id="rId12"/>
    <p:sldId id="268" r:id="rId13"/>
    <p:sldId id="265" r:id="rId14"/>
    <p:sldId id="266"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94660"/>
  </p:normalViewPr>
  <p:slideViewPr>
    <p:cSldViewPr snapToGrid="0">
      <p:cViewPr varScale="1">
        <p:scale>
          <a:sx n="68" d="100"/>
          <a:sy n="68" d="100"/>
        </p:scale>
        <p:origin x="14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E218-F8D6-4F0B-9612-2B520DA681A6}" type="datetimeFigureOut">
              <a:rPr lang="en-GB" smtClean="0"/>
              <a:t>21/04/2020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576D4-D621-45B4-9B33-25FC134D873D}" type="slidenum">
              <a:rPr lang="en-GB" smtClean="0"/>
              <a:t>‹#›</a:t>
            </a:fld>
            <a:endParaRPr lang="en-GB"/>
          </a:p>
        </p:txBody>
      </p:sp>
    </p:spTree>
    <p:extLst>
      <p:ext uri="{BB962C8B-B14F-4D97-AF65-F5344CB8AC3E}">
        <p14:creationId xmlns:p14="http://schemas.microsoft.com/office/powerpoint/2010/main" val="305370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Hello and welcome to our ignite presentation: “Evaluation of D-flag students accessibility and use of online tutorials and forums in L2 modules”. This is an outline of the </a:t>
            </a:r>
            <a:r>
              <a:rPr lang="en-GB" sz="1200" kern="1200" dirty="0" err="1">
                <a:solidFill>
                  <a:schemeClr val="tx1"/>
                </a:solidFill>
                <a:effectLst/>
                <a:latin typeface="+mn-lt"/>
                <a:ea typeface="+mn-ea"/>
                <a:cs typeface="+mn-cs"/>
              </a:rPr>
              <a:t>eSTEeM</a:t>
            </a:r>
            <a:r>
              <a:rPr lang="en-GB" sz="1200" kern="1200" dirty="0">
                <a:solidFill>
                  <a:schemeClr val="tx1"/>
                </a:solidFill>
                <a:effectLst/>
                <a:latin typeface="+mn-lt"/>
                <a:ea typeface="+mn-ea"/>
                <a:cs typeface="+mn-cs"/>
              </a:rPr>
              <a:t> project that myself and Sarah have recently applied for. I’ll be presenting the first half of the talk before handing over to Sarah who’ll present the second half.</a:t>
            </a:r>
            <a:endParaRPr lang="en-GB" dirty="0"/>
          </a:p>
        </p:txBody>
      </p:sp>
      <p:sp>
        <p:nvSpPr>
          <p:cNvPr id="4" name="Slide Number Placeholder 3"/>
          <p:cNvSpPr>
            <a:spLocks noGrp="1"/>
          </p:cNvSpPr>
          <p:nvPr>
            <p:ph type="sldNum" sz="quarter" idx="5"/>
          </p:nvPr>
        </p:nvSpPr>
        <p:spPr/>
        <p:txBody>
          <a:bodyPr/>
          <a:lstStyle/>
          <a:p>
            <a:fld id="{8CB576D4-D621-45B4-9B33-25FC134D873D}" type="slidenum">
              <a:rPr lang="en-GB" smtClean="0"/>
              <a:t>1</a:t>
            </a:fld>
            <a:endParaRPr lang="en-GB"/>
          </a:p>
        </p:txBody>
      </p:sp>
    </p:spTree>
    <p:extLst>
      <p:ext uri="{BB962C8B-B14F-4D97-AF65-F5344CB8AC3E}">
        <p14:creationId xmlns:p14="http://schemas.microsoft.com/office/powerpoint/2010/main" val="1129589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far as we’re aware, others have looked at student and tutor preferences and expectations, Student awareness of learning opportunities, anxiety related inhibition and academic and hierarchical barriers.</a:t>
            </a:r>
          </a:p>
          <a:p>
            <a:r>
              <a:rPr lang="en-GB" sz="1200" kern="1200" dirty="0">
                <a:solidFill>
                  <a:schemeClr val="tx1"/>
                </a:solidFill>
                <a:effectLst/>
                <a:latin typeface="+mn-lt"/>
                <a:ea typeface="+mn-ea"/>
                <a:cs typeface="+mn-cs"/>
              </a:rPr>
              <a:t>We’re very aware that there is a lot of other projects too.</a:t>
            </a:r>
          </a:p>
        </p:txBody>
      </p:sp>
      <p:sp>
        <p:nvSpPr>
          <p:cNvPr id="4" name="Slide Number Placeholder 3"/>
          <p:cNvSpPr>
            <a:spLocks noGrp="1"/>
          </p:cNvSpPr>
          <p:nvPr>
            <p:ph type="sldNum" sz="quarter" idx="5"/>
          </p:nvPr>
        </p:nvSpPr>
        <p:spPr/>
        <p:txBody>
          <a:bodyPr/>
          <a:lstStyle/>
          <a:p>
            <a:fld id="{8CB576D4-D621-45B4-9B33-25FC134D873D}" type="slidenum">
              <a:rPr lang="en-GB" smtClean="0"/>
              <a:t>10</a:t>
            </a:fld>
            <a:endParaRPr lang="en-GB"/>
          </a:p>
        </p:txBody>
      </p:sp>
    </p:spTree>
    <p:extLst>
      <p:ext uri="{BB962C8B-B14F-4D97-AF65-F5344CB8AC3E}">
        <p14:creationId xmlns:p14="http://schemas.microsoft.com/office/powerpoint/2010/main" val="110681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First on the list is to look at historical data and try to see if there is any correlation with D-flag students with mental health issues and tutorial attendance and forum use. </a:t>
            </a:r>
          </a:p>
          <a:p>
            <a:r>
              <a:rPr lang="en-GB" sz="1200" kern="1200" dirty="0">
                <a:solidFill>
                  <a:schemeClr val="tx1"/>
                </a:solidFill>
                <a:effectLst/>
                <a:latin typeface="+mn-lt"/>
                <a:ea typeface="+mn-ea"/>
                <a:cs typeface="+mn-cs"/>
              </a:rPr>
              <a:t>We’re then planning to compose and send out questionnaires to our willing students! Fingers crossed we’ll get some responses!</a:t>
            </a:r>
          </a:p>
        </p:txBody>
      </p:sp>
      <p:sp>
        <p:nvSpPr>
          <p:cNvPr id="4" name="Slide Number Placeholder 3"/>
          <p:cNvSpPr>
            <a:spLocks noGrp="1"/>
          </p:cNvSpPr>
          <p:nvPr>
            <p:ph type="sldNum" sz="quarter" idx="5"/>
          </p:nvPr>
        </p:nvSpPr>
        <p:spPr/>
        <p:txBody>
          <a:bodyPr/>
          <a:lstStyle/>
          <a:p>
            <a:fld id="{8CB576D4-D621-45B4-9B33-25FC134D873D}" type="slidenum">
              <a:rPr lang="en-GB" smtClean="0"/>
              <a:t>11</a:t>
            </a:fld>
            <a:endParaRPr lang="en-GB"/>
          </a:p>
        </p:txBody>
      </p:sp>
    </p:spTree>
    <p:extLst>
      <p:ext uri="{BB962C8B-B14F-4D97-AF65-F5344CB8AC3E}">
        <p14:creationId xmlns:p14="http://schemas.microsoft.com/office/powerpoint/2010/main" val="138392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plan is then to look at some D-flag students who responded initially and carry out telephone interviews to probe a little deeper.</a:t>
            </a:r>
          </a:p>
          <a:p>
            <a:r>
              <a:rPr lang="en-GB" sz="1200" kern="1200" dirty="0">
                <a:solidFill>
                  <a:schemeClr val="tx1"/>
                </a:solidFill>
                <a:effectLst/>
                <a:latin typeface="+mn-lt"/>
                <a:ea typeface="+mn-ea"/>
                <a:cs typeface="+mn-cs"/>
              </a:rPr>
              <a:t>Then we’ll be able to start on the fun bit of collating and interpreting data so hopefully we’ll have some results to share in the future.</a:t>
            </a:r>
          </a:p>
        </p:txBody>
      </p:sp>
      <p:sp>
        <p:nvSpPr>
          <p:cNvPr id="4" name="Slide Number Placeholder 3"/>
          <p:cNvSpPr>
            <a:spLocks noGrp="1"/>
          </p:cNvSpPr>
          <p:nvPr>
            <p:ph type="sldNum" sz="quarter" idx="5"/>
          </p:nvPr>
        </p:nvSpPr>
        <p:spPr/>
        <p:txBody>
          <a:bodyPr/>
          <a:lstStyle/>
          <a:p>
            <a:fld id="{8CB576D4-D621-45B4-9B33-25FC134D873D}" type="slidenum">
              <a:rPr lang="en-GB" smtClean="0"/>
              <a:t>12</a:t>
            </a:fld>
            <a:endParaRPr lang="en-GB"/>
          </a:p>
        </p:txBody>
      </p:sp>
    </p:spTree>
    <p:extLst>
      <p:ext uri="{BB962C8B-B14F-4D97-AF65-F5344CB8AC3E}">
        <p14:creationId xmlns:p14="http://schemas.microsoft.com/office/powerpoint/2010/main" val="46191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Ultimately what we’d like to do is improve accessibility and gain a better understanding of what we’re getting right and things we could potentially improve on. </a:t>
            </a:r>
          </a:p>
          <a:p>
            <a:r>
              <a:rPr lang="en-GB" sz="1200" kern="1200" dirty="0">
                <a:solidFill>
                  <a:schemeClr val="tx1"/>
                </a:solidFill>
                <a:effectLst/>
                <a:latin typeface="+mn-lt"/>
                <a:ea typeface="+mn-ea"/>
                <a:cs typeface="+mn-cs"/>
              </a:rPr>
              <a:t>We’re very aware that one size doesn’t fit all, but hopefully there is lots of potential for us to understand, learn and improve our practice.</a:t>
            </a:r>
          </a:p>
        </p:txBody>
      </p:sp>
      <p:sp>
        <p:nvSpPr>
          <p:cNvPr id="4" name="Slide Number Placeholder 3"/>
          <p:cNvSpPr>
            <a:spLocks noGrp="1"/>
          </p:cNvSpPr>
          <p:nvPr>
            <p:ph type="sldNum" sz="quarter" idx="5"/>
          </p:nvPr>
        </p:nvSpPr>
        <p:spPr/>
        <p:txBody>
          <a:bodyPr/>
          <a:lstStyle/>
          <a:p>
            <a:fld id="{8CB576D4-D621-45B4-9B33-25FC134D873D}" type="slidenum">
              <a:rPr lang="en-GB" smtClean="0"/>
              <a:t>13</a:t>
            </a:fld>
            <a:endParaRPr lang="en-GB"/>
          </a:p>
        </p:txBody>
      </p:sp>
    </p:spTree>
    <p:extLst>
      <p:ext uri="{BB962C8B-B14F-4D97-AF65-F5344CB8AC3E}">
        <p14:creationId xmlns:p14="http://schemas.microsoft.com/office/powerpoint/2010/main" val="260809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Ideally, we’re hoping to work primarily over the course of the 20J presentation. Our feeling is to send out questionnaires in January, when there are fewer distractions, hopefully interviewing February/March time so we can start working on the data over the summer.</a:t>
            </a:r>
          </a:p>
        </p:txBody>
      </p:sp>
      <p:sp>
        <p:nvSpPr>
          <p:cNvPr id="4" name="Slide Number Placeholder 3"/>
          <p:cNvSpPr>
            <a:spLocks noGrp="1"/>
          </p:cNvSpPr>
          <p:nvPr>
            <p:ph type="sldNum" sz="quarter" idx="5"/>
          </p:nvPr>
        </p:nvSpPr>
        <p:spPr/>
        <p:txBody>
          <a:bodyPr/>
          <a:lstStyle/>
          <a:p>
            <a:fld id="{8CB576D4-D621-45B4-9B33-25FC134D873D}" type="slidenum">
              <a:rPr lang="en-GB" smtClean="0"/>
              <a:t>14</a:t>
            </a:fld>
            <a:endParaRPr lang="en-GB"/>
          </a:p>
        </p:txBody>
      </p:sp>
    </p:spTree>
    <p:extLst>
      <p:ext uri="{BB962C8B-B14F-4D97-AF65-F5344CB8AC3E}">
        <p14:creationId xmlns:p14="http://schemas.microsoft.com/office/powerpoint/2010/main" val="81405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Thanks so much for listening to our whistle-stop tour of our project! We’re really excited to be making a start and would really love to have a chat with anyone who has worked in a similar area. Any questions?</a:t>
            </a:r>
          </a:p>
        </p:txBody>
      </p:sp>
      <p:sp>
        <p:nvSpPr>
          <p:cNvPr id="4" name="Slide Number Placeholder 3"/>
          <p:cNvSpPr>
            <a:spLocks noGrp="1"/>
          </p:cNvSpPr>
          <p:nvPr>
            <p:ph type="sldNum" sz="quarter" idx="5"/>
          </p:nvPr>
        </p:nvSpPr>
        <p:spPr/>
        <p:txBody>
          <a:bodyPr/>
          <a:lstStyle/>
          <a:p>
            <a:fld id="{8CB576D4-D621-45B4-9B33-25FC134D873D}" type="slidenum">
              <a:rPr lang="en-GB" smtClean="0"/>
              <a:t>15</a:t>
            </a:fld>
            <a:endParaRPr lang="en-GB"/>
          </a:p>
        </p:txBody>
      </p:sp>
    </p:spTree>
    <p:extLst>
      <p:ext uri="{BB962C8B-B14F-4D97-AF65-F5344CB8AC3E}">
        <p14:creationId xmlns:p14="http://schemas.microsoft.com/office/powerpoint/2010/main" val="329520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Anecdotally it seems that many level 2 students in LHCS don’t attend online synchronous tutorials or engage fully with forums. And it seems that this is even more so for students with D flags. In this study we are aiming to look at data relating to this as well as understanding why this might be the case.</a:t>
            </a:r>
            <a:endParaRPr lang="en-GB" dirty="0"/>
          </a:p>
        </p:txBody>
      </p:sp>
      <p:sp>
        <p:nvSpPr>
          <p:cNvPr id="4" name="Slide Number Placeholder 3"/>
          <p:cNvSpPr>
            <a:spLocks noGrp="1"/>
          </p:cNvSpPr>
          <p:nvPr>
            <p:ph type="sldNum" sz="quarter" idx="5"/>
          </p:nvPr>
        </p:nvSpPr>
        <p:spPr/>
        <p:txBody>
          <a:bodyPr/>
          <a:lstStyle/>
          <a:p>
            <a:fld id="{8CB576D4-D621-45B4-9B33-25FC134D873D}" type="slidenum">
              <a:rPr lang="en-GB" smtClean="0"/>
              <a:t>2</a:t>
            </a:fld>
            <a:endParaRPr lang="en-GB"/>
          </a:p>
        </p:txBody>
      </p:sp>
    </p:spTree>
    <p:extLst>
      <p:ext uri="{BB962C8B-B14F-4D97-AF65-F5344CB8AC3E}">
        <p14:creationId xmlns:p14="http://schemas.microsoft.com/office/powerpoint/2010/main" val="297296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students don’t attend tutorials or engage with forums, they will miss valuable tuition as well as peer to peer learning. Additionally, this could impact on the chance to build a relationship with their peers, their tutor, become part of a team and have a far more cohesive experience during their studies.</a:t>
            </a:r>
            <a:endParaRPr lang="en-GB" dirty="0"/>
          </a:p>
        </p:txBody>
      </p:sp>
      <p:sp>
        <p:nvSpPr>
          <p:cNvPr id="4" name="Slide Number Placeholder 3"/>
          <p:cNvSpPr>
            <a:spLocks noGrp="1"/>
          </p:cNvSpPr>
          <p:nvPr>
            <p:ph type="sldNum" sz="quarter" idx="5"/>
          </p:nvPr>
        </p:nvSpPr>
        <p:spPr/>
        <p:txBody>
          <a:bodyPr/>
          <a:lstStyle/>
          <a:p>
            <a:fld id="{8CB576D4-D621-45B4-9B33-25FC134D873D}" type="slidenum">
              <a:rPr lang="en-GB" smtClean="0"/>
              <a:t>3</a:t>
            </a:fld>
            <a:endParaRPr lang="en-GB"/>
          </a:p>
        </p:txBody>
      </p:sp>
    </p:spTree>
    <p:extLst>
      <p:ext uri="{BB962C8B-B14F-4D97-AF65-F5344CB8AC3E}">
        <p14:creationId xmlns:p14="http://schemas.microsoft.com/office/powerpoint/2010/main" val="72967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what might put students off engaging? There are probably many reasons such as fear of the online environment, technical issues, lack of confidence and a sense that the benefits of attending don’t outweigh the issues. Of course, it may also be the type of learning expected; for tutors this tends to be active but students would prefer passive learning.</a:t>
            </a:r>
            <a:endParaRPr lang="en-GB" dirty="0"/>
          </a:p>
        </p:txBody>
      </p:sp>
      <p:sp>
        <p:nvSpPr>
          <p:cNvPr id="4" name="Slide Number Placeholder 3"/>
          <p:cNvSpPr>
            <a:spLocks noGrp="1"/>
          </p:cNvSpPr>
          <p:nvPr>
            <p:ph type="sldNum" sz="quarter" idx="5"/>
          </p:nvPr>
        </p:nvSpPr>
        <p:spPr/>
        <p:txBody>
          <a:bodyPr/>
          <a:lstStyle/>
          <a:p>
            <a:fld id="{8CB576D4-D621-45B4-9B33-25FC134D873D}" type="slidenum">
              <a:rPr lang="en-GB" smtClean="0"/>
              <a:t>4</a:t>
            </a:fld>
            <a:endParaRPr lang="en-GB"/>
          </a:p>
        </p:txBody>
      </p:sp>
    </p:spTree>
    <p:extLst>
      <p:ext uri="{BB962C8B-B14F-4D97-AF65-F5344CB8AC3E}">
        <p14:creationId xmlns:p14="http://schemas.microsoft.com/office/powerpoint/2010/main" val="141116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Alongside this we’ve also seen an increase in use of social media sites such as WhatsApp and Facebook, which is fine in principle but of course this isn’t moderated by tutors or module teams so there’s no guarantee that the information they receive there is accurate or that they’re sufficiently supported.</a:t>
            </a:r>
          </a:p>
        </p:txBody>
      </p:sp>
      <p:sp>
        <p:nvSpPr>
          <p:cNvPr id="4" name="Slide Number Placeholder 3"/>
          <p:cNvSpPr>
            <a:spLocks noGrp="1"/>
          </p:cNvSpPr>
          <p:nvPr>
            <p:ph type="sldNum" sz="quarter" idx="5"/>
          </p:nvPr>
        </p:nvSpPr>
        <p:spPr/>
        <p:txBody>
          <a:bodyPr/>
          <a:lstStyle/>
          <a:p>
            <a:fld id="{8CB576D4-D621-45B4-9B33-25FC134D873D}" type="slidenum">
              <a:rPr lang="en-GB" smtClean="0"/>
              <a:t>5</a:t>
            </a:fld>
            <a:endParaRPr lang="en-GB"/>
          </a:p>
        </p:txBody>
      </p:sp>
    </p:spTree>
    <p:extLst>
      <p:ext uri="{BB962C8B-B14F-4D97-AF65-F5344CB8AC3E}">
        <p14:creationId xmlns:p14="http://schemas.microsoft.com/office/powerpoint/2010/main" val="228509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But why are we particularly concerned about D-flag students in this case? We need to ensure that there is a realistic equality of access to online resources so that these students aren’t becoming disenfranchised with online learning. There may also be a sense that issues can’t be fed back to their tutors, due to the perceived hierarchical academic barrier.</a:t>
            </a:r>
            <a:endParaRPr lang="en-GB" dirty="0"/>
          </a:p>
        </p:txBody>
      </p:sp>
      <p:sp>
        <p:nvSpPr>
          <p:cNvPr id="4" name="Slide Number Placeholder 3"/>
          <p:cNvSpPr>
            <a:spLocks noGrp="1"/>
          </p:cNvSpPr>
          <p:nvPr>
            <p:ph type="sldNum" sz="quarter" idx="5"/>
          </p:nvPr>
        </p:nvSpPr>
        <p:spPr/>
        <p:txBody>
          <a:bodyPr/>
          <a:lstStyle/>
          <a:p>
            <a:fld id="{8CB576D4-D621-45B4-9B33-25FC134D873D}" type="slidenum">
              <a:rPr lang="en-GB" smtClean="0"/>
              <a:t>6</a:t>
            </a:fld>
            <a:endParaRPr lang="en-GB"/>
          </a:p>
        </p:txBody>
      </p:sp>
    </p:spTree>
    <p:extLst>
      <p:ext uri="{BB962C8B-B14F-4D97-AF65-F5344CB8AC3E}">
        <p14:creationId xmlns:p14="http://schemas.microsoft.com/office/powerpoint/2010/main" val="257143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this happens you could end up with a sub-group who feel excluded or isolated. In turn this might impact retention as well as student learning and module results. I’ll now hand you over to Sarah who will be describing how we intend to study this and our expected outcomes.</a:t>
            </a:r>
            <a:endParaRPr lang="en-GB" dirty="0"/>
          </a:p>
        </p:txBody>
      </p:sp>
      <p:sp>
        <p:nvSpPr>
          <p:cNvPr id="4" name="Slide Number Placeholder 3"/>
          <p:cNvSpPr>
            <a:spLocks noGrp="1"/>
          </p:cNvSpPr>
          <p:nvPr>
            <p:ph type="sldNum" sz="quarter" idx="5"/>
          </p:nvPr>
        </p:nvSpPr>
        <p:spPr/>
        <p:txBody>
          <a:bodyPr/>
          <a:lstStyle/>
          <a:p>
            <a:fld id="{8CB576D4-D621-45B4-9B33-25FC134D873D}" type="slidenum">
              <a:rPr lang="en-GB" smtClean="0"/>
              <a:t>7</a:t>
            </a:fld>
            <a:endParaRPr lang="en-GB"/>
          </a:p>
        </p:txBody>
      </p:sp>
    </p:spTree>
    <p:extLst>
      <p:ext uri="{BB962C8B-B14F-4D97-AF65-F5344CB8AC3E}">
        <p14:creationId xmlns:p14="http://schemas.microsoft.com/office/powerpoint/2010/main" val="925672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what we’d like to do is target level 2 students, and find out how they feel about what we offer in terms of tutorials and forums. </a:t>
            </a:r>
          </a:p>
          <a:p>
            <a:r>
              <a:rPr lang="en-GB" sz="1200" kern="1200" dirty="0">
                <a:solidFill>
                  <a:schemeClr val="tx1"/>
                </a:solidFill>
                <a:effectLst/>
                <a:latin typeface="+mn-lt"/>
                <a:ea typeface="+mn-ea"/>
                <a:cs typeface="+mn-cs"/>
              </a:rPr>
              <a:t>What inhibits their participation, in particular D-flag students so we can think about practical ways of building confidence and participation. </a:t>
            </a:r>
          </a:p>
        </p:txBody>
      </p:sp>
      <p:sp>
        <p:nvSpPr>
          <p:cNvPr id="4" name="Slide Number Placeholder 3"/>
          <p:cNvSpPr>
            <a:spLocks noGrp="1"/>
          </p:cNvSpPr>
          <p:nvPr>
            <p:ph type="sldNum" sz="quarter" idx="5"/>
          </p:nvPr>
        </p:nvSpPr>
        <p:spPr/>
        <p:txBody>
          <a:bodyPr/>
          <a:lstStyle/>
          <a:p>
            <a:fld id="{8CB576D4-D621-45B4-9B33-25FC134D873D}" type="slidenum">
              <a:rPr lang="en-GB" smtClean="0"/>
              <a:t>8</a:t>
            </a:fld>
            <a:endParaRPr lang="en-GB"/>
          </a:p>
        </p:txBody>
      </p:sp>
    </p:spTree>
    <p:extLst>
      <p:ext uri="{BB962C8B-B14F-4D97-AF65-F5344CB8AC3E}">
        <p14:creationId xmlns:p14="http://schemas.microsoft.com/office/powerpoint/2010/main" val="339566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starting point is to find out what has already been going on. From what we’ve been reading so far there are ongoing scholarship projects which tie in really well with what we’d like to do, so we’re very keen to talk with colleagues with similar interests and learn from others experience.  </a:t>
            </a:r>
          </a:p>
        </p:txBody>
      </p:sp>
      <p:sp>
        <p:nvSpPr>
          <p:cNvPr id="4" name="Slide Number Placeholder 3"/>
          <p:cNvSpPr>
            <a:spLocks noGrp="1"/>
          </p:cNvSpPr>
          <p:nvPr>
            <p:ph type="sldNum" sz="quarter" idx="5"/>
          </p:nvPr>
        </p:nvSpPr>
        <p:spPr/>
        <p:txBody>
          <a:bodyPr/>
          <a:lstStyle/>
          <a:p>
            <a:fld id="{8CB576D4-D621-45B4-9B33-25FC134D873D}" type="slidenum">
              <a:rPr lang="en-GB" smtClean="0"/>
              <a:t>9</a:t>
            </a:fld>
            <a:endParaRPr lang="en-GB"/>
          </a:p>
        </p:txBody>
      </p:sp>
    </p:spTree>
    <p:extLst>
      <p:ext uri="{BB962C8B-B14F-4D97-AF65-F5344CB8AC3E}">
        <p14:creationId xmlns:p14="http://schemas.microsoft.com/office/powerpoint/2010/main" val="332793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7A259F-0B98-4764-9720-849F58BAF4DA}"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00189-2F9E-4E2D-910E-70322B474E53}" type="slidenum">
              <a:rPr lang="en-GB" smtClean="0"/>
              <a:t>‹#›</a:t>
            </a:fld>
            <a:endParaRPr lang="en-GB"/>
          </a:p>
        </p:txBody>
      </p:sp>
    </p:spTree>
    <p:extLst>
      <p:ext uri="{BB962C8B-B14F-4D97-AF65-F5344CB8AC3E}">
        <p14:creationId xmlns:p14="http://schemas.microsoft.com/office/powerpoint/2010/main" val="19373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A259F-0B98-4764-9720-849F58BAF4DA}"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00189-2F9E-4E2D-910E-70322B474E53}" type="slidenum">
              <a:rPr lang="en-GB" smtClean="0"/>
              <a:t>‹#›</a:t>
            </a:fld>
            <a:endParaRPr lang="en-GB"/>
          </a:p>
        </p:txBody>
      </p:sp>
    </p:spTree>
    <p:extLst>
      <p:ext uri="{BB962C8B-B14F-4D97-AF65-F5344CB8AC3E}">
        <p14:creationId xmlns:p14="http://schemas.microsoft.com/office/powerpoint/2010/main" val="15273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A259F-0B98-4764-9720-849F58BAF4DA}"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00189-2F9E-4E2D-910E-70322B474E53}" type="slidenum">
              <a:rPr lang="en-GB" smtClean="0"/>
              <a:t>‹#›</a:t>
            </a:fld>
            <a:endParaRPr lang="en-GB"/>
          </a:p>
        </p:txBody>
      </p:sp>
    </p:spTree>
    <p:extLst>
      <p:ext uri="{BB962C8B-B14F-4D97-AF65-F5344CB8AC3E}">
        <p14:creationId xmlns:p14="http://schemas.microsoft.com/office/powerpoint/2010/main" val="3146061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7A259F-0B98-4764-9720-849F58BAF4DA}"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00189-2F9E-4E2D-910E-70322B474E53}" type="slidenum">
              <a:rPr lang="en-GB" smtClean="0"/>
              <a:t>‹#›</a:t>
            </a:fld>
            <a:endParaRPr lang="en-GB"/>
          </a:p>
        </p:txBody>
      </p:sp>
    </p:spTree>
    <p:extLst>
      <p:ext uri="{BB962C8B-B14F-4D97-AF65-F5344CB8AC3E}">
        <p14:creationId xmlns:p14="http://schemas.microsoft.com/office/powerpoint/2010/main" val="375119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7A259F-0B98-4764-9720-849F58BAF4DA}" type="datetimeFigureOut">
              <a:rPr lang="en-GB" smtClean="0"/>
              <a:t>21/04/2020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00189-2F9E-4E2D-910E-70322B474E53}" type="slidenum">
              <a:rPr lang="en-GB" smtClean="0"/>
              <a:t>‹#›</a:t>
            </a:fld>
            <a:endParaRPr lang="en-GB"/>
          </a:p>
        </p:txBody>
      </p:sp>
    </p:spTree>
    <p:extLst>
      <p:ext uri="{BB962C8B-B14F-4D97-AF65-F5344CB8AC3E}">
        <p14:creationId xmlns:p14="http://schemas.microsoft.com/office/powerpoint/2010/main" val="221093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7A259F-0B98-4764-9720-849F58BAF4DA}"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00189-2F9E-4E2D-910E-70322B474E53}" type="slidenum">
              <a:rPr lang="en-GB" smtClean="0"/>
              <a:t>‹#›</a:t>
            </a:fld>
            <a:endParaRPr lang="en-GB"/>
          </a:p>
        </p:txBody>
      </p:sp>
    </p:spTree>
    <p:extLst>
      <p:ext uri="{BB962C8B-B14F-4D97-AF65-F5344CB8AC3E}">
        <p14:creationId xmlns:p14="http://schemas.microsoft.com/office/powerpoint/2010/main" val="7625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7A259F-0B98-4764-9720-849F58BAF4DA}" type="datetimeFigureOut">
              <a:rPr lang="en-GB" smtClean="0"/>
              <a:t>21/04/2020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500189-2F9E-4E2D-910E-70322B474E53}" type="slidenum">
              <a:rPr lang="en-GB" smtClean="0"/>
              <a:t>‹#›</a:t>
            </a:fld>
            <a:endParaRPr lang="en-GB"/>
          </a:p>
        </p:txBody>
      </p:sp>
    </p:spTree>
    <p:extLst>
      <p:ext uri="{BB962C8B-B14F-4D97-AF65-F5344CB8AC3E}">
        <p14:creationId xmlns:p14="http://schemas.microsoft.com/office/powerpoint/2010/main" val="364082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7A259F-0B98-4764-9720-849F58BAF4DA}" type="datetimeFigureOut">
              <a:rPr lang="en-GB" smtClean="0"/>
              <a:t>21/04/2020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500189-2F9E-4E2D-910E-70322B474E53}" type="slidenum">
              <a:rPr lang="en-GB" smtClean="0"/>
              <a:t>‹#›</a:t>
            </a:fld>
            <a:endParaRPr lang="en-GB"/>
          </a:p>
        </p:txBody>
      </p:sp>
    </p:spTree>
    <p:extLst>
      <p:ext uri="{BB962C8B-B14F-4D97-AF65-F5344CB8AC3E}">
        <p14:creationId xmlns:p14="http://schemas.microsoft.com/office/powerpoint/2010/main" val="200254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A259F-0B98-4764-9720-849F58BAF4DA}" type="datetimeFigureOut">
              <a:rPr lang="en-GB" smtClean="0"/>
              <a:t>21/04/2020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500189-2F9E-4E2D-910E-70322B474E53}" type="slidenum">
              <a:rPr lang="en-GB" smtClean="0"/>
              <a:t>‹#›</a:t>
            </a:fld>
            <a:endParaRPr lang="en-GB"/>
          </a:p>
        </p:txBody>
      </p:sp>
    </p:spTree>
    <p:extLst>
      <p:ext uri="{BB962C8B-B14F-4D97-AF65-F5344CB8AC3E}">
        <p14:creationId xmlns:p14="http://schemas.microsoft.com/office/powerpoint/2010/main" val="201743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7A259F-0B98-4764-9720-849F58BAF4DA}"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00189-2F9E-4E2D-910E-70322B474E53}" type="slidenum">
              <a:rPr lang="en-GB" smtClean="0"/>
              <a:t>‹#›</a:t>
            </a:fld>
            <a:endParaRPr lang="en-GB"/>
          </a:p>
        </p:txBody>
      </p:sp>
    </p:spTree>
    <p:extLst>
      <p:ext uri="{BB962C8B-B14F-4D97-AF65-F5344CB8AC3E}">
        <p14:creationId xmlns:p14="http://schemas.microsoft.com/office/powerpoint/2010/main" val="460201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7A259F-0B98-4764-9720-849F58BAF4DA}" type="datetimeFigureOut">
              <a:rPr lang="en-GB" smtClean="0"/>
              <a:t>21/04/2020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00189-2F9E-4E2D-910E-70322B474E53}" type="slidenum">
              <a:rPr lang="en-GB" smtClean="0"/>
              <a:t>‹#›</a:t>
            </a:fld>
            <a:endParaRPr lang="en-GB"/>
          </a:p>
        </p:txBody>
      </p:sp>
    </p:spTree>
    <p:extLst>
      <p:ext uri="{BB962C8B-B14F-4D97-AF65-F5344CB8AC3E}">
        <p14:creationId xmlns:p14="http://schemas.microsoft.com/office/powerpoint/2010/main" val="201941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A259F-0B98-4764-9720-849F58BAF4DA}" type="datetimeFigureOut">
              <a:rPr lang="en-GB" smtClean="0"/>
              <a:t>21/04/2020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00189-2F9E-4E2D-910E-70322B474E53}" type="slidenum">
              <a:rPr lang="en-GB" smtClean="0"/>
              <a:t>‹#›</a:t>
            </a:fld>
            <a:endParaRPr lang="en-GB"/>
          </a:p>
        </p:txBody>
      </p:sp>
    </p:spTree>
    <p:extLst>
      <p:ext uri="{BB962C8B-B14F-4D97-AF65-F5344CB8AC3E}">
        <p14:creationId xmlns:p14="http://schemas.microsoft.com/office/powerpoint/2010/main" val="1178774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5059971" y="1783959"/>
            <a:ext cx="3483937" cy="2889114"/>
          </a:xfrm>
        </p:spPr>
        <p:txBody>
          <a:bodyPr anchor="b">
            <a:normAutofit/>
          </a:bodyPr>
          <a:lstStyle/>
          <a:p>
            <a:pPr algn="l"/>
            <a:r>
              <a:rPr lang="en-GB" sz="2900" dirty="0">
                <a:solidFill>
                  <a:schemeClr val="bg1"/>
                </a:solidFill>
                <a:latin typeface="+mn-lt"/>
              </a:rPr>
              <a:t>Evaluation of D-flag students accessibility and use of online tutorials and forums in L2 modules</a:t>
            </a:r>
          </a:p>
        </p:txBody>
      </p:sp>
      <p:sp>
        <p:nvSpPr>
          <p:cNvPr id="3" name="Subtitle 2">
            <a:extLst>
              <a:ext uri="{FF2B5EF4-FFF2-40B4-BE49-F238E27FC236}">
                <a16:creationId xmlns:a16="http://schemas.microsoft.com/office/drawing/2014/main" id="{1F52F95D-F1C3-45B7-B9A6-8119920DD891}"/>
              </a:ext>
            </a:extLst>
          </p:cNvPr>
          <p:cNvSpPr>
            <a:spLocks noGrp="1"/>
          </p:cNvSpPr>
          <p:nvPr>
            <p:ph type="subTitle" idx="1"/>
          </p:nvPr>
        </p:nvSpPr>
        <p:spPr>
          <a:xfrm>
            <a:off x="5059970" y="4750893"/>
            <a:ext cx="3483937" cy="1147863"/>
          </a:xfrm>
        </p:spPr>
        <p:txBody>
          <a:bodyPr anchor="t">
            <a:normAutofit/>
          </a:bodyPr>
          <a:lstStyle/>
          <a:p>
            <a:pPr algn="l"/>
            <a:r>
              <a:rPr lang="en-GB" sz="1700">
                <a:solidFill>
                  <a:schemeClr val="bg1"/>
                </a:solidFill>
              </a:rPr>
              <a:t>Sarah Daniell &amp; Lorraine Waters</a:t>
            </a:r>
          </a:p>
        </p:txBody>
      </p:sp>
      <p:sp>
        <p:nvSpPr>
          <p:cNvPr id="25" name="Freeform: Shape 2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314536" y="1699394"/>
            <a:ext cx="3035882" cy="2091041"/>
          </a:xfrm>
          <a:prstGeom prst="rect">
            <a:avLst/>
          </a:prstGeom>
        </p:spPr>
      </p:pic>
    </p:spTree>
    <p:extLst>
      <p:ext uri="{BB962C8B-B14F-4D97-AF65-F5344CB8AC3E}">
        <p14:creationId xmlns:p14="http://schemas.microsoft.com/office/powerpoint/2010/main" val="202392599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4301692"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445770" y="640263"/>
            <a:ext cx="3929634" cy="1344975"/>
          </a:xfrm>
        </p:spPr>
        <p:txBody>
          <a:bodyPr vert="horz" lIns="91440" tIns="45720" rIns="91440" bIns="45720" rtlCol="0" anchor="ctr">
            <a:normAutofit/>
          </a:bodyPr>
          <a:lstStyle/>
          <a:p>
            <a:r>
              <a:rPr lang="en-US" sz="3500" kern="1200" dirty="0">
                <a:solidFill>
                  <a:schemeClr val="tx1"/>
                </a:solidFill>
                <a:latin typeface="+mj-lt"/>
                <a:ea typeface="+mj-ea"/>
                <a:cs typeface="+mj-cs"/>
              </a:rPr>
              <a:t>Others have investigated</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445207" y="2121763"/>
            <a:ext cx="3926618" cy="377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Student/tutor preferences &amp; expectations</a:t>
            </a:r>
          </a:p>
          <a:p>
            <a:pPr indent="-228600" algn="l">
              <a:buFont typeface="Arial" panose="020B0604020202020204" pitchFamily="34" charset="0"/>
              <a:buChar char="•"/>
            </a:pPr>
            <a:r>
              <a:rPr lang="en-US" dirty="0"/>
              <a:t>Student awareness of learning opportunities</a:t>
            </a:r>
          </a:p>
          <a:p>
            <a:pPr indent="-228600" algn="l">
              <a:buFont typeface="Arial" panose="020B0604020202020204" pitchFamily="34" charset="0"/>
              <a:buChar char="•"/>
            </a:pPr>
            <a:r>
              <a:rPr lang="en-US" dirty="0"/>
              <a:t>Anxiety related inhibition</a:t>
            </a:r>
          </a:p>
          <a:p>
            <a:pPr indent="-228600" algn="l">
              <a:buFont typeface="Arial" panose="020B0604020202020204" pitchFamily="34" charset="0"/>
              <a:buChar char="•"/>
            </a:pPr>
            <a:r>
              <a:rPr lang="en-US" dirty="0"/>
              <a:t>Academic and hierarchical barriers</a:t>
            </a:r>
          </a:p>
          <a:p>
            <a:pPr indent="-228600" algn="l">
              <a:buFont typeface="Arial" panose="020B0604020202020204" pitchFamily="34" charset="0"/>
              <a:buChar char="•"/>
            </a:pPr>
            <a:r>
              <a:rPr lang="en-US" dirty="0"/>
              <a:t>Lots more! </a:t>
            </a:r>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4935474" y="2027087"/>
            <a:ext cx="3845052" cy="2648377"/>
          </a:xfrm>
          <a:prstGeom prst="rect">
            <a:avLst/>
          </a:prstGeom>
        </p:spPr>
      </p:pic>
    </p:spTree>
    <p:extLst>
      <p:ext uri="{BB962C8B-B14F-4D97-AF65-F5344CB8AC3E}">
        <p14:creationId xmlns:p14="http://schemas.microsoft.com/office/powerpoint/2010/main" val="415522314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616137" y="640263"/>
            <a:ext cx="4653738" cy="1344975"/>
          </a:xfrm>
        </p:spPr>
        <p:txBody>
          <a:bodyPr vert="horz" lIns="91440" tIns="45720" rIns="91440" bIns="45720" rtlCol="0" anchor="ctr">
            <a:normAutofit/>
          </a:bodyPr>
          <a:lstStyle/>
          <a:p>
            <a:pPr algn="l"/>
            <a:r>
              <a:rPr lang="en-US" sz="3500"/>
              <a:t>Then we will…..</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616136" y="2121762"/>
            <a:ext cx="4653738" cy="3626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err="1"/>
              <a:t>Utilise</a:t>
            </a:r>
            <a:r>
              <a:rPr lang="en-US" dirty="0"/>
              <a:t> historical data for online tutorial attendance and forum use</a:t>
            </a:r>
          </a:p>
          <a:p>
            <a:pPr indent="-228600" algn="l">
              <a:buFont typeface="Arial" panose="020B0604020202020204" pitchFamily="34" charset="0"/>
              <a:buChar char="•"/>
            </a:pPr>
            <a:endParaRPr lang="en-US" dirty="0"/>
          </a:p>
          <a:p>
            <a:pPr indent="-228600" algn="l">
              <a:buFont typeface="Arial" panose="020B0604020202020204" pitchFamily="34" charset="0"/>
              <a:buChar char="•"/>
            </a:pPr>
            <a:r>
              <a:rPr lang="en-US" dirty="0"/>
              <a:t>Compose and send out questionnaires by email to willing  SK299 and S294 students</a:t>
            </a:r>
          </a:p>
          <a:p>
            <a:pPr indent="-228600" algn="l">
              <a:buFont typeface="Arial" panose="020B0604020202020204" pitchFamily="34" charset="0"/>
              <a:buChar char="•"/>
            </a:pPr>
            <a:endParaRPr lang="en-US" sz="2100" dirty="0"/>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5872163" y="405792"/>
            <a:ext cx="3031807" cy="2088234"/>
          </a:xfrm>
          <a:prstGeom prst="rect">
            <a:avLst/>
          </a:prstGeom>
        </p:spPr>
      </p:pic>
      <p:pic>
        <p:nvPicPr>
          <p:cNvPr id="7" name="Picture 6">
            <a:extLst>
              <a:ext uri="{FF2B5EF4-FFF2-40B4-BE49-F238E27FC236}">
                <a16:creationId xmlns:a16="http://schemas.microsoft.com/office/drawing/2014/main" id="{B6624F57-2F9C-4D54-BCAD-460D002B8019}"/>
              </a:ext>
            </a:extLst>
          </p:cNvPr>
          <p:cNvPicPr>
            <a:picLocks noChangeAspect="1"/>
          </p:cNvPicPr>
          <p:nvPr/>
        </p:nvPicPr>
        <p:blipFill>
          <a:blip r:embed="rId4"/>
          <a:stretch>
            <a:fillRect/>
          </a:stretch>
        </p:blipFill>
        <p:spPr>
          <a:xfrm>
            <a:off x="6276816" y="4118000"/>
            <a:ext cx="2446019" cy="1630679"/>
          </a:xfrm>
          <a:prstGeom prst="rect">
            <a:avLst/>
          </a:prstGeom>
        </p:spPr>
      </p:pic>
    </p:spTree>
    <p:extLst>
      <p:ext uri="{BB962C8B-B14F-4D97-AF65-F5344CB8AC3E}">
        <p14:creationId xmlns:p14="http://schemas.microsoft.com/office/powerpoint/2010/main" val="248594508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616137" y="640263"/>
            <a:ext cx="4653738" cy="1344975"/>
          </a:xfrm>
        </p:spPr>
        <p:txBody>
          <a:bodyPr vert="horz" lIns="91440" tIns="45720" rIns="91440" bIns="45720" rtlCol="0" anchor="ctr">
            <a:normAutofit/>
          </a:bodyPr>
          <a:lstStyle/>
          <a:p>
            <a:pPr algn="l"/>
            <a:r>
              <a:rPr lang="en-US" sz="3500" dirty="0"/>
              <a:t>And we will…..</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616136" y="2121762"/>
            <a:ext cx="4653738" cy="3626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Carry out telephone interviews with D-flag students</a:t>
            </a:r>
          </a:p>
          <a:p>
            <a:pPr indent="-228600" algn="l">
              <a:buFont typeface="Arial" panose="020B0604020202020204" pitchFamily="34" charset="0"/>
              <a:buChar char="•"/>
            </a:pPr>
            <a:r>
              <a:rPr lang="en-US" dirty="0" err="1"/>
              <a:t>Anonymise</a:t>
            </a:r>
            <a:r>
              <a:rPr lang="en-US" dirty="0"/>
              <a:t> results, collate and interpret data</a:t>
            </a:r>
          </a:p>
          <a:p>
            <a:pPr indent="-228600" algn="l">
              <a:buFont typeface="Arial" panose="020B0604020202020204" pitchFamily="34" charset="0"/>
              <a:buChar char="•"/>
            </a:pPr>
            <a:r>
              <a:rPr lang="en-US" dirty="0"/>
              <a:t>Hopefully have some interesting results to discuss!</a:t>
            </a:r>
          </a:p>
          <a:p>
            <a:pPr indent="-228600" algn="l">
              <a:buFont typeface="Arial" panose="020B0604020202020204" pitchFamily="34" charset="0"/>
              <a:buChar char="•"/>
            </a:pPr>
            <a:endParaRPr lang="en-US" sz="2100" dirty="0"/>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5872163" y="405792"/>
            <a:ext cx="3031807" cy="2088234"/>
          </a:xfrm>
          <a:prstGeom prst="rect">
            <a:avLst/>
          </a:prstGeom>
        </p:spPr>
      </p:pic>
      <p:pic>
        <p:nvPicPr>
          <p:cNvPr id="6" name="Picture 5" descr="A close up of a telephone&#10;&#10;Description automatically generated">
            <a:extLst>
              <a:ext uri="{FF2B5EF4-FFF2-40B4-BE49-F238E27FC236}">
                <a16:creationId xmlns:a16="http://schemas.microsoft.com/office/drawing/2014/main" id="{BC9096A8-4ECA-4867-AEE7-36E2ADE28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163" y="3431971"/>
            <a:ext cx="3031807" cy="2182901"/>
          </a:xfrm>
          <a:prstGeom prst="rect">
            <a:avLst/>
          </a:prstGeom>
        </p:spPr>
      </p:pic>
    </p:spTree>
    <p:extLst>
      <p:ext uri="{BB962C8B-B14F-4D97-AF65-F5344CB8AC3E}">
        <p14:creationId xmlns:p14="http://schemas.microsoft.com/office/powerpoint/2010/main" val="351804877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616137" y="640263"/>
            <a:ext cx="4653738" cy="1344975"/>
          </a:xfrm>
        </p:spPr>
        <p:txBody>
          <a:bodyPr vert="horz" lIns="91440" tIns="45720" rIns="91440" bIns="45720" rtlCol="0" anchor="ctr">
            <a:normAutofit/>
          </a:bodyPr>
          <a:lstStyle/>
          <a:p>
            <a:pPr algn="l"/>
            <a:r>
              <a:rPr lang="en-US" sz="3500"/>
              <a:t>What are we hoping to achieve?</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616136" y="2121762"/>
            <a:ext cx="4653738" cy="3626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An understanding of how we can improve accessibility</a:t>
            </a:r>
          </a:p>
          <a:p>
            <a:pPr indent="-228600" algn="l">
              <a:buFont typeface="Arial" panose="020B0604020202020204" pitchFamily="34" charset="0"/>
              <a:buChar char="•"/>
            </a:pPr>
            <a:r>
              <a:rPr lang="en-US" dirty="0"/>
              <a:t>A better understanding of what we’re getting right and wrong</a:t>
            </a:r>
          </a:p>
          <a:p>
            <a:pPr indent="-228600" algn="l">
              <a:buFont typeface="Arial" panose="020B0604020202020204" pitchFamily="34" charset="0"/>
              <a:buChar char="•"/>
            </a:pPr>
            <a:r>
              <a:rPr lang="en-US" dirty="0"/>
              <a:t>Students feeling comfortable attending tutorials and using module based forums.</a:t>
            </a:r>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5872163" y="405792"/>
            <a:ext cx="3031807" cy="2088234"/>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EB0FC382-2C9C-4241-8305-02D8868A2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163" y="3215955"/>
            <a:ext cx="3031807" cy="2614933"/>
          </a:xfrm>
          <a:prstGeom prst="rect">
            <a:avLst/>
          </a:prstGeom>
        </p:spPr>
      </p:pic>
    </p:spTree>
    <p:extLst>
      <p:ext uri="{BB962C8B-B14F-4D97-AF65-F5344CB8AC3E}">
        <p14:creationId xmlns:p14="http://schemas.microsoft.com/office/powerpoint/2010/main" val="296565154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4301692"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445770" y="640263"/>
            <a:ext cx="3929634" cy="1344975"/>
          </a:xfrm>
        </p:spPr>
        <p:txBody>
          <a:bodyPr vert="horz" lIns="91440" tIns="45720" rIns="91440" bIns="45720" rtlCol="0" anchor="ctr">
            <a:normAutofit/>
          </a:bodyPr>
          <a:lstStyle/>
          <a:p>
            <a:r>
              <a:rPr lang="en-US" sz="3500" kern="1200" dirty="0">
                <a:solidFill>
                  <a:schemeClr val="tx1"/>
                </a:solidFill>
                <a:latin typeface="+mj-lt"/>
                <a:ea typeface="+mj-ea"/>
                <a:cs typeface="+mj-cs"/>
              </a:rPr>
              <a:t>When would be like to do this?</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445207" y="2121763"/>
            <a:ext cx="3926618" cy="377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Ideally over the course of the 20J presentation.</a:t>
            </a:r>
          </a:p>
          <a:p>
            <a:pPr indent="-228600" algn="l">
              <a:buFont typeface="Arial" panose="020B0604020202020204" pitchFamily="34" charset="0"/>
              <a:buChar char="•"/>
            </a:pPr>
            <a:r>
              <a:rPr lang="en-US" dirty="0"/>
              <a:t>Distributing questionnaires January 2021</a:t>
            </a:r>
          </a:p>
          <a:p>
            <a:pPr indent="-228600" algn="l">
              <a:buFont typeface="Arial" panose="020B0604020202020204" pitchFamily="34" charset="0"/>
              <a:buChar char="•"/>
            </a:pPr>
            <a:r>
              <a:rPr lang="en-US" dirty="0"/>
              <a:t>Interviewing Spring 2021.</a:t>
            </a:r>
          </a:p>
          <a:p>
            <a:pPr indent="-228600" algn="l">
              <a:buFont typeface="Arial" panose="020B0604020202020204" pitchFamily="34" charset="0"/>
              <a:buChar char="•"/>
            </a:pPr>
            <a:r>
              <a:rPr lang="en-US" dirty="0"/>
              <a:t>Collating and </a:t>
            </a:r>
            <a:r>
              <a:rPr lang="en-US" dirty="0" err="1"/>
              <a:t>organising</a:t>
            </a:r>
            <a:r>
              <a:rPr lang="en-US" dirty="0"/>
              <a:t> our data Summer 2021.</a:t>
            </a:r>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4935474" y="2027087"/>
            <a:ext cx="3845052" cy="2648377"/>
          </a:xfrm>
          <a:prstGeom prst="rect">
            <a:avLst/>
          </a:prstGeom>
        </p:spPr>
      </p:pic>
    </p:spTree>
    <p:extLst>
      <p:ext uri="{BB962C8B-B14F-4D97-AF65-F5344CB8AC3E}">
        <p14:creationId xmlns:p14="http://schemas.microsoft.com/office/powerpoint/2010/main" val="32618061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288" y="303591"/>
            <a:ext cx="4301692"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445770" y="640263"/>
            <a:ext cx="3929634" cy="1344975"/>
          </a:xfrm>
        </p:spPr>
        <p:txBody>
          <a:bodyPr vert="horz" lIns="91440" tIns="45720" rIns="91440" bIns="45720" rtlCol="0" anchor="ctr">
            <a:normAutofit/>
          </a:bodyPr>
          <a:lstStyle/>
          <a:p>
            <a:r>
              <a:rPr lang="en-US" sz="3500" kern="1200" dirty="0">
                <a:solidFill>
                  <a:schemeClr val="tx1"/>
                </a:solidFill>
                <a:latin typeface="+mj-lt"/>
                <a:ea typeface="+mj-ea"/>
                <a:cs typeface="+mj-cs"/>
              </a:rPr>
              <a:t>Thank you!</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445207" y="2121763"/>
            <a:ext cx="3926618" cy="377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Many thanks indeed for taking the time to listen!</a:t>
            </a:r>
          </a:p>
          <a:p>
            <a:pPr indent="-228600" algn="l">
              <a:buFont typeface="Arial" panose="020B0604020202020204" pitchFamily="34" charset="0"/>
              <a:buChar char="•"/>
            </a:pPr>
            <a:r>
              <a:rPr lang="en-US" dirty="0"/>
              <a:t>Please do share your good ideas and experience with us and feel free to ask any questions!</a:t>
            </a:r>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4935474" y="2027087"/>
            <a:ext cx="3845052" cy="2648377"/>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C96860A3-776F-40EF-91D2-1EAA7FD33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7334" y="4523173"/>
            <a:ext cx="1371600" cy="1371600"/>
          </a:xfrm>
          <a:prstGeom prst="rect">
            <a:avLst/>
          </a:prstGeom>
        </p:spPr>
      </p:pic>
    </p:spTree>
    <p:extLst>
      <p:ext uri="{BB962C8B-B14F-4D97-AF65-F5344CB8AC3E}">
        <p14:creationId xmlns:p14="http://schemas.microsoft.com/office/powerpoint/2010/main" val="222604086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616137" y="640263"/>
            <a:ext cx="4653738" cy="1344975"/>
          </a:xfrm>
        </p:spPr>
        <p:txBody>
          <a:bodyPr vert="horz" lIns="91440" tIns="45720" rIns="91440" bIns="45720" rtlCol="0" anchor="ctr">
            <a:normAutofit/>
          </a:bodyPr>
          <a:lstStyle/>
          <a:p>
            <a:pPr algn="l"/>
            <a:r>
              <a:rPr lang="en-US" sz="3500"/>
              <a:t>So what are we really interested in?</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616136" y="2121762"/>
            <a:ext cx="4653738" cy="3626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We can all agree - </a:t>
            </a:r>
          </a:p>
          <a:p>
            <a:pPr marL="571500" indent="-228600" algn="l">
              <a:buFont typeface="Arial" panose="020B0604020202020204" pitchFamily="34" charset="0"/>
              <a:buChar char="•"/>
            </a:pPr>
            <a:r>
              <a:rPr lang="en-US" dirty="0"/>
              <a:t>Very few students come to level 2 tutorials (mainly tutor group tutorials) unless they have to!</a:t>
            </a:r>
          </a:p>
          <a:p>
            <a:pPr marL="571500" indent="-228600" algn="l">
              <a:buFont typeface="Arial" panose="020B0604020202020204" pitchFamily="34" charset="0"/>
              <a:buChar char="•"/>
            </a:pPr>
            <a:r>
              <a:rPr lang="en-US" dirty="0"/>
              <a:t>Very few students properly engage in forums.</a:t>
            </a:r>
          </a:p>
          <a:p>
            <a:pPr indent="-228600" algn="l">
              <a:buFont typeface="Arial" panose="020B0604020202020204" pitchFamily="34" charset="0"/>
              <a:buChar char="•"/>
            </a:pPr>
            <a:r>
              <a:rPr lang="en-US" b="1" i="1" dirty="0"/>
              <a:t>This is exacerbated for D-flag students</a:t>
            </a:r>
          </a:p>
        </p:txBody>
      </p:sp>
      <p:pic>
        <p:nvPicPr>
          <p:cNvPr id="4" name="Picture 3" descr="A picture containing drawing&#10;&#10;Description automatically generated">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5872163" y="405792"/>
            <a:ext cx="3031807" cy="2088234"/>
          </a:xfrm>
          <a:prstGeom prst="rect">
            <a:avLst/>
          </a:prstGeom>
        </p:spPr>
      </p:pic>
      <p:pic>
        <p:nvPicPr>
          <p:cNvPr id="7" name="Picture 6" descr="A close up of a tree&#10;&#10;Description automatically generated">
            <a:extLst>
              <a:ext uri="{FF2B5EF4-FFF2-40B4-BE49-F238E27FC236}">
                <a16:creationId xmlns:a16="http://schemas.microsoft.com/office/drawing/2014/main" id="{FFA23DCF-C6AA-4D15-9C9C-2EBB34FFD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163" y="3170478"/>
            <a:ext cx="3031807" cy="2705887"/>
          </a:xfrm>
          <a:prstGeom prst="rect">
            <a:avLst/>
          </a:prstGeom>
        </p:spPr>
      </p:pic>
    </p:spTree>
    <p:extLst>
      <p:ext uri="{BB962C8B-B14F-4D97-AF65-F5344CB8AC3E}">
        <p14:creationId xmlns:p14="http://schemas.microsoft.com/office/powerpoint/2010/main" val="111236812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616137" y="640263"/>
            <a:ext cx="4653738" cy="1344975"/>
          </a:xfrm>
        </p:spPr>
        <p:txBody>
          <a:bodyPr vert="horz" lIns="91440" tIns="45720" rIns="91440" bIns="45720" rtlCol="0" anchor="ctr">
            <a:normAutofit/>
          </a:bodyPr>
          <a:lstStyle/>
          <a:p>
            <a:pPr algn="l"/>
            <a:r>
              <a:rPr lang="en-US" sz="3200"/>
              <a:t>Why do we want students to come along or join in?</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616135" y="1985238"/>
            <a:ext cx="4653738" cy="36269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Students miss out on valuable tuition</a:t>
            </a:r>
          </a:p>
          <a:p>
            <a:pPr indent="-228600" algn="l">
              <a:buFont typeface="Arial" panose="020B0604020202020204" pitchFamily="34" charset="0"/>
              <a:buChar char="•"/>
            </a:pPr>
            <a:r>
              <a:rPr lang="en-US" dirty="0"/>
              <a:t>Important to have a cohesive experience</a:t>
            </a:r>
          </a:p>
          <a:p>
            <a:pPr indent="-228600" algn="l">
              <a:buFont typeface="Arial" panose="020B0604020202020204" pitchFamily="34" charset="0"/>
              <a:buChar char="•"/>
            </a:pPr>
            <a:r>
              <a:rPr lang="en-US" dirty="0"/>
              <a:t>Building up a relationship with their peers</a:t>
            </a:r>
          </a:p>
          <a:p>
            <a:pPr indent="-228600" algn="l">
              <a:buFont typeface="Arial" panose="020B0604020202020204" pitchFamily="34" charset="0"/>
              <a:buChar char="•"/>
            </a:pPr>
            <a:r>
              <a:rPr lang="en-US" dirty="0"/>
              <a:t>Peer-peer learning beneficial to learning outcomes</a:t>
            </a:r>
          </a:p>
          <a:p>
            <a:pPr indent="-228600" algn="l">
              <a:buFont typeface="Arial" panose="020B0604020202020204" pitchFamily="34" charset="0"/>
              <a:buChar char="•"/>
            </a:pPr>
            <a:r>
              <a:rPr lang="en-US" dirty="0"/>
              <a:t>Relationship with tutor</a:t>
            </a:r>
          </a:p>
          <a:p>
            <a:pPr indent="-228600" algn="l">
              <a:buFont typeface="Arial" panose="020B0604020202020204" pitchFamily="34" charset="0"/>
              <a:buChar char="•"/>
            </a:pPr>
            <a:r>
              <a:rPr lang="en-US" dirty="0"/>
              <a:t>Part of a team</a:t>
            </a:r>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5872163" y="405792"/>
            <a:ext cx="3031807" cy="2088234"/>
          </a:xfrm>
          <a:prstGeom prst="rect">
            <a:avLst/>
          </a:prstGeom>
        </p:spPr>
      </p:pic>
      <p:pic>
        <p:nvPicPr>
          <p:cNvPr id="6" name="Picture 5" descr="A picture containing yellow, drawing&#10;&#10;Description automatically generated">
            <a:extLst>
              <a:ext uri="{FF2B5EF4-FFF2-40B4-BE49-F238E27FC236}">
                <a16:creationId xmlns:a16="http://schemas.microsoft.com/office/drawing/2014/main" id="{BB0A06A7-64A7-4498-82B3-8B9A50F54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163" y="3073427"/>
            <a:ext cx="3031807" cy="2899989"/>
          </a:xfrm>
          <a:prstGeom prst="rect">
            <a:avLst/>
          </a:prstGeom>
        </p:spPr>
      </p:pic>
    </p:spTree>
    <p:extLst>
      <p:ext uri="{BB962C8B-B14F-4D97-AF65-F5344CB8AC3E}">
        <p14:creationId xmlns:p14="http://schemas.microsoft.com/office/powerpoint/2010/main" val="427764190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616137" y="640263"/>
            <a:ext cx="4653738" cy="1344975"/>
          </a:xfrm>
        </p:spPr>
        <p:txBody>
          <a:bodyPr vert="horz" lIns="91440" tIns="45720" rIns="91440" bIns="45720" rtlCol="0" anchor="ctr">
            <a:normAutofit/>
          </a:bodyPr>
          <a:lstStyle/>
          <a:p>
            <a:pPr algn="l"/>
            <a:r>
              <a:rPr lang="en-US" sz="3500" dirty="0"/>
              <a:t>What might put students off?</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616136" y="2121762"/>
            <a:ext cx="4653738" cy="3626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Habit of non-attendance</a:t>
            </a:r>
          </a:p>
          <a:p>
            <a:pPr indent="-228600" algn="l">
              <a:buFont typeface="Arial" panose="020B0604020202020204" pitchFamily="34" charset="0"/>
              <a:buChar char="•"/>
            </a:pPr>
            <a:r>
              <a:rPr lang="en-US" dirty="0"/>
              <a:t>Poor motivation</a:t>
            </a:r>
          </a:p>
          <a:p>
            <a:pPr indent="-228600" algn="l">
              <a:buFont typeface="Arial" panose="020B0604020202020204" pitchFamily="34" charset="0"/>
              <a:buChar char="•"/>
            </a:pPr>
            <a:r>
              <a:rPr lang="en-US" dirty="0"/>
              <a:t>Fear of online environment</a:t>
            </a:r>
          </a:p>
          <a:p>
            <a:pPr indent="-228600" algn="l">
              <a:buFont typeface="Arial" panose="020B0604020202020204" pitchFamily="34" charset="0"/>
              <a:buChar char="•"/>
            </a:pPr>
            <a:r>
              <a:rPr lang="en-US" dirty="0"/>
              <a:t>Technical issues</a:t>
            </a:r>
          </a:p>
          <a:p>
            <a:pPr indent="-228600" algn="l">
              <a:buFont typeface="Arial" panose="020B0604020202020204" pitchFamily="34" charset="0"/>
              <a:buChar char="•"/>
            </a:pPr>
            <a:r>
              <a:rPr lang="en-US" dirty="0"/>
              <a:t>Lack of confidence</a:t>
            </a:r>
          </a:p>
          <a:p>
            <a:pPr indent="-228600" algn="l">
              <a:buFont typeface="Arial" panose="020B0604020202020204" pitchFamily="34" charset="0"/>
              <a:buChar char="•"/>
            </a:pPr>
            <a:r>
              <a:rPr lang="en-US" dirty="0"/>
              <a:t>Don’t enjoy experience or see benefits</a:t>
            </a:r>
          </a:p>
          <a:p>
            <a:pPr indent="-228600" algn="l">
              <a:buFont typeface="Arial" panose="020B0604020202020204" pitchFamily="34" charset="0"/>
              <a:buChar char="•"/>
            </a:pPr>
            <a:r>
              <a:rPr lang="en-US" dirty="0"/>
              <a:t>Preference for passive learning?</a:t>
            </a:r>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5872163" y="405792"/>
            <a:ext cx="3031807" cy="208823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B660D06B-F9C4-471B-A68F-E516D29152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516" y="2828925"/>
            <a:ext cx="2529100" cy="3388994"/>
          </a:xfrm>
          <a:prstGeom prst="rect">
            <a:avLst/>
          </a:prstGeom>
        </p:spPr>
      </p:pic>
    </p:spTree>
    <p:extLst>
      <p:ext uri="{BB962C8B-B14F-4D97-AF65-F5344CB8AC3E}">
        <p14:creationId xmlns:p14="http://schemas.microsoft.com/office/powerpoint/2010/main" val="335441872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BC217AA-48F3-4A7B-92C4-ACE380090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616137" y="640263"/>
            <a:ext cx="4653738" cy="1344975"/>
          </a:xfrm>
        </p:spPr>
        <p:txBody>
          <a:bodyPr vert="horz" lIns="91440" tIns="45720" rIns="91440" bIns="45720" rtlCol="0" anchor="ctr">
            <a:normAutofit/>
          </a:bodyPr>
          <a:lstStyle/>
          <a:p>
            <a:pPr algn="l"/>
            <a:r>
              <a:rPr lang="en-US" sz="3500" dirty="0"/>
              <a:t>Where might students be going instead?</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616136" y="2121762"/>
            <a:ext cx="4653738" cy="3626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Tutorial recordings</a:t>
            </a:r>
          </a:p>
          <a:p>
            <a:pPr indent="-228600" algn="l">
              <a:buFont typeface="Arial" panose="020B0604020202020204" pitchFamily="34" charset="0"/>
              <a:buChar char="•"/>
            </a:pPr>
            <a:r>
              <a:rPr lang="en-US" dirty="0" err="1"/>
              <a:t>FaceBook</a:t>
            </a:r>
            <a:endParaRPr lang="en-US" dirty="0"/>
          </a:p>
          <a:p>
            <a:pPr indent="-228600" algn="l">
              <a:buFont typeface="Arial" panose="020B0604020202020204" pitchFamily="34" charset="0"/>
              <a:buChar char="•"/>
            </a:pPr>
            <a:r>
              <a:rPr lang="en-US" dirty="0"/>
              <a:t>WhatsApp groups</a:t>
            </a:r>
          </a:p>
          <a:p>
            <a:pPr indent="-228600" algn="l">
              <a:buFont typeface="Arial" panose="020B0604020202020204" pitchFamily="34" charset="0"/>
              <a:buChar char="•"/>
            </a:pPr>
            <a:r>
              <a:rPr lang="en-US" dirty="0"/>
              <a:t>Twitter</a:t>
            </a:r>
          </a:p>
          <a:p>
            <a:pPr indent="-228600" algn="l">
              <a:buFont typeface="Arial" panose="020B0604020202020204" pitchFamily="34" charset="0"/>
              <a:buChar char="•"/>
            </a:pPr>
            <a:r>
              <a:rPr lang="en-US" dirty="0"/>
              <a:t>Other social media forums??</a:t>
            </a:r>
          </a:p>
        </p:txBody>
      </p:sp>
      <p:pic>
        <p:nvPicPr>
          <p:cNvPr id="13" name="Picture 12" descr="A picture containing drawing&#10;&#10;Description automatically generated">
            <a:extLst>
              <a:ext uri="{FF2B5EF4-FFF2-40B4-BE49-F238E27FC236}">
                <a16:creationId xmlns:a16="http://schemas.microsoft.com/office/drawing/2014/main" id="{4E9E6287-3081-49F8-8339-08C6BB6C1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163" y="2097429"/>
            <a:ext cx="1455578" cy="10916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C727C8C6-8788-420B-B91B-07586A7D48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8391" y="2053760"/>
            <a:ext cx="1455579" cy="1135351"/>
          </a:xfrm>
          <a:prstGeom prst="rect">
            <a:avLst/>
          </a:prstGeom>
        </p:spPr>
      </p:pic>
      <p:pic>
        <p:nvPicPr>
          <p:cNvPr id="6" name="Picture 5" descr="A drawing of a person&#10;&#10;Description automatically generated">
            <a:extLst>
              <a:ext uri="{FF2B5EF4-FFF2-40B4-BE49-F238E27FC236}">
                <a16:creationId xmlns:a16="http://schemas.microsoft.com/office/drawing/2014/main" id="{65BA7D17-C562-4D8E-A088-456ED4FCD8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2164" y="3349981"/>
            <a:ext cx="1455577" cy="1451938"/>
          </a:xfrm>
          <a:prstGeom prst="rect">
            <a:avLst/>
          </a:prstGeom>
        </p:spPr>
      </p:pic>
      <p:pic>
        <p:nvPicPr>
          <p:cNvPr id="8" name="Picture 7" descr="A close up of a logo&#10;&#10;Description automatically generated">
            <a:extLst>
              <a:ext uri="{FF2B5EF4-FFF2-40B4-BE49-F238E27FC236}">
                <a16:creationId xmlns:a16="http://schemas.microsoft.com/office/drawing/2014/main" id="{4C03F16D-EC9D-4DCD-9265-8D89665F08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8391" y="3349981"/>
            <a:ext cx="1455579" cy="1182657"/>
          </a:xfrm>
          <a:prstGeom prst="rect">
            <a:avLst/>
          </a:prstGeom>
        </p:spPr>
      </p:pic>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7"/>
          <a:stretch>
            <a:fillRect/>
          </a:stretch>
        </p:blipFill>
        <p:spPr>
          <a:xfrm>
            <a:off x="7435760" y="321176"/>
            <a:ext cx="1455578" cy="1002566"/>
          </a:xfrm>
          <a:prstGeom prst="rect">
            <a:avLst/>
          </a:prstGeom>
        </p:spPr>
      </p:pic>
    </p:spTree>
    <p:extLst>
      <p:ext uri="{BB962C8B-B14F-4D97-AF65-F5344CB8AC3E}">
        <p14:creationId xmlns:p14="http://schemas.microsoft.com/office/powerpoint/2010/main" val="115340499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616137" y="640263"/>
            <a:ext cx="4653738" cy="1344975"/>
          </a:xfrm>
        </p:spPr>
        <p:txBody>
          <a:bodyPr vert="horz" lIns="91440" tIns="45720" rIns="91440" bIns="45720" rtlCol="0" anchor="ctr">
            <a:normAutofit/>
          </a:bodyPr>
          <a:lstStyle/>
          <a:p>
            <a:pPr algn="l"/>
            <a:r>
              <a:rPr lang="en-US" sz="3500"/>
              <a:t>Why are we concerned about D-flag students?</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616136" y="2121762"/>
            <a:ext cx="4653738" cy="3626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Equality of access to online resources</a:t>
            </a:r>
          </a:p>
          <a:p>
            <a:pPr indent="-228600" algn="l">
              <a:buFont typeface="Arial" panose="020B0604020202020204" pitchFamily="34" charset="0"/>
              <a:buChar char="•"/>
            </a:pPr>
            <a:r>
              <a:rPr lang="en-US" dirty="0"/>
              <a:t>Greater inhibition towards using online resources</a:t>
            </a:r>
          </a:p>
          <a:p>
            <a:pPr indent="-228600" algn="l">
              <a:buFont typeface="Arial" panose="020B0604020202020204" pitchFamily="34" charset="0"/>
              <a:buChar char="•"/>
            </a:pPr>
            <a:r>
              <a:rPr lang="en-US" dirty="0"/>
              <a:t>Reluctance to feedback issues to tutor</a:t>
            </a:r>
          </a:p>
          <a:p>
            <a:pPr indent="-228600" algn="l">
              <a:buFont typeface="Arial" panose="020B0604020202020204" pitchFamily="34" charset="0"/>
              <a:buChar char="•"/>
            </a:pPr>
            <a:r>
              <a:rPr lang="en-US" dirty="0"/>
              <a:t>Disenfranchised with online learning</a:t>
            </a:r>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5872163" y="689256"/>
            <a:ext cx="3031807" cy="2088234"/>
          </a:xfrm>
          <a:prstGeom prst="rect">
            <a:avLst/>
          </a:prstGeom>
        </p:spPr>
      </p:pic>
      <p:pic>
        <p:nvPicPr>
          <p:cNvPr id="6" name="Picture 5">
            <a:extLst>
              <a:ext uri="{FF2B5EF4-FFF2-40B4-BE49-F238E27FC236}">
                <a16:creationId xmlns:a16="http://schemas.microsoft.com/office/drawing/2014/main" id="{D68D737B-B177-4780-8FBB-8EF70EAFA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163" y="3821278"/>
            <a:ext cx="3031807" cy="1940356"/>
          </a:xfrm>
          <a:prstGeom prst="rect">
            <a:avLst/>
          </a:prstGeom>
        </p:spPr>
      </p:pic>
    </p:spTree>
    <p:extLst>
      <p:ext uri="{BB962C8B-B14F-4D97-AF65-F5344CB8AC3E}">
        <p14:creationId xmlns:p14="http://schemas.microsoft.com/office/powerpoint/2010/main" val="226979140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616137" y="640263"/>
            <a:ext cx="4653738" cy="1344975"/>
          </a:xfrm>
        </p:spPr>
        <p:txBody>
          <a:bodyPr vert="horz" lIns="91440" tIns="45720" rIns="91440" bIns="45720" rtlCol="0" anchor="ctr">
            <a:normAutofit/>
          </a:bodyPr>
          <a:lstStyle/>
          <a:p>
            <a:pPr algn="l"/>
            <a:r>
              <a:rPr lang="en-US" sz="3500" dirty="0"/>
              <a:t>What effect might this have?</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616136" y="2121762"/>
            <a:ext cx="4653738" cy="3626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Perceived expectation to interact</a:t>
            </a:r>
          </a:p>
          <a:p>
            <a:pPr indent="-228600" algn="l">
              <a:buFont typeface="Arial" panose="020B0604020202020204" pitchFamily="34" charset="0"/>
              <a:buChar char="•"/>
            </a:pPr>
            <a:r>
              <a:rPr lang="en-US" dirty="0"/>
              <a:t>Feel distanced from their peers</a:t>
            </a:r>
          </a:p>
          <a:p>
            <a:pPr indent="-228600" algn="l">
              <a:buFont typeface="Arial" panose="020B0604020202020204" pitchFamily="34" charset="0"/>
              <a:buChar char="•"/>
            </a:pPr>
            <a:r>
              <a:rPr lang="en-US" dirty="0"/>
              <a:t>Impact on retention</a:t>
            </a:r>
          </a:p>
          <a:p>
            <a:pPr indent="-228600" algn="l">
              <a:buFont typeface="Arial" panose="020B0604020202020204" pitchFamily="34" charset="0"/>
              <a:buChar char="•"/>
            </a:pPr>
            <a:r>
              <a:rPr lang="en-US" dirty="0"/>
              <a:t>May have a substantial impact on learning and module results. </a:t>
            </a:r>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5872163" y="689256"/>
            <a:ext cx="3031807" cy="2088234"/>
          </a:xfrm>
          <a:prstGeom prst="rect">
            <a:avLst/>
          </a:prstGeom>
        </p:spPr>
      </p:pic>
      <p:pic>
        <p:nvPicPr>
          <p:cNvPr id="6" name="Picture 5">
            <a:extLst>
              <a:ext uri="{FF2B5EF4-FFF2-40B4-BE49-F238E27FC236}">
                <a16:creationId xmlns:a16="http://schemas.microsoft.com/office/drawing/2014/main" id="{D68D737B-B177-4780-8FBB-8EF70EAFAE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163" y="3821278"/>
            <a:ext cx="3031807" cy="1940356"/>
          </a:xfrm>
          <a:prstGeom prst="rect">
            <a:avLst/>
          </a:prstGeom>
        </p:spPr>
      </p:pic>
    </p:spTree>
    <p:extLst>
      <p:ext uri="{BB962C8B-B14F-4D97-AF65-F5344CB8AC3E}">
        <p14:creationId xmlns:p14="http://schemas.microsoft.com/office/powerpoint/2010/main" val="3184904979"/>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616137" y="640263"/>
            <a:ext cx="4653738" cy="1344975"/>
          </a:xfrm>
        </p:spPr>
        <p:txBody>
          <a:bodyPr vert="horz" lIns="91440" tIns="45720" rIns="91440" bIns="45720" rtlCol="0" anchor="ctr">
            <a:normAutofit/>
          </a:bodyPr>
          <a:lstStyle/>
          <a:p>
            <a:pPr algn="l"/>
            <a:r>
              <a:rPr lang="en-US" sz="3500"/>
              <a:t>What would we like to do?</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616137" y="1873407"/>
            <a:ext cx="4653738" cy="36269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Target students studying S294 and SK299 </a:t>
            </a:r>
          </a:p>
          <a:p>
            <a:pPr indent="-228600" algn="l">
              <a:buFont typeface="Arial" panose="020B0604020202020204" pitchFamily="34" charset="0"/>
              <a:buChar char="•"/>
            </a:pPr>
            <a:r>
              <a:rPr lang="en-US" dirty="0"/>
              <a:t>What are their perceptions of synchronous and asynchronous resources and tuition?</a:t>
            </a:r>
          </a:p>
          <a:p>
            <a:pPr indent="-228600" algn="l">
              <a:buFont typeface="Arial" panose="020B0604020202020204" pitchFamily="34" charset="0"/>
              <a:buChar char="•"/>
            </a:pPr>
            <a:r>
              <a:rPr lang="en-US" dirty="0"/>
              <a:t>What inhibits participation?</a:t>
            </a:r>
          </a:p>
          <a:p>
            <a:pPr indent="-228600" algn="l">
              <a:buFont typeface="Arial" panose="020B0604020202020204" pitchFamily="34" charset="0"/>
              <a:buChar char="•"/>
            </a:pPr>
            <a:r>
              <a:rPr lang="en-US" dirty="0"/>
              <a:t>Focus on D-flag students, their perceptions and what we can do to build confidence.</a:t>
            </a:r>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5872163" y="405792"/>
            <a:ext cx="3031807" cy="2088234"/>
          </a:xfrm>
          <a:prstGeom prst="rect">
            <a:avLst/>
          </a:prstGeom>
        </p:spPr>
      </p:pic>
      <p:pic>
        <p:nvPicPr>
          <p:cNvPr id="6" name="Picture 5" descr="A close up of a logo&#10;&#10;Description automatically generated">
            <a:extLst>
              <a:ext uri="{FF2B5EF4-FFF2-40B4-BE49-F238E27FC236}">
                <a16:creationId xmlns:a16="http://schemas.microsoft.com/office/drawing/2014/main" id="{E9BCBA77-27A0-4305-9A8C-846C1460D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100" y="2828925"/>
            <a:ext cx="2329933" cy="3388994"/>
          </a:xfrm>
          <a:prstGeom prst="rect">
            <a:avLst/>
          </a:prstGeom>
        </p:spPr>
      </p:pic>
    </p:spTree>
    <p:extLst>
      <p:ext uri="{BB962C8B-B14F-4D97-AF65-F5344CB8AC3E}">
        <p14:creationId xmlns:p14="http://schemas.microsoft.com/office/powerpoint/2010/main" val="343682053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2" y="321176"/>
            <a:ext cx="5380685"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26EA21-7B22-468A-A15D-E61AE683A2C4}"/>
              </a:ext>
            </a:extLst>
          </p:cNvPr>
          <p:cNvSpPr>
            <a:spLocks noGrp="1"/>
          </p:cNvSpPr>
          <p:nvPr>
            <p:ph type="ctrTitle"/>
          </p:nvPr>
        </p:nvSpPr>
        <p:spPr>
          <a:xfrm>
            <a:off x="616137" y="640263"/>
            <a:ext cx="4653738" cy="1344975"/>
          </a:xfrm>
        </p:spPr>
        <p:txBody>
          <a:bodyPr vert="horz" lIns="91440" tIns="45720" rIns="91440" bIns="45720" rtlCol="0" anchor="ctr">
            <a:normAutofit/>
          </a:bodyPr>
          <a:lstStyle/>
          <a:p>
            <a:pPr algn="l"/>
            <a:r>
              <a:rPr lang="en-US" sz="3500" dirty="0"/>
              <a:t>What is our starting point?</a:t>
            </a:r>
          </a:p>
        </p:txBody>
      </p:sp>
      <p:sp>
        <p:nvSpPr>
          <p:cNvPr id="5" name="Content Placeholder 2">
            <a:extLst>
              <a:ext uri="{FF2B5EF4-FFF2-40B4-BE49-F238E27FC236}">
                <a16:creationId xmlns:a16="http://schemas.microsoft.com/office/drawing/2014/main" id="{D4E766C1-75CC-428B-9BDD-D432A53507D1}"/>
              </a:ext>
            </a:extLst>
          </p:cNvPr>
          <p:cNvSpPr txBox="1">
            <a:spLocks/>
          </p:cNvSpPr>
          <p:nvPr/>
        </p:nvSpPr>
        <p:spPr>
          <a:xfrm>
            <a:off x="616137" y="2211551"/>
            <a:ext cx="4653738" cy="3626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r>
              <a:rPr lang="en-US" dirty="0"/>
              <a:t>Build on ongoing scholarship projects</a:t>
            </a:r>
          </a:p>
          <a:p>
            <a:pPr indent="-228600" algn="l">
              <a:buFont typeface="Arial" panose="020B0604020202020204" pitchFamily="34" charset="0"/>
              <a:buChar char="•"/>
            </a:pPr>
            <a:r>
              <a:rPr lang="en-US" dirty="0"/>
              <a:t>Talk to colleagues</a:t>
            </a:r>
          </a:p>
          <a:p>
            <a:pPr indent="-228600" algn="l">
              <a:buFont typeface="Arial" panose="020B0604020202020204" pitchFamily="34" charset="0"/>
              <a:buChar char="•"/>
            </a:pPr>
            <a:r>
              <a:rPr lang="en-US" dirty="0"/>
              <a:t>Learn from what’s been done before</a:t>
            </a:r>
          </a:p>
        </p:txBody>
      </p:sp>
      <p:pic>
        <p:nvPicPr>
          <p:cNvPr id="4" name="Picture 3">
            <a:extLst>
              <a:ext uri="{FF2B5EF4-FFF2-40B4-BE49-F238E27FC236}">
                <a16:creationId xmlns:a16="http://schemas.microsoft.com/office/drawing/2014/main" id="{4AB218DF-36A7-42B6-B7AE-C43ABF777EEF}"/>
              </a:ext>
            </a:extLst>
          </p:cNvPr>
          <p:cNvPicPr>
            <a:picLocks noChangeAspect="1"/>
          </p:cNvPicPr>
          <p:nvPr/>
        </p:nvPicPr>
        <p:blipFill>
          <a:blip r:embed="rId3"/>
          <a:stretch>
            <a:fillRect/>
          </a:stretch>
        </p:blipFill>
        <p:spPr>
          <a:xfrm>
            <a:off x="5872163" y="405792"/>
            <a:ext cx="3031807" cy="2088234"/>
          </a:xfrm>
          <a:prstGeom prst="rect">
            <a:avLst/>
          </a:prstGeom>
        </p:spPr>
      </p:pic>
      <p:pic>
        <p:nvPicPr>
          <p:cNvPr id="6" name="Picture 5" descr="A picture containing graphics, toy, drawing&#10;&#10;Description automatically generated">
            <a:extLst>
              <a:ext uri="{FF2B5EF4-FFF2-40B4-BE49-F238E27FC236}">
                <a16:creationId xmlns:a16="http://schemas.microsoft.com/office/drawing/2014/main" id="{88A91AF3-64B3-41EC-B8D3-61D3C9CA4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163" y="3208376"/>
            <a:ext cx="3031807" cy="2630092"/>
          </a:xfrm>
          <a:prstGeom prst="rect">
            <a:avLst/>
          </a:prstGeom>
        </p:spPr>
      </p:pic>
    </p:spTree>
    <p:extLst>
      <p:ext uri="{BB962C8B-B14F-4D97-AF65-F5344CB8AC3E}">
        <p14:creationId xmlns:p14="http://schemas.microsoft.com/office/powerpoint/2010/main" val="88873491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1294</Words>
  <Application>Microsoft Office PowerPoint</Application>
  <PresentationFormat>On-screen Show (4:3)</PresentationFormat>
  <Paragraphs>108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Evaluation of D-flag students accessibility and use of online tutorials and forums in L2 modules</vt:lpstr>
      <vt:lpstr>So what are we really interested in?</vt:lpstr>
      <vt:lpstr>Why do we want students to come along or join in?</vt:lpstr>
      <vt:lpstr>What might put students off?</vt:lpstr>
      <vt:lpstr>Where might students be going instead?</vt:lpstr>
      <vt:lpstr>Why are we concerned about D-flag students?</vt:lpstr>
      <vt:lpstr>What effect might this have?</vt:lpstr>
      <vt:lpstr>What would we like to do?</vt:lpstr>
      <vt:lpstr>What is our starting point?</vt:lpstr>
      <vt:lpstr>Others have investigated</vt:lpstr>
      <vt:lpstr>Then we will…..</vt:lpstr>
      <vt:lpstr>And we will…..</vt:lpstr>
      <vt:lpstr>What are we hoping to achieve?</vt:lpstr>
      <vt:lpstr>When would be like to do this?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D-flag students accessibility and use of online tutorials and forums in L2 modules</dc:title>
  <dc:creator>L.H.Waters</dc:creator>
  <cp:lastModifiedBy>Diane.Ford</cp:lastModifiedBy>
  <cp:revision>18</cp:revision>
  <dcterms:created xsi:type="dcterms:W3CDTF">2020-04-16T10:00:39Z</dcterms:created>
  <dcterms:modified xsi:type="dcterms:W3CDTF">2020-04-21T12:58:46Z</dcterms:modified>
</cp:coreProperties>
</file>