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750" autoAdjust="0"/>
    <p:restoredTop sz="86410" autoAdjust="0"/>
  </p:normalViewPr>
  <p:slideViewPr>
    <p:cSldViewPr snapToGrid="0">
      <p:cViewPr varScale="1">
        <p:scale>
          <a:sx n="62" d="100"/>
          <a:sy n="62" d="100"/>
        </p:scale>
        <p:origin x="294" y="42"/>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26/11/2020</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26/11/2020</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xml"/><Relationship Id="rId7" Type="http://schemas.microsoft.com/office/2007/relationships/hdphoto" Target="../media/hdphoto2.wdp"/><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48">
            <a:extLst>
              <a:ext uri="{FF2B5EF4-FFF2-40B4-BE49-F238E27FC236}">
                <a16:creationId xmlns:a16="http://schemas.microsoft.com/office/drawing/2014/main" id="{16EB6D37-69E3-424B-93EB-61C4FD998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319100" y="4410778"/>
            <a:ext cx="5334930" cy="300414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0" numCol="1" anchorCtr="0" compatLnSpc="1">
            <a:prstTxWarp prst="textNoShape">
              <a:avLst/>
            </a:prstTxWarp>
            <a:normAutofit fontScale="90000"/>
          </a:bodyPr>
          <a:lstStyle/>
          <a:p>
            <a:pPr lvl="0" algn="l">
              <a:spcAft>
                <a:spcPts val="0"/>
              </a:spcAft>
            </a:pPr>
            <a:r>
              <a:rPr lang="en-GB" altLang="en-US" sz="2700" b="1" dirty="0">
                <a:solidFill>
                  <a:schemeClr val="accent2"/>
                </a:solidFill>
                <a:latin typeface="Arial" panose="020B0604020202020204" pitchFamily="34" charset="0"/>
                <a:cs typeface="Arial" panose="020B0604020202020204" pitchFamily="34" charset="0"/>
              </a:rPr>
              <a:t>Associate Lecturer Disability Champion scheme at </a:t>
            </a:r>
            <a:br>
              <a:rPr lang="en-GB" altLang="en-US" sz="2700" b="1" dirty="0">
                <a:solidFill>
                  <a:schemeClr val="accent2"/>
                </a:solidFill>
                <a:latin typeface="Arial" panose="020B0604020202020204" pitchFamily="34" charset="0"/>
                <a:cs typeface="Arial" panose="020B0604020202020204" pitchFamily="34" charset="0"/>
              </a:rPr>
            </a:br>
            <a:r>
              <a:rPr lang="en-GB" altLang="en-US" sz="2700" b="1" dirty="0">
                <a:solidFill>
                  <a:schemeClr val="accent2"/>
                </a:solidFill>
                <a:latin typeface="Arial" panose="020B0604020202020204" pitchFamily="34" charset="0"/>
                <a:cs typeface="Arial" panose="020B0604020202020204" pitchFamily="34" charset="0"/>
              </a:rPr>
              <a:t>the Open University (E&amp;I-STEM)</a:t>
            </a:r>
            <a:br>
              <a:rPr lang="en-GB" altLang="en-US" sz="2700" b="1" dirty="0">
                <a:solidFill>
                  <a:schemeClr val="accent2"/>
                </a:solidFill>
                <a:latin typeface="Arial" panose="020B0604020202020204" pitchFamily="34" charset="0"/>
                <a:cs typeface="Arial" panose="020B0604020202020204" pitchFamily="34" charset="0"/>
              </a:rPr>
            </a:br>
            <a:br>
              <a:rPr lang="en-GB" altLang="en-US" sz="1800" b="1" dirty="0">
                <a:solidFill>
                  <a:schemeClr val="accent2"/>
                </a:solidFill>
                <a:latin typeface="Arial" panose="020B0604020202020204" pitchFamily="34" charset="0"/>
                <a:cs typeface="Arial" panose="020B0604020202020204" pitchFamily="34" charset="0"/>
              </a:rPr>
            </a:br>
            <a:r>
              <a:rPr lang="en-GB" altLang="en-US" sz="1500" b="1" dirty="0">
                <a:latin typeface="Arial" panose="020B0604020202020204" pitchFamily="34" charset="0"/>
                <a:cs typeface="Arial" panose="020B0604020202020204" pitchFamily="34" charset="0"/>
              </a:rPr>
              <a:t>Elouise </a:t>
            </a:r>
            <a:r>
              <a:rPr lang="en-GB" altLang="en-US" sz="1500" b="1" dirty="0" err="1">
                <a:latin typeface="Arial" panose="020B0604020202020204" pitchFamily="34" charset="0"/>
                <a:cs typeface="Arial" panose="020B0604020202020204" pitchFamily="34" charset="0"/>
              </a:rPr>
              <a:t>Huxor</a:t>
            </a:r>
            <a:r>
              <a:rPr lang="en-GB" altLang="en-US" sz="1500" b="1" dirty="0">
                <a:latin typeface="Arial" panose="020B0604020202020204" pitchFamily="34" charset="0"/>
                <a:cs typeface="Arial" panose="020B0604020202020204" pitchFamily="34" charset="0"/>
              </a:rPr>
              <a:t>, Theo </a:t>
            </a:r>
            <a:r>
              <a:rPr lang="en-GB" altLang="en-US" sz="1500" b="1" dirty="0" err="1">
                <a:latin typeface="Arial" panose="020B0604020202020204" pitchFamily="34" charset="0"/>
                <a:cs typeface="Arial" panose="020B0604020202020204" pitchFamily="34" charset="0"/>
              </a:rPr>
              <a:t>Philcox</a:t>
            </a:r>
            <a:r>
              <a:rPr lang="en-GB" altLang="en-US" sz="1500" b="1" dirty="0">
                <a:latin typeface="Arial" panose="020B0604020202020204" pitchFamily="34" charset="0"/>
                <a:cs typeface="Arial" panose="020B0604020202020204" pitchFamily="34" charset="0"/>
              </a:rPr>
              <a:t>, Lisa Bowers</a:t>
            </a:r>
            <a:br>
              <a:rPr lang="en-GB" altLang="en-US" sz="1500" b="1" dirty="0">
                <a:latin typeface="Arial" panose="020B0604020202020204" pitchFamily="34" charset="0"/>
                <a:cs typeface="Arial" panose="020B0604020202020204" pitchFamily="34" charset="0"/>
              </a:rPr>
            </a:br>
            <a:br>
              <a:rPr lang="en-GB" altLang="en-US" sz="1500" b="1" dirty="0">
                <a:latin typeface="Arial" panose="020B0604020202020204" pitchFamily="34" charset="0"/>
                <a:cs typeface="Arial" panose="020B0604020202020204" pitchFamily="34" charset="0"/>
              </a:rPr>
            </a:br>
            <a:r>
              <a:rPr lang="en-GB" altLang="en-US" sz="2000" b="1" dirty="0">
                <a:latin typeface="Arial" panose="020B0604020202020204" pitchFamily="34" charset="0"/>
                <a:cs typeface="Arial" panose="020B0604020202020204" pitchFamily="34" charset="0"/>
              </a:rPr>
              <a:t>Description</a:t>
            </a:r>
            <a:br>
              <a:rPr lang="en-GB" altLang="en-US" sz="1500" b="1" dirty="0">
                <a:latin typeface="Arial" panose="020B0604020202020204" pitchFamily="34" charset="0"/>
                <a:cs typeface="Arial" panose="020B0604020202020204" pitchFamily="34" charset="0"/>
              </a:rPr>
            </a:br>
            <a:r>
              <a:rPr lang="en-GB" sz="1500" dirty="0">
                <a:latin typeface="Calibri" panose="020F0502020204030204" pitchFamily="34" charset="0"/>
                <a:ea typeface="Calibri" panose="020F0502020204030204" pitchFamily="34" charset="0"/>
              </a:rPr>
              <a:t>The aim of this project is to create and train a pilot group of Associate Lecturer Disability Champions who will offer peer-to-peer assistance for disability or mental health teaching inquiries. </a:t>
            </a:r>
            <a:br>
              <a:rPr lang="en-GB" sz="1500" dirty="0">
                <a:latin typeface="Calibri" panose="020F0502020204030204" pitchFamily="34" charset="0"/>
                <a:ea typeface="Calibri" panose="020F0502020204030204" pitchFamily="34" charset="0"/>
              </a:rPr>
            </a:br>
            <a:br>
              <a:rPr lang="en-GB" sz="1800" dirty="0">
                <a:latin typeface="Calibri" panose="020F0502020204030204" pitchFamily="34" charset="0"/>
                <a:ea typeface="Calibri" panose="020F0502020204030204" pitchFamily="34" charset="0"/>
              </a:rPr>
            </a:br>
            <a:r>
              <a:rPr lang="en-GB" altLang="en-US" sz="2000" b="1" dirty="0">
                <a:latin typeface="Arial" panose="020B0604020202020204" pitchFamily="34" charset="0"/>
                <a:cs typeface="Arial" panose="020B0604020202020204" pitchFamily="34" charset="0"/>
              </a:rPr>
              <a:t>How?</a:t>
            </a:r>
            <a:br>
              <a:rPr lang="en-GB" altLang="en-US" sz="1500" b="1" dirty="0">
                <a:latin typeface="Arial" panose="020B0604020202020204" pitchFamily="34" charset="0"/>
                <a:cs typeface="Arial" panose="020B0604020202020204" pitchFamily="34" charset="0"/>
              </a:rPr>
            </a:br>
            <a:r>
              <a:rPr lang="en-GB" sz="1500" dirty="0">
                <a:latin typeface="Calibri" panose="020F0502020204030204" pitchFamily="34" charset="0"/>
                <a:ea typeface="Calibri" panose="020F0502020204030204" pitchFamily="34" charset="0"/>
              </a:rPr>
              <a:t>The project team will support this by upskilling ALs in how to address disability and mental issues in their student community’.</a:t>
            </a:r>
            <a:br>
              <a:rPr lang="en-GB" altLang="en-US" sz="1500" b="1" dirty="0">
                <a:latin typeface="Arial" panose="020B0604020202020204" pitchFamily="34" charset="0"/>
                <a:cs typeface="Arial" panose="020B0604020202020204" pitchFamily="34" charset="0"/>
              </a:rPr>
            </a:br>
            <a:r>
              <a:rPr lang="en-GB" altLang="en-US" sz="2000" b="1" dirty="0">
                <a:latin typeface="Arial" panose="020B0604020202020204" pitchFamily="34" charset="0"/>
                <a:cs typeface="Arial" panose="020B0604020202020204" pitchFamily="34" charset="0"/>
              </a:rPr>
              <a:t>Outcomes?</a:t>
            </a: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r>
              <a:rPr lang="en-GB" sz="1500" dirty="0">
                <a:latin typeface="Calibri" panose="020F0502020204030204" pitchFamily="34" charset="0"/>
                <a:ea typeface="Calibri" panose="020F0502020204030204" pitchFamily="34" charset="0"/>
                <a:cs typeface="Arial" panose="020B0604020202020204" pitchFamily="34" charset="0"/>
              </a:rPr>
              <a:t>E&amp;I will have a readily accessible single battery of Mental Health and Disability teaching and learning resources (internal and external sources)</a:t>
            </a:r>
            <a:br>
              <a:rPr lang="en-GB" sz="1500" dirty="0">
                <a:latin typeface="Calibri" panose="020F0502020204030204" pitchFamily="34" charset="0"/>
                <a:ea typeface="Calibri" panose="020F0502020204030204" pitchFamily="34" charset="0"/>
                <a:cs typeface="Arial" panose="020B0604020202020204" pitchFamily="34" charset="0"/>
              </a:rPr>
            </a:br>
            <a:r>
              <a:rPr lang="en-GB" sz="1500" dirty="0">
                <a:latin typeface="Calibri" panose="020F0502020204030204" pitchFamily="34" charset="0"/>
                <a:ea typeface="Calibri" panose="020F0502020204030204" pitchFamily="34" charset="0"/>
                <a:cs typeface="Arial" panose="020B0604020202020204" pitchFamily="34" charset="0"/>
              </a:rPr>
              <a:t>  </a:t>
            </a:r>
            <a:br>
              <a:rPr lang="en-GB" sz="1500" dirty="0">
                <a:latin typeface="Calibri" panose="020F0502020204030204" pitchFamily="34" charset="0"/>
                <a:ea typeface="Calibri" panose="020F0502020204030204" pitchFamily="34" charset="0"/>
                <a:cs typeface="Arial" panose="020B0604020202020204" pitchFamily="34" charset="0"/>
              </a:rPr>
            </a:br>
            <a:r>
              <a:rPr lang="en-GB" sz="1500" dirty="0">
                <a:latin typeface="Calibri" panose="020F0502020204030204" pitchFamily="34" charset="0"/>
                <a:ea typeface="Calibri" panose="020F0502020204030204" pitchFamily="34" charset="0"/>
                <a:cs typeface="Arial" panose="020B0604020202020204" pitchFamily="34" charset="0"/>
              </a:rPr>
              <a:t>Sharing Disability Champions concept across STEM e.g. a centralised training guide will be available for other module teams to assimilate to their modules.</a:t>
            </a:r>
            <a:br>
              <a:rPr lang="en-GB" sz="1500" dirty="0">
                <a:latin typeface="Calibri" panose="020F0502020204030204" pitchFamily="34" charset="0"/>
                <a:ea typeface="Calibri" panose="020F0502020204030204" pitchFamily="34"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500" b="0"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500" b="0" i="0" u="none" strike="noStrike" cap="none" normalizeH="0" baseline="0" dirty="0">
              <a:ln>
                <a:noFill/>
              </a:ln>
              <a:effectLst/>
              <a:latin typeface="Arial" panose="020B0604020202020204" pitchFamily="34" charset="0"/>
            </a:endParaRPr>
          </a:p>
        </p:txBody>
      </p:sp>
      <p:sp>
        <p:nvSpPr>
          <p:cNvPr id="58" name="Oval 50">
            <a:extLst>
              <a:ext uri="{FF2B5EF4-FFF2-40B4-BE49-F238E27FC236}">
                <a16:creationId xmlns:a16="http://schemas.microsoft.com/office/drawing/2014/main" id="{F35BC0E3-6FE4-4491-BA19-C0126066A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71580" y="1253299"/>
            <a:ext cx="385605" cy="385605"/>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B6FBF2D-3D88-46BD-B618-C514A19AB273}"/>
              </a:ext>
            </a:extLst>
          </p:cNvPr>
          <p:cNvPicPr>
            <a:picLocks noChangeAspect="1"/>
          </p:cNvPicPr>
          <p:nvPr/>
        </p:nvPicPr>
        <p:blipFill rotWithShape="1">
          <a:blip r:embed="rId4">
            <a:alphaModFix/>
            <a:extLst>
              <a:ext uri="{BEBA8EAE-BF5A-486C-A8C5-ECC9F3942E4B}">
                <a14:imgProps xmlns:a14="http://schemas.microsoft.com/office/drawing/2010/main">
                  <a14:imgLayer r:embed="rId5">
                    <a14:imgEffect>
                      <a14:sharpenSoften amount="50000"/>
                    </a14:imgEffect>
                    <a14:imgEffect>
                      <a14:colorTemperature colorTemp="5300"/>
                    </a14:imgEffect>
                    <a14:imgEffect>
                      <a14:brightnessContrast contrast="40000"/>
                    </a14:imgEffect>
                  </a14:imgLayer>
                </a14:imgProps>
              </a:ext>
            </a:extLst>
          </a:blip>
          <a:srcRect l="25973" r="9118" b="-2"/>
          <a:stretch/>
        </p:blipFill>
        <p:spPr>
          <a:xfrm>
            <a:off x="6734122" y="958563"/>
            <a:ext cx="4096446" cy="4954287"/>
          </a:xfrm>
          <a:custGeom>
            <a:avLst/>
            <a:gdLst/>
            <a:ahLst/>
            <a:cxnLst/>
            <a:rect l="l" t="t" r="r" b="b"/>
            <a:pathLst>
              <a:path w="2085425" h="2522136">
                <a:moveTo>
                  <a:pt x="1261068" y="0"/>
                </a:moveTo>
                <a:cubicBezTo>
                  <a:pt x="1565773" y="0"/>
                  <a:pt x="1845238" y="108068"/>
                  <a:pt x="2063225" y="287967"/>
                </a:cubicBezTo>
                <a:lnTo>
                  <a:pt x="2085425" y="308144"/>
                </a:lnTo>
                <a:lnTo>
                  <a:pt x="2085425" y="2213992"/>
                </a:lnTo>
                <a:lnTo>
                  <a:pt x="2063225" y="2234170"/>
                </a:lnTo>
                <a:cubicBezTo>
                  <a:pt x="1845238" y="2414068"/>
                  <a:pt x="1565773" y="2522136"/>
                  <a:pt x="1261068" y="2522136"/>
                </a:cubicBezTo>
                <a:cubicBezTo>
                  <a:pt x="564599" y="2522136"/>
                  <a:pt x="0" y="1957537"/>
                  <a:pt x="0" y="1261068"/>
                </a:cubicBezTo>
                <a:cubicBezTo>
                  <a:pt x="0" y="564599"/>
                  <a:pt x="564599" y="0"/>
                  <a:pt x="1261068" y="0"/>
                </a:cubicBezTo>
                <a:close/>
              </a:path>
            </a:pathLst>
          </a:custGeom>
        </p:spPr>
      </p:pic>
      <p:pic>
        <p:nvPicPr>
          <p:cNvPr id="6" name="Picture 5">
            <a:extLst>
              <a:ext uri="{FF2B5EF4-FFF2-40B4-BE49-F238E27FC236}">
                <a16:creationId xmlns:a16="http://schemas.microsoft.com/office/drawing/2014/main" id="{6A162794-072E-44CE-8E0C-5D276A8A6A1E}"/>
              </a:ext>
            </a:extLst>
          </p:cNvPr>
          <p:cNvPicPr>
            <a:picLocks noChangeAspect="1"/>
          </p:cNvPicPr>
          <p:nvPr/>
        </p:nvPicPr>
        <p:blipFill rotWithShape="1">
          <a:blip r:embed="rId6">
            <a:alphaModFix amt="50000"/>
            <a:extLst>
              <a:ext uri="{BEBA8EAE-BF5A-486C-A8C5-ECC9F3942E4B}">
                <a14:imgProps xmlns:a14="http://schemas.microsoft.com/office/drawing/2010/main">
                  <a14:imgLayer r:embed="rId7">
                    <a14:imgEffect>
                      <a14:saturation sat="33000"/>
                    </a14:imgEffect>
                    <a14:imgEffect>
                      <a14:brightnessContrast bright="20000" contrast="20000"/>
                    </a14:imgEffect>
                  </a14:imgLayer>
                </a14:imgProps>
              </a:ext>
            </a:extLst>
          </a:blip>
          <a:srcRect l="18371" r="2376" b="-4"/>
          <a:stretch/>
        </p:blipFill>
        <p:spPr>
          <a:xfrm>
            <a:off x="6007884" y="2989073"/>
            <a:ext cx="2696566" cy="2696566"/>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59" name="Arc 52">
            <a:extLst>
              <a:ext uri="{FF2B5EF4-FFF2-40B4-BE49-F238E27FC236}">
                <a16:creationId xmlns:a16="http://schemas.microsoft.com/office/drawing/2014/main" id="{DCD36EB2-CC93-4C1B-A9D7-1A2F45F56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238505">
            <a:off x="5958855" y="1808913"/>
            <a:ext cx="4083433" cy="4083433"/>
          </a:xfrm>
          <a:prstGeom prst="arc">
            <a:avLst>
              <a:gd name="adj1" fmla="val 17345061"/>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pic>
        <p:nvPicPr>
          <p:cNvPr id="7" name="Picture 6">
            <a:extLst>
              <a:ext uri="{FF2B5EF4-FFF2-40B4-BE49-F238E27FC236}">
                <a16:creationId xmlns:a16="http://schemas.microsoft.com/office/drawing/2014/main" id="{1F2C4EC1-FED2-4422-BDA7-7DCB16FC250C}"/>
              </a:ext>
            </a:extLst>
          </p:cNvPr>
          <p:cNvPicPr>
            <a:picLocks noChangeAspect="1"/>
          </p:cNvPicPr>
          <p:nvPr/>
        </p:nvPicPr>
        <p:blipFill>
          <a:blip r:embed="rId8"/>
          <a:stretch>
            <a:fillRect/>
          </a:stretch>
        </p:blipFill>
        <p:spPr>
          <a:xfrm>
            <a:off x="9173890" y="5752064"/>
            <a:ext cx="2859272" cy="871804"/>
          </a:xfrm>
          <a:prstGeom prst="rect">
            <a:avLst/>
          </a:prstGeom>
        </p:spPr>
      </p:pic>
      <p:pic>
        <p:nvPicPr>
          <p:cNvPr id="9" name="Picture 8">
            <a:extLst>
              <a:ext uri="{FF2B5EF4-FFF2-40B4-BE49-F238E27FC236}">
                <a16:creationId xmlns:a16="http://schemas.microsoft.com/office/drawing/2014/main" id="{A9471DC2-AA9F-4869-ABF6-8772819E3BA2}"/>
              </a:ext>
            </a:extLst>
          </p:cNvPr>
          <p:cNvPicPr>
            <a:picLocks noChangeAspect="1"/>
          </p:cNvPicPr>
          <p:nvPr/>
        </p:nvPicPr>
        <p:blipFill>
          <a:blip r:embed="rId9"/>
          <a:stretch>
            <a:fillRect/>
          </a:stretch>
        </p:blipFill>
        <p:spPr>
          <a:xfrm>
            <a:off x="9992924" y="166484"/>
            <a:ext cx="1950979" cy="1337604"/>
          </a:xfrm>
          <a:prstGeom prst="rect">
            <a:avLst/>
          </a:prstGeom>
        </p:spPr>
      </p:pic>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2487</TotalTime>
  <Words>157</Words>
  <Application>Microsoft Office PowerPoint</Application>
  <PresentationFormat>Widescreen</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Associate Lecturer Disability Champion scheme at  the Open University (E&amp;I-STEM)  Elouise Huxor, Theo Philcox, Lisa Bowers  Description The aim of this project is to create and train a pilot group of Associate Lecturer Disability Champions who will offer peer-to-peer assistance for disability or mental health teaching inquiries.   How? The project team will support this by upskilling ALs in how to address disability and mental issues in their student community’. Outcomes? E&amp;I will have a readily accessible single battery of Mental Health and Disability teaching and learning resources (internal and external sources)    Sharing Disability Champions concept across STEM e.g. a centralised training guide will be available for other module teams to assimilate to their modules.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Associate Lecturer Disability Champion scheme at  the Open University (E&amp;I-STEM)  Elouise Huxor, Theo Philcox, Lisa Bowers  Description The aim of this project is to create a trial group of AL Disability Champions who will offer peer-to-peer assistance for disability or mental health teaching inquiries.   How? The project team will tackle this issue by collating resources and exploit the resources and training to respond to their peers’ day to day DAR teaching inquiries.  Outcomes?  E&amp;I will have a readily accessible single battery of Mental Health and Disability teaching and learning resources (internal and external sources)    Sharing Disability Champions concept across STEM e.g. a centralised training guide will be available for other module teams to assimilate to their modules.</dc:title>
  <dc:creator>Lisa.Bowers</dc:creator>
  <cp:lastModifiedBy>Diane.Ford</cp:lastModifiedBy>
  <cp:revision>10</cp:revision>
  <dcterms:created xsi:type="dcterms:W3CDTF">2020-11-24T15:33:29Z</dcterms:created>
  <dcterms:modified xsi:type="dcterms:W3CDTF">2020-11-26T12:01:33Z</dcterms:modified>
</cp:coreProperties>
</file>