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257" r:id="rId2"/>
    <p:sldId id="283" r:id="rId3"/>
    <p:sldId id="285" r:id="rId4"/>
    <p:sldId id="284" r:id="rId5"/>
    <p:sldId id="302" r:id="rId6"/>
    <p:sldId id="287" r:id="rId7"/>
    <p:sldId id="325" r:id="rId8"/>
    <p:sldId id="303" r:id="rId9"/>
    <p:sldId id="293" r:id="rId10"/>
    <p:sldId id="326" r:id="rId11"/>
    <p:sldId id="304" r:id="rId12"/>
    <p:sldId id="305" r:id="rId13"/>
    <p:sldId id="308" r:id="rId14"/>
    <p:sldId id="323" r:id="rId15"/>
    <p:sldId id="309" r:id="rId16"/>
    <p:sldId id="315" r:id="rId17"/>
    <p:sldId id="317" r:id="rId18"/>
    <p:sldId id="294" r:id="rId19"/>
    <p:sldId id="296" r:id="rId20"/>
    <p:sldId id="295" r:id="rId21"/>
    <p:sldId id="297" r:id="rId22"/>
    <p:sldId id="327" r:id="rId23"/>
    <p:sldId id="328" r:id="rId24"/>
  </p:sldIdLst>
  <p:sldSz cx="13003213" cy="9756775"/>
  <p:notesSz cx="6797675" cy="9928225"/>
  <p:defaultTextStyle>
    <a:defPPr>
      <a:defRPr lang="en-US"/>
    </a:defPPr>
    <a:lvl1pPr marL="0" algn="l" defTabSz="650276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1pPr>
    <a:lvl2pPr marL="650276" algn="l" defTabSz="650276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2pPr>
    <a:lvl3pPr marL="1300551" algn="l" defTabSz="650276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3pPr>
    <a:lvl4pPr marL="1950827" algn="l" defTabSz="650276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4pPr>
    <a:lvl5pPr marL="2601102" algn="l" defTabSz="650276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5pPr>
    <a:lvl6pPr marL="3251378" algn="l" defTabSz="650276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6pPr>
    <a:lvl7pPr marL="3901653" algn="l" defTabSz="650276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7pPr>
    <a:lvl8pPr marL="4551929" algn="l" defTabSz="650276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8pPr>
    <a:lvl9pPr marL="5202204" algn="l" defTabSz="650276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908">
          <p15:clr>
            <a:srgbClr val="A4A3A4"/>
          </p15:clr>
        </p15:guide>
        <p15:guide id="2" pos="409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432" autoAdjust="0"/>
    <p:restoredTop sz="93680" autoAdjust="0"/>
  </p:normalViewPr>
  <p:slideViewPr>
    <p:cSldViewPr snapToGrid="0">
      <p:cViewPr varScale="1">
        <p:scale>
          <a:sx n="57" d="100"/>
          <a:sy n="57" d="100"/>
        </p:scale>
        <p:origin x="1286" y="48"/>
      </p:cViewPr>
      <p:guideLst>
        <p:guide orient="horz" pos="2908"/>
        <p:guide pos="4096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oleObject" Target="../embeddings/oleObject1.bin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oleObject" Target="file:///\\userdata\documents4\lja224\Documents\esteem\Rough%20working%20excel.xlsx" TargetMode="Externa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package" Target="../embeddings/Microsoft_Excel_Worksheet1.xlsx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ja224\Work%20Folders\Documents\esteem\2019%20data\rough%20working%202019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216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/>
              <a:t>Chart showing distribution of S217 results for students by whether they had completed S104 or S111 1 year previously (16J, 17J and 18J students)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6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Graphs!$K$5</c:f>
              <c:strCache>
                <c:ptCount val="1"/>
                <c:pt idx="0">
                  <c:v>Grade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1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Graphs!$L$4:$M$4</c:f>
              <c:strCache>
                <c:ptCount val="2"/>
                <c:pt idx="0">
                  <c:v>S104 1 year before</c:v>
                </c:pt>
                <c:pt idx="1">
                  <c:v>S111 1 year before</c:v>
                </c:pt>
              </c:strCache>
            </c:strRef>
          </c:cat>
          <c:val>
            <c:numRef>
              <c:f>Graphs!$L$5:$M$5</c:f>
              <c:numCache>
                <c:formatCode>General</c:formatCode>
                <c:ptCount val="2"/>
                <c:pt idx="0">
                  <c:v>18</c:v>
                </c:pt>
                <c:pt idx="1">
                  <c:v>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C17-4A71-A902-3122645A177D}"/>
            </c:ext>
          </c:extLst>
        </c:ser>
        <c:ser>
          <c:idx val="1"/>
          <c:order val="1"/>
          <c:tx>
            <c:strRef>
              <c:f>Graphs!$K$6</c:f>
              <c:strCache>
                <c:ptCount val="1"/>
                <c:pt idx="0">
                  <c:v>Grade 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1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Graphs!$L$4:$M$4</c:f>
              <c:strCache>
                <c:ptCount val="2"/>
                <c:pt idx="0">
                  <c:v>S104 1 year before</c:v>
                </c:pt>
                <c:pt idx="1">
                  <c:v>S111 1 year before</c:v>
                </c:pt>
              </c:strCache>
            </c:strRef>
          </c:cat>
          <c:val>
            <c:numRef>
              <c:f>Graphs!$L$6:$M$6</c:f>
              <c:numCache>
                <c:formatCode>General</c:formatCode>
                <c:ptCount val="2"/>
                <c:pt idx="0">
                  <c:v>15</c:v>
                </c:pt>
                <c:pt idx="1">
                  <c:v>28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C17-4A71-A902-3122645A177D}"/>
            </c:ext>
          </c:extLst>
        </c:ser>
        <c:ser>
          <c:idx val="2"/>
          <c:order val="2"/>
          <c:tx>
            <c:strRef>
              <c:f>Graphs!$K$7</c:f>
              <c:strCache>
                <c:ptCount val="1"/>
                <c:pt idx="0">
                  <c:v>Grade 3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1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Graphs!$L$4:$M$4</c:f>
              <c:strCache>
                <c:ptCount val="2"/>
                <c:pt idx="0">
                  <c:v>S104 1 year before</c:v>
                </c:pt>
                <c:pt idx="1">
                  <c:v>S111 1 year before</c:v>
                </c:pt>
              </c:strCache>
            </c:strRef>
          </c:cat>
          <c:val>
            <c:numRef>
              <c:f>Graphs!$L$7:$M$7</c:f>
              <c:numCache>
                <c:formatCode>General</c:formatCode>
                <c:ptCount val="2"/>
                <c:pt idx="0">
                  <c:v>17</c:v>
                </c:pt>
                <c:pt idx="1">
                  <c:v>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C17-4A71-A902-3122645A177D}"/>
            </c:ext>
          </c:extLst>
        </c:ser>
        <c:ser>
          <c:idx val="3"/>
          <c:order val="3"/>
          <c:tx>
            <c:strRef>
              <c:f>Graphs!$K$8</c:f>
              <c:strCache>
                <c:ptCount val="1"/>
                <c:pt idx="0">
                  <c:v>Grade 4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1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Graphs!$L$4:$M$4</c:f>
              <c:strCache>
                <c:ptCount val="2"/>
                <c:pt idx="0">
                  <c:v>S104 1 year before</c:v>
                </c:pt>
                <c:pt idx="1">
                  <c:v>S111 1 year before</c:v>
                </c:pt>
              </c:strCache>
            </c:strRef>
          </c:cat>
          <c:val>
            <c:numRef>
              <c:f>Graphs!$L$8:$M$8</c:f>
              <c:numCache>
                <c:formatCode>General</c:formatCode>
                <c:ptCount val="2"/>
                <c:pt idx="0">
                  <c:v>11</c:v>
                </c:pt>
                <c:pt idx="1">
                  <c:v>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AC17-4A71-A902-3122645A177D}"/>
            </c:ext>
          </c:extLst>
        </c:ser>
        <c:ser>
          <c:idx val="4"/>
          <c:order val="4"/>
          <c:tx>
            <c:strRef>
              <c:f>Graphs!$K$9</c:f>
              <c:strCache>
                <c:ptCount val="1"/>
                <c:pt idx="0">
                  <c:v>Fail/Resit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1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Graphs!$L$4:$M$4</c:f>
              <c:strCache>
                <c:ptCount val="2"/>
                <c:pt idx="0">
                  <c:v>S104 1 year before</c:v>
                </c:pt>
                <c:pt idx="1">
                  <c:v>S111 1 year before</c:v>
                </c:pt>
              </c:strCache>
            </c:strRef>
          </c:cat>
          <c:val>
            <c:numRef>
              <c:f>Graphs!$L$9:$M$9</c:f>
              <c:numCache>
                <c:formatCode>General</c:formatCode>
                <c:ptCount val="2"/>
                <c:pt idx="0">
                  <c:v>10</c:v>
                </c:pt>
                <c:pt idx="1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AC17-4A71-A902-3122645A177D}"/>
            </c:ext>
          </c:extLst>
        </c:ser>
        <c:ser>
          <c:idx val="5"/>
          <c:order val="5"/>
          <c:tx>
            <c:strRef>
              <c:f>Graphs!$K$10</c:f>
              <c:strCache>
                <c:ptCount val="1"/>
                <c:pt idx="0">
                  <c:v>Fail/No Resit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strRef>
              <c:f>Graphs!$L$4:$M$4</c:f>
              <c:strCache>
                <c:ptCount val="2"/>
                <c:pt idx="0">
                  <c:v>S104 1 year before</c:v>
                </c:pt>
                <c:pt idx="1">
                  <c:v>S111 1 year before</c:v>
                </c:pt>
              </c:strCache>
            </c:strRef>
          </c:cat>
          <c:val>
            <c:numRef>
              <c:f>Graphs!$L$10:$M$10</c:f>
              <c:numCache>
                <c:formatCode>General</c:formatCode>
                <c:ptCount val="2"/>
                <c:pt idx="0">
                  <c:v>0</c:v>
                </c:pt>
                <c:pt idx="1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AC17-4A71-A902-3122645A177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67150528"/>
        <c:axId val="467150856"/>
      </c:barChart>
      <c:catAx>
        <c:axId val="4671505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67150856"/>
        <c:crosses val="autoZero"/>
        <c:auto val="1"/>
        <c:lblAlgn val="ctr"/>
        <c:lblOffset val="100"/>
        <c:noMultiLvlLbl val="0"/>
      </c:catAx>
      <c:valAx>
        <c:axId val="46715085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6715052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800" baseline="0"/>
      </a:pPr>
      <a:endParaRPr lang="en-US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288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 dirty="0"/>
              <a:t>Primary concern raised by each student who made open text comments</a:t>
            </a:r>
          </a:p>
        </c:rich>
      </c:tx>
      <c:layout>
        <c:manualLayout>
          <c:xMode val="edge"/>
          <c:yMode val="edge"/>
          <c:x val="6.4859115254773211E-2"/>
          <c:y val="4.698831037953338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8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4.1365048118985115E-2"/>
          <c:y val="0.20636811023622048"/>
          <c:w val="0.34593001340258001"/>
          <c:h val="0.69929938193209717"/>
        </c:manualLayout>
      </c:layout>
      <c:pieChart>
        <c:varyColors val="1"/>
        <c:ser>
          <c:idx val="0"/>
          <c:order val="0"/>
          <c:tx>
            <c:strRef>
              <c:f>Sheet4!$C$3</c:f>
              <c:strCache>
                <c:ptCount val="1"/>
                <c:pt idx="0">
                  <c:v>Number of students for whom this was key concern</c:v>
                </c:pt>
              </c:strCache>
            </c:strRef>
          </c:tx>
          <c:spPr>
            <a:ln w="6350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rgbClr val="00B0F0"/>
              </a:solidFill>
              <a:ln w="635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6D27-4FD7-AB10-9860E9C92FA1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635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6D27-4FD7-AB10-9860E9C92FA1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635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6D27-4FD7-AB10-9860E9C92FA1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635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6D27-4FD7-AB10-9860E9C92FA1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635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6D27-4FD7-AB10-9860E9C92FA1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635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6D27-4FD7-AB10-9860E9C92FA1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  <a:lumOff val="40000"/>
                </a:schemeClr>
              </a:solidFill>
              <a:ln w="635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6D27-4FD7-AB10-9860E9C92FA1}"/>
              </c:ext>
            </c:extLst>
          </c:dPt>
          <c:dLbls>
            <c:spPr>
              <a:solidFill>
                <a:sysClr val="window" lastClr="FFFFFF">
                  <a:alpha val="0"/>
                </a:sysClr>
              </a:solidFill>
              <a:ln>
                <a:noFill/>
              </a:ln>
              <a:effectLst/>
            </c:spPr>
            <c:txPr>
              <a:bodyPr rot="0" spcFirstLastPara="1" vertOverflow="clip" horzOverflow="clip" vert="horz" wrap="square" lIns="36576" tIns="18288" rIns="36576" bIns="18288" anchor="ctr" anchorCtr="1">
                <a:spAutoFit/>
              </a:bodyPr>
              <a:lstStyle/>
              <a:p>
                <a:pPr>
                  <a:defRPr sz="2400" b="0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oundRect">
                    <a:avLst/>
                  </a:prstGeom>
                  <a:noFill/>
                  <a:ln>
                    <a:noFill/>
                  </a:ln>
                </c15:spPr>
              </c:ext>
            </c:extLst>
          </c:dLbls>
          <c:cat>
            <c:strRef>
              <c:f>Sheet4!$B$4:$B$10</c:f>
              <c:strCache>
                <c:ptCount val="7"/>
                <c:pt idx="0">
                  <c:v>Wanted more books</c:v>
                </c:pt>
                <c:pt idx="1">
                  <c:v>Wanted more digital learning resources</c:v>
                </c:pt>
                <c:pt idx="2">
                  <c:v>Difficulty of subject matter</c:v>
                </c:pt>
                <c:pt idx="3">
                  <c:v>More detail needed in module materials</c:v>
                </c:pt>
                <c:pt idx="4">
                  <c:v>Lack of integration of materials (M269)</c:v>
                </c:pt>
                <c:pt idx="5">
                  <c:v>More opportunity for practice needed</c:v>
                </c:pt>
                <c:pt idx="6">
                  <c:v>Other</c:v>
                </c:pt>
              </c:strCache>
            </c:strRef>
          </c:cat>
          <c:val>
            <c:numRef>
              <c:f>Sheet4!$C$4:$C$10</c:f>
              <c:numCache>
                <c:formatCode>General</c:formatCode>
                <c:ptCount val="7"/>
                <c:pt idx="0">
                  <c:v>45</c:v>
                </c:pt>
                <c:pt idx="1">
                  <c:v>7</c:v>
                </c:pt>
                <c:pt idx="2">
                  <c:v>6</c:v>
                </c:pt>
                <c:pt idx="3">
                  <c:v>5</c:v>
                </c:pt>
                <c:pt idx="4">
                  <c:v>4</c:v>
                </c:pt>
                <c:pt idx="5">
                  <c:v>4</c:v>
                </c:pt>
                <c:pt idx="6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6D27-4FD7-AB10-9860E9C92FA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159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45745612339176756"/>
          <c:y val="0.20375379315755557"/>
          <c:w val="0.51417815476747708"/>
          <c:h val="0.6999030299592278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2400" baseline="0"/>
      </a:pPr>
      <a:endParaRPr lang="en-US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288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/>
              <a:t>Combined primary and secondary concerns raised by students who made open text comments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8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4.1365048118985115E-2"/>
          <c:y val="0.20636811023622048"/>
          <c:w val="0.34593001340258001"/>
          <c:h val="0.69929938193209717"/>
        </c:manualLayout>
      </c:layout>
      <c:pieChart>
        <c:varyColors val="1"/>
        <c:ser>
          <c:idx val="0"/>
          <c:order val="0"/>
          <c:tx>
            <c:strRef>
              <c:f>'secondary '!$C$3</c:f>
              <c:strCache>
                <c:ptCount val="1"/>
                <c:pt idx="0">
                  <c:v>Number of students for whom this was key concern</c:v>
                </c:pt>
              </c:strCache>
            </c:strRef>
          </c:tx>
          <c:spPr>
            <a:ln w="6350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rgbClr val="00B0F0"/>
              </a:solidFill>
              <a:ln w="635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3875-4047-A9AA-166A06EE71BE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635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3875-4047-A9AA-166A06EE71BE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635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3875-4047-A9AA-166A06EE71BE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635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3875-4047-A9AA-166A06EE71BE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635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3875-4047-A9AA-166A06EE71BE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635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3875-4047-A9AA-166A06EE71BE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635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3875-4047-A9AA-166A06EE71BE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635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3875-4047-A9AA-166A06EE71BE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635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1-3875-4047-A9AA-166A06EE71BE}"/>
              </c:ext>
            </c:extLst>
          </c:dPt>
          <c:dPt>
            <c:idx val="9"/>
            <c:bubble3D val="0"/>
            <c:spPr>
              <a:solidFill>
                <a:schemeClr val="accent1">
                  <a:lumMod val="60000"/>
                  <a:lumOff val="40000"/>
                </a:schemeClr>
              </a:solidFill>
              <a:ln w="635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3-3875-4047-A9AA-166A06EE71BE}"/>
              </c:ext>
            </c:extLst>
          </c:dPt>
          <c:dLbls>
            <c:spPr>
              <a:solidFill>
                <a:sysClr val="window" lastClr="FFFFFF">
                  <a:alpha val="0"/>
                </a:sysClr>
              </a:solidFill>
              <a:ln>
                <a:noFill/>
              </a:ln>
              <a:effectLst/>
            </c:spPr>
            <c:txPr>
              <a:bodyPr rot="0" spcFirstLastPara="1" vertOverflow="clip" horzOverflow="clip" vert="horz" wrap="square" lIns="36576" tIns="18288" rIns="36576" bIns="18288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oundRect">
                    <a:avLst/>
                  </a:prstGeom>
                  <a:noFill/>
                  <a:ln>
                    <a:noFill/>
                  </a:ln>
                </c15:spPr>
              </c:ext>
            </c:extLst>
          </c:dLbls>
          <c:cat>
            <c:strRef>
              <c:f>'secondary '!$B$4:$B$13</c:f>
              <c:strCache>
                <c:ptCount val="10"/>
                <c:pt idx="0">
                  <c:v>Wanted more books</c:v>
                </c:pt>
                <c:pt idx="1">
                  <c:v>Wanted more digital learning resources</c:v>
                </c:pt>
                <c:pt idx="2">
                  <c:v>Difficulty of subject matter</c:v>
                </c:pt>
                <c:pt idx="3">
                  <c:v>More detail needed in module materials</c:v>
                </c:pt>
                <c:pt idx="4">
                  <c:v>Lack of integration of materials (M269)</c:v>
                </c:pt>
                <c:pt idx="5">
                  <c:v>More opportunity for practice needed</c:v>
                </c:pt>
                <c:pt idx="6">
                  <c:v>Wanted more none textual online content</c:v>
                </c:pt>
                <c:pt idx="7">
                  <c:v>Wanted offline access</c:v>
                </c:pt>
                <c:pt idx="8">
                  <c:v>Like combination of books and online</c:v>
                </c:pt>
                <c:pt idx="9">
                  <c:v>Other (including tutorials)</c:v>
                </c:pt>
              </c:strCache>
            </c:strRef>
          </c:cat>
          <c:val>
            <c:numRef>
              <c:f>'secondary '!$C$4:$C$13</c:f>
              <c:numCache>
                <c:formatCode>General</c:formatCode>
                <c:ptCount val="10"/>
                <c:pt idx="0">
                  <c:v>52</c:v>
                </c:pt>
                <c:pt idx="1">
                  <c:v>9</c:v>
                </c:pt>
                <c:pt idx="2">
                  <c:v>7</c:v>
                </c:pt>
                <c:pt idx="3">
                  <c:v>6</c:v>
                </c:pt>
                <c:pt idx="4">
                  <c:v>6</c:v>
                </c:pt>
                <c:pt idx="5">
                  <c:v>5</c:v>
                </c:pt>
                <c:pt idx="6">
                  <c:v>9</c:v>
                </c:pt>
                <c:pt idx="7">
                  <c:v>9</c:v>
                </c:pt>
                <c:pt idx="8">
                  <c:v>6</c:v>
                </c:pt>
                <c:pt idx="9">
                  <c:v>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4-3875-4047-A9AA-166A06EE71B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159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41243180714008842"/>
          <c:y val="0.19921216706504508"/>
          <c:w val="0.54583156451615633"/>
          <c:h val="0.8007878329349550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2400" baseline="0"/>
      </a:pPr>
      <a:endParaRPr lang="en-US"/>
    </a:p>
  </c:txPr>
  <c:externalData r:id="rId4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 sz="2400" dirty="0"/>
              <a:t>Students from 17J and 18J combined whose comments expressed a desire for more books or more digital online content, by age, as percentage</a:t>
            </a:r>
          </a:p>
          <a:p>
            <a:pPr>
              <a:defRPr sz="2400"/>
            </a:pPr>
            <a:endParaRPr lang="en-GB" sz="2400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Sheet1!$N$60</c:f>
              <c:strCache>
                <c:ptCount val="1"/>
                <c:pt idx="0">
                  <c:v>More books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Sheet1!$M$61:$M$70</c:f>
              <c:strCache>
                <c:ptCount val="10"/>
                <c:pt idx="0">
                  <c:v>25 and under</c:v>
                </c:pt>
                <c:pt idx="1">
                  <c:v>26-30</c:v>
                </c:pt>
                <c:pt idx="2">
                  <c:v>31-35</c:v>
                </c:pt>
                <c:pt idx="3">
                  <c:v>36-40</c:v>
                </c:pt>
                <c:pt idx="4">
                  <c:v>41-45</c:v>
                </c:pt>
                <c:pt idx="5">
                  <c:v>46-50</c:v>
                </c:pt>
                <c:pt idx="6">
                  <c:v>51-55</c:v>
                </c:pt>
                <c:pt idx="7">
                  <c:v>56-60</c:v>
                </c:pt>
                <c:pt idx="8">
                  <c:v>61-65</c:v>
                </c:pt>
                <c:pt idx="9">
                  <c:v>over 65</c:v>
                </c:pt>
              </c:strCache>
            </c:strRef>
          </c:cat>
          <c:val>
            <c:numRef>
              <c:f>Sheet1!$N$61:$N$70</c:f>
              <c:numCache>
                <c:formatCode>General</c:formatCode>
                <c:ptCount val="10"/>
                <c:pt idx="0">
                  <c:v>7</c:v>
                </c:pt>
                <c:pt idx="1">
                  <c:v>19</c:v>
                </c:pt>
                <c:pt idx="2">
                  <c:v>14</c:v>
                </c:pt>
                <c:pt idx="3">
                  <c:v>13</c:v>
                </c:pt>
                <c:pt idx="4">
                  <c:v>5</c:v>
                </c:pt>
                <c:pt idx="5">
                  <c:v>5</c:v>
                </c:pt>
                <c:pt idx="6">
                  <c:v>6</c:v>
                </c:pt>
                <c:pt idx="7">
                  <c:v>5</c:v>
                </c:pt>
                <c:pt idx="8">
                  <c:v>5</c:v>
                </c:pt>
                <c:pt idx="9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488-486C-9E44-B266E8638C5A}"/>
            </c:ext>
          </c:extLst>
        </c:ser>
        <c:ser>
          <c:idx val="1"/>
          <c:order val="1"/>
          <c:tx>
            <c:strRef>
              <c:f>Sheet1!$O$60</c:f>
              <c:strCache>
                <c:ptCount val="1"/>
                <c:pt idx="0">
                  <c:v>More digital</c:v>
                </c:pt>
              </c:strCache>
            </c:strRef>
          </c:tx>
          <c:spPr>
            <a:solidFill>
              <a:schemeClr val="accent5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Sheet1!$M$61:$M$70</c:f>
              <c:strCache>
                <c:ptCount val="10"/>
                <c:pt idx="0">
                  <c:v>25 and under</c:v>
                </c:pt>
                <c:pt idx="1">
                  <c:v>26-30</c:v>
                </c:pt>
                <c:pt idx="2">
                  <c:v>31-35</c:v>
                </c:pt>
                <c:pt idx="3">
                  <c:v>36-40</c:v>
                </c:pt>
                <c:pt idx="4">
                  <c:v>41-45</c:v>
                </c:pt>
                <c:pt idx="5">
                  <c:v>46-50</c:v>
                </c:pt>
                <c:pt idx="6">
                  <c:v>51-55</c:v>
                </c:pt>
                <c:pt idx="7">
                  <c:v>56-60</c:v>
                </c:pt>
                <c:pt idx="8">
                  <c:v>61-65</c:v>
                </c:pt>
                <c:pt idx="9">
                  <c:v>over 65</c:v>
                </c:pt>
              </c:strCache>
            </c:strRef>
          </c:cat>
          <c:val>
            <c:numRef>
              <c:f>Sheet1!$O$61:$O$70</c:f>
              <c:numCache>
                <c:formatCode>General</c:formatCode>
                <c:ptCount val="10"/>
                <c:pt idx="0">
                  <c:v>4</c:v>
                </c:pt>
                <c:pt idx="1">
                  <c:v>3</c:v>
                </c:pt>
                <c:pt idx="2">
                  <c:v>2</c:v>
                </c:pt>
                <c:pt idx="3">
                  <c:v>0</c:v>
                </c:pt>
                <c:pt idx="4">
                  <c:v>0</c:v>
                </c:pt>
                <c:pt idx="5">
                  <c:v>1</c:v>
                </c:pt>
                <c:pt idx="6">
                  <c:v>2</c:v>
                </c:pt>
                <c:pt idx="7">
                  <c:v>0</c:v>
                </c:pt>
                <c:pt idx="8">
                  <c:v>1</c:v>
                </c:pt>
                <c:pt idx="9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488-486C-9E44-B266E8638C5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527229840"/>
        <c:axId val="527230824"/>
      </c:barChart>
      <c:catAx>
        <c:axId val="5272298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27230824"/>
        <c:crosses val="autoZero"/>
        <c:auto val="1"/>
        <c:lblAlgn val="ctr"/>
        <c:lblOffset val="100"/>
        <c:noMultiLvlLbl val="0"/>
      </c:catAx>
      <c:valAx>
        <c:axId val="52723082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2722984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4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BD4A1A-25BD-5A4B-8262-7637D0EF5D4F}" type="datetimeFigureOut">
              <a:rPr lang="en-US" smtClean="0"/>
              <a:t>10/25/2021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64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64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F97ABF-097C-B144-83E2-BB2FD59F36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682412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55CC16-585F-864B-90A1-B63321EF5334}" type="datetimeFigureOut">
              <a:rPr lang="en-US" smtClean="0"/>
              <a:t>10/25/2021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4538"/>
            <a:ext cx="495935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C5EB07-C2F8-2C48-8B7E-66B2468E54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603622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650276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1pPr>
    <a:lvl2pPr marL="650276" algn="l" defTabSz="650276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2pPr>
    <a:lvl3pPr marL="1300551" algn="l" defTabSz="650276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3pPr>
    <a:lvl4pPr marL="1950827" algn="l" defTabSz="650276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4pPr>
    <a:lvl5pPr marL="2601102" algn="l" defTabSz="650276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5pPr>
    <a:lvl6pPr marL="3251378" algn="l" defTabSz="650276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6pPr>
    <a:lvl7pPr marL="3901653" algn="l" defTabSz="650276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7pPr>
    <a:lvl8pPr marL="4551929" algn="l" defTabSz="650276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8pPr>
    <a:lvl9pPr marL="5202204" algn="l" defTabSz="650276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C5EB07-C2F8-2C48-8B7E-66B2468E546C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248835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C5EB07-C2F8-2C48-8B7E-66B2468E546C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82484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DC5EB07-C2F8-2C48-8B7E-66B2468E546C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7505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7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 descr="01_backTitle.jp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3003213" cy="975241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0072" y="4628143"/>
            <a:ext cx="7941248" cy="3410314"/>
          </a:xfrm>
        </p:spPr>
        <p:txBody>
          <a:bodyPr anchor="b"/>
          <a:lstStyle>
            <a:lvl1pPr>
              <a:lnSpc>
                <a:spcPts val="5000"/>
              </a:lnSpc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0072" y="8356701"/>
            <a:ext cx="7967434" cy="461665"/>
          </a:xfrm>
        </p:spPr>
        <p:txBody>
          <a:bodyPr wrap="square">
            <a:sp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000">
                <a:solidFill>
                  <a:srgbClr val="FFFFFF"/>
                </a:solidFill>
              </a:defRPr>
            </a:lvl1pPr>
            <a:lvl2pPr marL="6502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3005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508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6011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51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9016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5519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2022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528435" y="8235340"/>
            <a:ext cx="7942884" cy="0"/>
          </a:xfrm>
          <a:prstGeom prst="line">
            <a:avLst/>
          </a:prstGeom>
          <a:ln w="38100" cap="rnd">
            <a:solidFill>
              <a:srgbClr val="FFFFFF"/>
            </a:solidFill>
            <a:prstDash val="sys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7" name="Picture 16" descr="lifeChanging.emf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175094" y="8757215"/>
            <a:ext cx="2350281" cy="545345"/>
          </a:xfrm>
          <a:prstGeom prst="rect">
            <a:avLst/>
          </a:prstGeom>
        </p:spPr>
      </p:pic>
      <p:pic>
        <p:nvPicPr>
          <p:cNvPr id="19" name="Picture 18" descr="1_TheOU_Logo.png"/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334776" y="368300"/>
            <a:ext cx="1293797" cy="8875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50826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Title Slide on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02_backTitle.jp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3003213" cy="975241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0072" y="3921177"/>
            <a:ext cx="7941248" cy="3410314"/>
          </a:xfrm>
        </p:spPr>
        <p:txBody>
          <a:bodyPr anchor="b"/>
          <a:lstStyle>
            <a:lvl1pPr>
              <a:lnSpc>
                <a:spcPts val="50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0072" y="7662828"/>
            <a:ext cx="7967434" cy="461665"/>
          </a:xfrm>
        </p:spPr>
        <p:txBody>
          <a:bodyPr wrap="square">
            <a:sp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000">
                <a:solidFill>
                  <a:srgbClr val="FFFFFF"/>
                </a:solidFill>
              </a:defRPr>
            </a:lvl1pPr>
            <a:lvl2pPr marL="6502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3005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508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6011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51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9016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5519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2022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528435" y="7541467"/>
            <a:ext cx="7942884" cy="0"/>
          </a:xfrm>
          <a:prstGeom prst="line">
            <a:avLst/>
          </a:prstGeom>
          <a:ln w="38100" cap="rnd">
            <a:solidFill>
              <a:srgbClr val="FFFFFF"/>
            </a:solidFill>
            <a:prstDash val="sys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7" name="Picture 16" descr="lifeChanging.emf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8223" y="8717525"/>
            <a:ext cx="2160703" cy="501356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328426" y="379550"/>
            <a:ext cx="1293797" cy="8840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96106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vider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4365"/>
            <a:ext cx="13003213" cy="975240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33600" y="4294290"/>
            <a:ext cx="8718327" cy="651653"/>
          </a:xfrm>
        </p:spPr>
        <p:txBody>
          <a:bodyPr wrap="square" anchor="b">
            <a:spAutoFit/>
          </a:bodyPr>
          <a:lstStyle>
            <a:lvl1pPr algn="ctr">
              <a:lnSpc>
                <a:spcPts val="5000"/>
              </a:lnSpc>
              <a:defRPr sz="5850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33600" y="5358645"/>
            <a:ext cx="8731420" cy="461665"/>
          </a:xfrm>
        </p:spPr>
        <p:txBody>
          <a:bodyPr wrap="square">
            <a:sp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000">
                <a:solidFill>
                  <a:srgbClr val="FFFFFF"/>
                </a:solidFill>
              </a:defRPr>
            </a:lvl1pPr>
            <a:lvl2pPr marL="6502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3005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508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6011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51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9016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5519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2022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844444" y="363008"/>
            <a:ext cx="750078" cy="887593"/>
          </a:xfrm>
          <a:prstGeom prst="rect">
            <a:avLst/>
          </a:prstGeom>
        </p:spPr>
      </p:pic>
      <p:sp>
        <p:nvSpPr>
          <p:cNvPr id="12" name="Oval 11"/>
          <p:cNvSpPr/>
          <p:nvPr userDrawn="1"/>
        </p:nvSpPr>
        <p:spPr>
          <a:xfrm>
            <a:off x="12131865" y="9224972"/>
            <a:ext cx="292800" cy="292800"/>
          </a:xfrm>
          <a:prstGeom prst="ellipse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2034263" y="9103058"/>
            <a:ext cx="503290" cy="519458"/>
          </a:xfrm>
          <a:prstGeom prst="rect">
            <a:avLst/>
          </a:prstGeom>
        </p:spPr>
        <p:txBody>
          <a:bodyPr vert="horz" lIns="130055" tIns="65028" rIns="130055" bIns="65028" rtlCol="0" anchor="ctr"/>
          <a:lstStyle>
            <a:lvl1pPr algn="r">
              <a:defRPr sz="1000">
                <a:solidFill>
                  <a:srgbClr val="FFFFFF"/>
                </a:solidFill>
              </a:defRPr>
            </a:lvl1pPr>
          </a:lstStyle>
          <a:p>
            <a:pPr algn="ctr"/>
            <a:fld id="{C0BADC3D-1509-2C4E-AB5E-AF0356668A88}" type="slidenum">
              <a:rPr lang="en-GB" smtClean="0"/>
              <a:pPr algn="ctr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271868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_Cya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5626" y="416908"/>
            <a:ext cx="9510185" cy="82682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0916" y="2724513"/>
            <a:ext cx="11575130" cy="622268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Subtitle 2"/>
          <p:cNvSpPr>
            <a:spLocks noGrp="1"/>
          </p:cNvSpPr>
          <p:nvPr>
            <p:ph type="subTitle" idx="13"/>
          </p:nvPr>
        </p:nvSpPr>
        <p:spPr>
          <a:xfrm>
            <a:off x="720917" y="1546538"/>
            <a:ext cx="9506517" cy="430887"/>
          </a:xfrm>
        </p:spPr>
        <p:txBody>
          <a:bodyPr wrap="square">
            <a:sp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800">
                <a:solidFill>
                  <a:schemeClr val="tx1"/>
                </a:solidFill>
              </a:defRPr>
            </a:lvl1pPr>
            <a:lvl2pPr marL="6502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3005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508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6011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51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9016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5519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2022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2034263" y="9103058"/>
            <a:ext cx="503290" cy="519458"/>
          </a:xfrm>
          <a:prstGeom prst="rect">
            <a:avLst/>
          </a:prstGeom>
        </p:spPr>
        <p:txBody>
          <a:bodyPr vert="horz" lIns="130055" tIns="65028" rIns="130055" bIns="65028" rtlCol="0" anchor="ctr"/>
          <a:lstStyle>
            <a:lvl1pPr algn="r">
              <a:defRPr sz="1000">
                <a:solidFill>
                  <a:srgbClr val="FFFFFF"/>
                </a:solidFill>
              </a:defRPr>
            </a:lvl1pPr>
          </a:lstStyle>
          <a:p>
            <a:pPr algn="ctr"/>
            <a:fld id="{C0BADC3D-1509-2C4E-AB5E-AF0356668A88}" type="slidenum">
              <a:rPr lang="en-GB" smtClean="0"/>
              <a:pPr algn="ctr"/>
              <a:t>‹#›</a:t>
            </a:fld>
            <a:endParaRPr lang="en-GB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11740" y="1270424"/>
            <a:ext cx="9001419" cy="0"/>
          </a:xfrm>
          <a:prstGeom prst="line">
            <a:avLst/>
          </a:prstGeom>
          <a:ln w="38100" cap="rnd">
            <a:prstDash val="sys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929878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and Content_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val 9"/>
          <p:cNvSpPr/>
          <p:nvPr userDrawn="1"/>
        </p:nvSpPr>
        <p:spPr>
          <a:xfrm>
            <a:off x="12131865" y="9224972"/>
            <a:ext cx="292800" cy="292800"/>
          </a:xfrm>
          <a:prstGeom prst="ellipse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2034263" y="9103058"/>
            <a:ext cx="503290" cy="519458"/>
          </a:xfrm>
          <a:prstGeom prst="rect">
            <a:avLst/>
          </a:prstGeom>
        </p:spPr>
        <p:txBody>
          <a:bodyPr vert="horz" lIns="130055" tIns="65028" rIns="130055" bIns="65028" rtlCol="0" anchor="ctr"/>
          <a:lstStyle>
            <a:lvl1pPr algn="r">
              <a:defRPr sz="1000">
                <a:solidFill>
                  <a:srgbClr val="FFFFFF"/>
                </a:solidFill>
              </a:defRPr>
            </a:lvl1pPr>
          </a:lstStyle>
          <a:p>
            <a:pPr algn="ctr"/>
            <a:fld id="{C0BADC3D-1509-2C4E-AB5E-AF0356668A88}" type="slidenum">
              <a:rPr lang="en-GB" smtClean="0"/>
              <a:pPr algn="ctr"/>
              <a:t>‹#›</a:t>
            </a:fld>
            <a:endParaRPr lang="en-GB" dirty="0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016320" y="0"/>
            <a:ext cx="2986891" cy="2974944"/>
          </a:xfrm>
          <a:prstGeom prst="rect">
            <a:avLst/>
          </a:prstGeom>
        </p:spPr>
      </p:pic>
      <p:pic>
        <p:nvPicPr>
          <p:cNvPr id="7" name="Picture 6" descr="OU ICON.png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839575" y="363008"/>
            <a:ext cx="759817" cy="887593"/>
          </a:xfrm>
          <a:prstGeom prst="rect">
            <a:avLst/>
          </a:prstGeom>
        </p:spPr>
      </p:pic>
      <p:sp>
        <p:nvSpPr>
          <p:cNvPr id="12" name="Subtitle 2"/>
          <p:cNvSpPr>
            <a:spLocks noGrp="1"/>
          </p:cNvSpPr>
          <p:nvPr>
            <p:ph type="subTitle" idx="13"/>
          </p:nvPr>
        </p:nvSpPr>
        <p:spPr>
          <a:xfrm>
            <a:off x="720917" y="1546538"/>
            <a:ext cx="9506517" cy="430887"/>
          </a:xfrm>
        </p:spPr>
        <p:txBody>
          <a:bodyPr wrap="square">
            <a:sp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800">
                <a:solidFill>
                  <a:schemeClr val="tx1"/>
                </a:solidFill>
              </a:defRPr>
            </a:lvl1pPr>
            <a:lvl2pPr marL="6502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3005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508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6011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51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9016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5519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2022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715626" y="416908"/>
            <a:ext cx="9510185" cy="826827"/>
          </a:xfrm>
        </p:spPr>
        <p:txBody>
          <a:bodyPr/>
          <a:lstStyle>
            <a:lvl1pPr>
              <a:defRPr>
                <a:solidFill>
                  <a:srgbClr val="0B55A8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14" name="Content Placeholder 2"/>
          <p:cNvSpPr>
            <a:spLocks noGrp="1"/>
          </p:cNvSpPr>
          <p:nvPr>
            <p:ph idx="1"/>
          </p:nvPr>
        </p:nvSpPr>
        <p:spPr>
          <a:xfrm>
            <a:off x="720916" y="2724513"/>
            <a:ext cx="11575130" cy="6222686"/>
          </a:xfrm>
        </p:spPr>
        <p:txBody>
          <a:bodyPr/>
          <a:lstStyle>
            <a:lvl1pPr>
              <a:buClr>
                <a:schemeClr val="accent2"/>
              </a:buClr>
              <a:defRPr/>
            </a:lvl1pPr>
            <a:lvl2pPr>
              <a:buClr>
                <a:schemeClr val="accent2"/>
              </a:buClr>
              <a:defRPr/>
            </a:lvl2pPr>
            <a:lvl3pPr>
              <a:buClr>
                <a:schemeClr val="accent2"/>
              </a:buClr>
              <a:defRPr/>
            </a:lvl3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5" name="Straight Connector 14"/>
          <p:cNvCxnSpPr/>
          <p:nvPr userDrawn="1"/>
        </p:nvCxnSpPr>
        <p:spPr>
          <a:xfrm>
            <a:off x="711740" y="1270424"/>
            <a:ext cx="9001419" cy="0"/>
          </a:xfrm>
          <a:prstGeom prst="line">
            <a:avLst/>
          </a:prstGeom>
          <a:ln w="38100" cap="rnd">
            <a:solidFill>
              <a:schemeClr val="accent2"/>
            </a:solidFill>
            <a:prstDash val="sys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42739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and Content_Gre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val 9"/>
          <p:cNvSpPr/>
          <p:nvPr userDrawn="1"/>
        </p:nvSpPr>
        <p:spPr>
          <a:xfrm>
            <a:off x="12131865" y="9224972"/>
            <a:ext cx="292800" cy="292800"/>
          </a:xfrm>
          <a:prstGeom prst="ellipse">
            <a:avLst/>
          </a:prstGeom>
          <a:solidFill>
            <a:schemeClr val="accent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2034263" y="9103058"/>
            <a:ext cx="503290" cy="519458"/>
          </a:xfrm>
          <a:prstGeom prst="rect">
            <a:avLst/>
          </a:prstGeom>
        </p:spPr>
        <p:txBody>
          <a:bodyPr vert="horz" lIns="130055" tIns="65028" rIns="130055" bIns="65028" rtlCol="0" anchor="ctr"/>
          <a:lstStyle>
            <a:lvl1pPr algn="r">
              <a:defRPr sz="1000">
                <a:solidFill>
                  <a:srgbClr val="FFFFFF"/>
                </a:solidFill>
              </a:defRPr>
            </a:lvl1pPr>
          </a:lstStyle>
          <a:p>
            <a:pPr algn="ctr"/>
            <a:fld id="{C0BADC3D-1509-2C4E-AB5E-AF0356668A88}" type="slidenum">
              <a:rPr lang="en-GB" smtClean="0"/>
              <a:pPr algn="ctr"/>
              <a:t>‹#›</a:t>
            </a:fld>
            <a:endParaRPr lang="en-GB" dirty="0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016320" y="0"/>
            <a:ext cx="2986892" cy="2974944"/>
          </a:xfrm>
          <a:prstGeom prst="rect">
            <a:avLst/>
          </a:prstGeom>
        </p:spPr>
      </p:pic>
      <p:pic>
        <p:nvPicPr>
          <p:cNvPr id="7" name="Picture 6" descr="OU ICON.png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839575" y="363008"/>
            <a:ext cx="759817" cy="887593"/>
          </a:xfrm>
          <a:prstGeom prst="rect">
            <a:avLst/>
          </a:prstGeom>
        </p:spPr>
      </p:pic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715626" y="416908"/>
            <a:ext cx="9510185" cy="826827"/>
          </a:xfrm>
        </p:spPr>
        <p:txBody>
          <a:bodyPr/>
          <a:lstStyle>
            <a:lvl1pPr>
              <a:defRPr>
                <a:solidFill>
                  <a:schemeClr val="accent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13" name="Subtitle 2"/>
          <p:cNvSpPr>
            <a:spLocks noGrp="1"/>
          </p:cNvSpPr>
          <p:nvPr>
            <p:ph type="subTitle" idx="13"/>
          </p:nvPr>
        </p:nvSpPr>
        <p:spPr>
          <a:xfrm>
            <a:off x="720917" y="1546538"/>
            <a:ext cx="9506517" cy="430887"/>
          </a:xfrm>
        </p:spPr>
        <p:txBody>
          <a:bodyPr wrap="square">
            <a:sp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800">
                <a:solidFill>
                  <a:schemeClr val="tx1"/>
                </a:solidFill>
              </a:defRPr>
            </a:lvl1pPr>
            <a:lvl2pPr marL="6502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3005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508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6011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51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9016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5519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2022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sp>
        <p:nvSpPr>
          <p:cNvPr id="14" name="Content Placeholder 2"/>
          <p:cNvSpPr>
            <a:spLocks noGrp="1"/>
          </p:cNvSpPr>
          <p:nvPr>
            <p:ph idx="1"/>
          </p:nvPr>
        </p:nvSpPr>
        <p:spPr>
          <a:xfrm>
            <a:off x="720916" y="2724513"/>
            <a:ext cx="11575130" cy="6222686"/>
          </a:xfrm>
        </p:spPr>
        <p:txBody>
          <a:bodyPr/>
          <a:lstStyle>
            <a:lvl1pPr>
              <a:buClr>
                <a:schemeClr val="accent6"/>
              </a:buClr>
              <a:defRPr/>
            </a:lvl1pPr>
            <a:lvl2pPr>
              <a:buClr>
                <a:schemeClr val="accent6"/>
              </a:buClr>
              <a:defRPr/>
            </a:lvl2pPr>
            <a:lvl3pPr>
              <a:buClr>
                <a:schemeClr val="accent6"/>
              </a:buClr>
              <a:defRPr/>
            </a:lvl3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5" name="Straight Connector 14"/>
          <p:cNvCxnSpPr/>
          <p:nvPr userDrawn="1"/>
        </p:nvCxnSpPr>
        <p:spPr>
          <a:xfrm>
            <a:off x="711740" y="1270424"/>
            <a:ext cx="9001419" cy="0"/>
          </a:xfrm>
          <a:prstGeom prst="line">
            <a:avLst/>
          </a:prstGeom>
          <a:ln w="38100" cap="rnd">
            <a:solidFill>
              <a:schemeClr val="accent6"/>
            </a:solidFill>
            <a:prstDash val="sys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937157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and Content_r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val 9"/>
          <p:cNvSpPr/>
          <p:nvPr userDrawn="1"/>
        </p:nvSpPr>
        <p:spPr>
          <a:xfrm>
            <a:off x="12131865" y="9224972"/>
            <a:ext cx="292800" cy="292800"/>
          </a:xfrm>
          <a:prstGeom prst="ellipse">
            <a:avLst/>
          </a:prstGeom>
          <a:solidFill>
            <a:schemeClr val="accent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2034263" y="9103058"/>
            <a:ext cx="503290" cy="519458"/>
          </a:xfrm>
          <a:prstGeom prst="rect">
            <a:avLst/>
          </a:prstGeom>
        </p:spPr>
        <p:txBody>
          <a:bodyPr vert="horz" lIns="130055" tIns="65028" rIns="130055" bIns="65028" rtlCol="0" anchor="ctr"/>
          <a:lstStyle>
            <a:lvl1pPr algn="r">
              <a:defRPr sz="1000">
                <a:solidFill>
                  <a:srgbClr val="FFFFFF"/>
                </a:solidFill>
              </a:defRPr>
            </a:lvl1pPr>
          </a:lstStyle>
          <a:p>
            <a:pPr algn="ctr"/>
            <a:fld id="{C0BADC3D-1509-2C4E-AB5E-AF0356668A88}" type="slidenum">
              <a:rPr lang="en-GB" smtClean="0"/>
              <a:pPr algn="ctr"/>
              <a:t>‹#›</a:t>
            </a:fld>
            <a:endParaRPr lang="en-GB" dirty="0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016320" y="0"/>
            <a:ext cx="2986892" cy="2974945"/>
          </a:xfrm>
          <a:prstGeom prst="rect">
            <a:avLst/>
          </a:prstGeom>
        </p:spPr>
      </p:pic>
      <p:pic>
        <p:nvPicPr>
          <p:cNvPr id="7" name="Picture 6" descr="OU ICON.png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839575" y="363008"/>
            <a:ext cx="759817" cy="887593"/>
          </a:xfrm>
          <a:prstGeom prst="rect">
            <a:avLst/>
          </a:prstGeom>
        </p:spPr>
      </p:pic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715626" y="416908"/>
            <a:ext cx="9510185" cy="826827"/>
          </a:xfrm>
        </p:spPr>
        <p:txBody>
          <a:bodyPr/>
          <a:lstStyle>
            <a:lvl1pPr>
              <a:defRPr>
                <a:solidFill>
                  <a:schemeClr val="accent3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13" name="Subtitle 2"/>
          <p:cNvSpPr>
            <a:spLocks noGrp="1"/>
          </p:cNvSpPr>
          <p:nvPr>
            <p:ph type="subTitle" idx="13"/>
          </p:nvPr>
        </p:nvSpPr>
        <p:spPr>
          <a:xfrm>
            <a:off x="720917" y="1546538"/>
            <a:ext cx="9506517" cy="430887"/>
          </a:xfrm>
        </p:spPr>
        <p:txBody>
          <a:bodyPr wrap="square">
            <a:sp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800">
                <a:solidFill>
                  <a:schemeClr val="tx1"/>
                </a:solidFill>
              </a:defRPr>
            </a:lvl1pPr>
            <a:lvl2pPr marL="6502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3005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508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6011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51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9016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5519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2022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sp>
        <p:nvSpPr>
          <p:cNvPr id="14" name="Content Placeholder 2"/>
          <p:cNvSpPr>
            <a:spLocks noGrp="1"/>
          </p:cNvSpPr>
          <p:nvPr>
            <p:ph idx="1"/>
          </p:nvPr>
        </p:nvSpPr>
        <p:spPr>
          <a:xfrm>
            <a:off x="720916" y="2724513"/>
            <a:ext cx="11575130" cy="6222686"/>
          </a:xfrm>
        </p:spPr>
        <p:txBody>
          <a:bodyPr/>
          <a:lstStyle>
            <a:lvl1pPr>
              <a:buClr>
                <a:schemeClr val="accent3"/>
              </a:buClr>
              <a:defRPr/>
            </a:lvl1pPr>
            <a:lvl2pPr>
              <a:buClr>
                <a:schemeClr val="accent3"/>
              </a:buClr>
              <a:defRPr/>
            </a:lvl2pPr>
            <a:lvl3pPr>
              <a:buClr>
                <a:schemeClr val="accent3"/>
              </a:buClr>
              <a:defRPr/>
            </a:lvl3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5" name="Straight Connector 14"/>
          <p:cNvCxnSpPr/>
          <p:nvPr userDrawn="1"/>
        </p:nvCxnSpPr>
        <p:spPr>
          <a:xfrm>
            <a:off x="711740" y="1270424"/>
            <a:ext cx="9001419" cy="0"/>
          </a:xfrm>
          <a:prstGeom prst="line">
            <a:avLst/>
          </a:prstGeom>
          <a:ln w="38100" cap="rnd">
            <a:solidFill>
              <a:schemeClr val="accent3"/>
            </a:solidFill>
            <a:prstDash val="sys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701629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Next Ste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val 4"/>
          <p:cNvSpPr/>
          <p:nvPr userDrawn="1"/>
        </p:nvSpPr>
        <p:spPr>
          <a:xfrm>
            <a:off x="3647920" y="2029528"/>
            <a:ext cx="5708647" cy="5708643"/>
          </a:xfrm>
          <a:prstGeom prst="ellipse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47919" y="2487471"/>
            <a:ext cx="5708647" cy="4969978"/>
          </a:xfrm>
        </p:spPr>
        <p:txBody>
          <a:bodyPr wrap="square" anchor="ctr">
            <a:noAutofit/>
          </a:bodyPr>
          <a:lstStyle>
            <a:lvl1pPr algn="ctr">
              <a:lnSpc>
                <a:spcPts val="8734"/>
              </a:lnSpc>
              <a:defRPr sz="6000" baseline="0">
                <a:solidFill>
                  <a:schemeClr val="bg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844444" y="363008"/>
            <a:ext cx="750078" cy="887593"/>
          </a:xfrm>
          <a:prstGeom prst="rect">
            <a:avLst/>
          </a:prstGeom>
        </p:spPr>
      </p:pic>
      <p:sp>
        <p:nvSpPr>
          <p:cNvPr id="12" name="Oval 11"/>
          <p:cNvSpPr/>
          <p:nvPr userDrawn="1"/>
        </p:nvSpPr>
        <p:spPr>
          <a:xfrm>
            <a:off x="12131865" y="9224972"/>
            <a:ext cx="292800" cy="292800"/>
          </a:xfrm>
          <a:prstGeom prst="ellipse">
            <a:avLst/>
          </a:prstGeom>
          <a:solidFill>
            <a:srgbClr val="75AAE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2034263" y="9103058"/>
            <a:ext cx="503290" cy="519458"/>
          </a:xfrm>
          <a:prstGeom prst="rect">
            <a:avLst/>
          </a:prstGeom>
        </p:spPr>
        <p:txBody>
          <a:bodyPr vert="horz" lIns="130055" tIns="65028" rIns="130055" bIns="65028" rtlCol="0" anchor="ctr"/>
          <a:lstStyle>
            <a:lvl1pPr algn="r">
              <a:defRPr sz="1000">
                <a:solidFill>
                  <a:srgbClr val="FFFFFF"/>
                </a:solidFill>
              </a:defRPr>
            </a:lvl1pPr>
          </a:lstStyle>
          <a:p>
            <a:pPr algn="ctr"/>
            <a:fld id="{C0BADC3D-1509-2C4E-AB5E-AF0356668A88}" type="slidenum">
              <a:rPr lang="en-GB" smtClean="0"/>
              <a:pPr algn="ctr"/>
              <a:t>‹#›</a:t>
            </a:fld>
            <a:endParaRPr lang="en-GB" dirty="0"/>
          </a:p>
        </p:txBody>
      </p:sp>
      <p:sp>
        <p:nvSpPr>
          <p:cNvPr id="14" name="Oval 13"/>
          <p:cNvSpPr/>
          <p:nvPr userDrawn="1"/>
        </p:nvSpPr>
        <p:spPr>
          <a:xfrm>
            <a:off x="3463139" y="1844748"/>
            <a:ext cx="6078208" cy="6078202"/>
          </a:xfrm>
          <a:prstGeom prst="ellipse">
            <a:avLst/>
          </a:prstGeom>
          <a:ln w="38100" cap="rnd">
            <a:solidFill>
              <a:schemeClr val="accent1"/>
            </a:solidFill>
            <a:prstDash val="sys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41966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D0033A-2478-4CC8-8AC9-591E986FF09D}" type="datetimeFigureOut">
              <a:rPr lang="en-GB" smtClean="0"/>
              <a:t>25/10/2021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12983-59F4-4BC2-B2B2-DB5EBE3058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53185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Blue Circle Top.png"/>
          <p:cNvPicPr>
            <a:picLocks noChangeAspect="1"/>
          </p:cNvPicPr>
          <p:nvPr/>
        </p:nvPicPr>
        <p:blipFill>
          <a:blip r:embed="rId1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016320" y="0"/>
            <a:ext cx="2986893" cy="2974945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15626" y="416908"/>
            <a:ext cx="9533274" cy="713392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0917" y="3112033"/>
            <a:ext cx="11676646" cy="341983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endParaRPr lang="en-GB" dirty="0"/>
          </a:p>
        </p:txBody>
      </p:sp>
      <p:sp>
        <p:nvSpPr>
          <p:cNvPr id="8" name="Oval 7"/>
          <p:cNvSpPr/>
          <p:nvPr/>
        </p:nvSpPr>
        <p:spPr>
          <a:xfrm>
            <a:off x="12131865" y="9224972"/>
            <a:ext cx="292800" cy="292800"/>
          </a:xfrm>
          <a:prstGeom prst="ellipse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2034263" y="9103058"/>
            <a:ext cx="503290" cy="519458"/>
          </a:xfrm>
          <a:prstGeom prst="rect">
            <a:avLst/>
          </a:prstGeom>
        </p:spPr>
        <p:txBody>
          <a:bodyPr vert="horz" lIns="130055" tIns="65028" rIns="130055" bIns="65028" rtlCol="0" anchor="ctr"/>
          <a:lstStyle>
            <a:lvl1pPr algn="r">
              <a:defRPr sz="1000">
                <a:solidFill>
                  <a:srgbClr val="FFFFFF"/>
                </a:solidFill>
              </a:defRPr>
            </a:lvl1pPr>
          </a:lstStyle>
          <a:p>
            <a:pPr algn="ctr"/>
            <a:fld id="{C0BADC3D-1509-2C4E-AB5E-AF0356668A88}" type="slidenum">
              <a:rPr lang="en-GB" smtClean="0"/>
              <a:pPr algn="ctr"/>
              <a:t>‹#›</a:t>
            </a:fld>
            <a:endParaRPr lang="en-GB" dirty="0"/>
          </a:p>
        </p:txBody>
      </p:sp>
      <p:pic>
        <p:nvPicPr>
          <p:cNvPr id="10" name="Picture 9" descr="OU ICON.png"/>
          <p:cNvPicPr>
            <a:picLocks noChangeAspect="1"/>
          </p:cNvPicPr>
          <p:nvPr/>
        </p:nvPicPr>
        <p:blipFill>
          <a:blip r:embed="rId1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839575" y="363008"/>
            <a:ext cx="759817" cy="8875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251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3" r:id="rId2"/>
    <p:sldLayoutId id="2147483662" r:id="rId3"/>
    <p:sldLayoutId id="2147483650" r:id="rId4"/>
    <p:sldLayoutId id="2147483660" r:id="rId5"/>
    <p:sldLayoutId id="2147483659" r:id="rId6"/>
    <p:sldLayoutId id="2147483658" r:id="rId7"/>
    <p:sldLayoutId id="2147483661" r:id="rId8"/>
    <p:sldLayoutId id="2147483664" r:id="rId9"/>
  </p:sldLayoutIdLst>
  <p:hf hdr="0" ftr="0" dt="0"/>
  <p:txStyles>
    <p:titleStyle>
      <a:lvl1pPr algn="l" defTabSz="650276" rtl="0" eaLnBrk="1" latinLnBrk="0" hangingPunct="1">
        <a:lnSpc>
          <a:spcPts val="5200"/>
        </a:lnSpc>
        <a:spcBef>
          <a:spcPts val="0"/>
        </a:spcBef>
        <a:buNone/>
        <a:defRPr sz="44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63525" indent="-263525" algn="l" defTabSz="650276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>
          <a:schemeClr val="tx2"/>
        </a:buClr>
        <a:buSzPct val="90000"/>
        <a:buFont typeface="Lucida Grande"/>
        <a:buChar char="●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4038" indent="-222250" algn="l" defTabSz="650276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>
          <a:schemeClr val="tx2"/>
        </a:buClr>
        <a:buSzPct val="90000"/>
        <a:buFont typeface="Lucida Grande"/>
        <a:buChar char="●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342900" indent="-342900" algn="l" defTabSz="650276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>
          <a:schemeClr val="tx2"/>
        </a:buClr>
        <a:buSzPct val="90000"/>
        <a:buFont typeface="Lucida Grande"/>
        <a:buChar char="●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0" indent="0" algn="l" defTabSz="650276" rtl="0" eaLnBrk="1" latinLnBrk="0" hangingPunct="1">
        <a:lnSpc>
          <a:spcPct val="100000"/>
        </a:lnSpc>
        <a:spcBef>
          <a:spcPts val="0"/>
        </a:spcBef>
        <a:spcAft>
          <a:spcPts val="0"/>
        </a:spcAft>
        <a:buFont typeface="Lucida Grande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0" indent="0" algn="l" defTabSz="650276" rtl="0" eaLnBrk="1" latinLnBrk="0" hangingPunct="1">
        <a:lnSpc>
          <a:spcPct val="100000"/>
        </a:lnSpc>
        <a:spcBef>
          <a:spcPts val="0"/>
        </a:spcBef>
        <a:spcAft>
          <a:spcPts val="0"/>
        </a:spcAft>
        <a:buFont typeface="Lucida Grande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3576516" indent="-325138" algn="l" defTabSz="650276" rtl="0" eaLnBrk="1" latinLnBrk="0" hangingPunct="1">
        <a:spcBef>
          <a:spcPct val="20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226791" indent="-325138" algn="l" defTabSz="650276" rtl="0" eaLnBrk="1" latinLnBrk="0" hangingPunct="1">
        <a:spcBef>
          <a:spcPct val="20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4877067" indent="-325138" algn="l" defTabSz="650276" rtl="0" eaLnBrk="1" latinLnBrk="0" hangingPunct="1">
        <a:spcBef>
          <a:spcPct val="20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527342" indent="-325138" algn="l" defTabSz="650276" rtl="0" eaLnBrk="1" latinLnBrk="0" hangingPunct="1">
        <a:spcBef>
          <a:spcPct val="20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50276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50276" algn="l" defTabSz="650276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300551" algn="l" defTabSz="650276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950827" algn="l" defTabSz="650276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601102" algn="l" defTabSz="650276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251378" algn="l" defTabSz="650276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3901653" algn="l" defTabSz="650276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551929" algn="l" defTabSz="650276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202204" algn="l" defTabSz="650276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9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9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3.e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How do STEM students use digital and non digital learning resources? </a:t>
            </a:r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530072" y="8356701"/>
            <a:ext cx="7967434" cy="923330"/>
          </a:xfrm>
        </p:spPr>
        <p:txBody>
          <a:bodyPr/>
          <a:lstStyle/>
          <a:p>
            <a:r>
              <a:rPr lang="en-GB" dirty="0"/>
              <a:t>Laura Alexander, Alexis Lansbury and Sharon Dawes</a:t>
            </a:r>
          </a:p>
        </p:txBody>
      </p:sp>
      <p:sp>
        <p:nvSpPr>
          <p:cNvPr id="2" name="Rectangle 1"/>
          <p:cNvSpPr/>
          <p:nvPr/>
        </p:nvSpPr>
        <p:spPr>
          <a:xfrm>
            <a:off x="151539" y="2239872"/>
            <a:ext cx="6499225" cy="89255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dirty="0"/>
              <a:t>A study focusing on S217, MST224 and M269 students</a:t>
            </a:r>
          </a:p>
        </p:txBody>
      </p:sp>
    </p:spTree>
    <p:extLst>
      <p:ext uri="{BB962C8B-B14F-4D97-AF65-F5344CB8AC3E}">
        <p14:creationId xmlns:p14="http://schemas.microsoft.com/office/powerpoint/2010/main" val="1728338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99A195-DF2E-4C77-B15E-0AA540D5AB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44953" y="4297489"/>
            <a:ext cx="2662518" cy="826827"/>
          </a:xfrm>
        </p:spPr>
        <p:txBody>
          <a:bodyPr/>
          <a:lstStyle/>
          <a:p>
            <a:r>
              <a:rPr lang="en-GB" dirty="0"/>
              <a:t>Entirely online module?</a:t>
            </a:r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C94858C0-2787-40C4-AD40-48959EDB543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89423" y="407788"/>
            <a:ext cx="9557147" cy="4470599"/>
          </a:xfrm>
          <a:prstGeom prst="rect">
            <a:avLst/>
          </a:prstGeom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9B782C6-E9CA-4B94-B176-EB48CEC48C7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algn="ctr"/>
            <a:fld id="{C0BADC3D-1509-2C4E-AB5E-AF0356668A88}" type="slidenum">
              <a:rPr lang="en-GB" smtClean="0"/>
              <a:pPr algn="ctr"/>
              <a:t>10</a:t>
            </a:fld>
            <a:endParaRPr lang="en-GB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37A938DD-1EB6-4192-94C4-D1E5F9BEDCB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9424" y="4890742"/>
            <a:ext cx="9557146" cy="47317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74091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>
            <a:extLst>
              <a:ext uri="{FF2B5EF4-FFF2-40B4-BE49-F238E27FC236}">
                <a16:creationId xmlns:a16="http://schemas.microsoft.com/office/drawing/2014/main" id="{9206D89C-2708-4ABD-AC3F-4AEE490738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Did you have to change how you studied?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56099E4F-86D6-4D81-813F-C791550F65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917" y="2097741"/>
            <a:ext cx="11313346" cy="4434126"/>
          </a:xfrm>
        </p:spPr>
        <p:txBody>
          <a:bodyPr/>
          <a:lstStyle/>
          <a:p>
            <a:r>
              <a:rPr lang="en-GB" sz="3200" dirty="0"/>
              <a:t>Note most S217 Physics students in 17J had studied S104 as their first OU module</a:t>
            </a:r>
          </a:p>
          <a:p>
            <a:endParaRPr lang="en-GB" dirty="0"/>
          </a:p>
          <a:p>
            <a:endParaRPr lang="en-GB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6A1899A-0847-4EA2-9ECF-5931B4A789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C0BADC3D-1509-2C4E-AB5E-AF0356668A88}" type="slidenum">
              <a:rPr lang="en-GB" smtClean="0"/>
              <a:pPr algn="ctr"/>
              <a:t>11</a:t>
            </a:fld>
            <a:endParaRPr lang="en-GB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ABB81A2E-0222-451D-B34D-E6E3DB00114F}"/>
              </a:ext>
            </a:extLst>
          </p:cNvPr>
          <p:cNvGraphicFramePr>
            <a:graphicFrameLocks noGrp="1"/>
          </p:cNvGraphicFramePr>
          <p:nvPr/>
        </p:nvGraphicFramePr>
        <p:xfrm>
          <a:off x="715626" y="3684494"/>
          <a:ext cx="10969868" cy="489981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727316">
                  <a:extLst>
                    <a:ext uri="{9D8B030D-6E8A-4147-A177-3AD203B41FA5}">
                      <a16:colId xmlns:a16="http://schemas.microsoft.com/office/drawing/2014/main" val="1646357554"/>
                    </a:ext>
                  </a:extLst>
                </a:gridCol>
                <a:gridCol w="4835586">
                  <a:extLst>
                    <a:ext uri="{9D8B030D-6E8A-4147-A177-3AD203B41FA5}">
                      <a16:colId xmlns:a16="http://schemas.microsoft.com/office/drawing/2014/main" val="4224902069"/>
                    </a:ext>
                  </a:extLst>
                </a:gridCol>
                <a:gridCol w="3406966">
                  <a:extLst>
                    <a:ext uri="{9D8B030D-6E8A-4147-A177-3AD203B41FA5}">
                      <a16:colId xmlns:a16="http://schemas.microsoft.com/office/drawing/2014/main" val="991321673"/>
                    </a:ext>
                  </a:extLst>
                </a:gridCol>
              </a:tblGrid>
              <a:tr h="201705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800">
                          <a:effectLst/>
                        </a:rPr>
                        <a:t>Students currently studying module</a:t>
                      </a:r>
                      <a:endParaRPr lang="en-GB" sz="2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800">
                          <a:effectLst/>
                        </a:rPr>
                        <a:t>Approach changed between first level 1 module and subsequent level 1 modules</a:t>
                      </a:r>
                      <a:endParaRPr lang="en-GB" sz="2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800">
                          <a:effectLst/>
                        </a:rPr>
                        <a:t>Approach changed when studying first  level 2 module</a:t>
                      </a:r>
                      <a:endParaRPr lang="en-GB" sz="2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57208788"/>
                  </a:ext>
                </a:extLst>
              </a:tr>
              <a:tr h="72068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800" dirty="0">
                          <a:effectLst/>
                        </a:rPr>
                        <a:t>Computing</a:t>
                      </a:r>
                      <a:endParaRPr lang="en-GB" sz="2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800">
                          <a:effectLst/>
                        </a:rPr>
                        <a:t>5 (14%)</a:t>
                      </a:r>
                      <a:endParaRPr lang="en-GB" sz="2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800">
                          <a:effectLst/>
                        </a:rPr>
                        <a:t>17 (49%)</a:t>
                      </a:r>
                      <a:endParaRPr lang="en-GB" sz="2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47209108"/>
                  </a:ext>
                </a:extLst>
              </a:tr>
              <a:tr h="72068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800" dirty="0">
                          <a:effectLst/>
                        </a:rPr>
                        <a:t>Maths</a:t>
                      </a:r>
                      <a:endParaRPr lang="en-GB" sz="2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800">
                          <a:effectLst/>
                        </a:rPr>
                        <a:t>5 (15%)</a:t>
                      </a:r>
                      <a:endParaRPr lang="en-GB" sz="2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800">
                          <a:effectLst/>
                        </a:rPr>
                        <a:t>9 (27%)</a:t>
                      </a:r>
                      <a:endParaRPr lang="en-GB" sz="2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70297675"/>
                  </a:ext>
                </a:extLst>
              </a:tr>
              <a:tr h="72068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800" dirty="0">
                          <a:effectLst/>
                        </a:rPr>
                        <a:t>Physics</a:t>
                      </a:r>
                      <a:endParaRPr lang="en-GB" sz="2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800">
                          <a:effectLst/>
                        </a:rPr>
                        <a:t>9 (20%)</a:t>
                      </a:r>
                      <a:endParaRPr lang="en-GB" sz="2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800">
                          <a:effectLst/>
                        </a:rPr>
                        <a:t>27 (60%)</a:t>
                      </a:r>
                      <a:endParaRPr lang="en-GB" sz="2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48964609"/>
                  </a:ext>
                </a:extLst>
              </a:tr>
              <a:tr h="72068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800" b="1" dirty="0">
                          <a:effectLst/>
                        </a:rPr>
                        <a:t>Total</a:t>
                      </a:r>
                      <a:endParaRPr lang="en-GB" sz="28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800" b="1">
                          <a:effectLst/>
                        </a:rPr>
                        <a:t>19 (17%)</a:t>
                      </a:r>
                      <a:endParaRPr lang="en-GB" sz="28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800" b="1" dirty="0">
                          <a:effectLst/>
                        </a:rPr>
                        <a:t>53 (47%)</a:t>
                      </a:r>
                      <a:endParaRPr lang="en-GB" sz="28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717119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886555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94C648-A3F7-445E-B40F-1F47A4C78A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Studying at level 2 – did changing approach cause issues?</a:t>
            </a:r>
            <a:br>
              <a:rPr lang="en-GB" dirty="0"/>
            </a:br>
            <a:endParaRPr lang="en-GB" dirty="0"/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6B6BD7F2-5166-4DF4-8B75-AF20BD404D2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24577642"/>
              </p:ext>
            </p:extLst>
          </p:nvPr>
        </p:nvGraphicFramePr>
        <p:xfrm>
          <a:off x="1546412" y="2998694"/>
          <a:ext cx="9964270" cy="552674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982135">
                  <a:extLst>
                    <a:ext uri="{9D8B030D-6E8A-4147-A177-3AD203B41FA5}">
                      <a16:colId xmlns:a16="http://schemas.microsoft.com/office/drawing/2014/main" val="2431699454"/>
                    </a:ext>
                  </a:extLst>
                </a:gridCol>
                <a:gridCol w="4982135">
                  <a:extLst>
                    <a:ext uri="{9D8B030D-6E8A-4147-A177-3AD203B41FA5}">
                      <a16:colId xmlns:a16="http://schemas.microsoft.com/office/drawing/2014/main" val="3129335123"/>
                    </a:ext>
                  </a:extLst>
                </a:gridCol>
              </a:tblGrid>
              <a:tr h="275366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3200">
                          <a:effectLst/>
                        </a:rPr>
                        <a:t>Module</a:t>
                      </a:r>
                      <a:endParaRPr lang="en-GB" sz="3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3200" dirty="0">
                          <a:effectLst/>
                        </a:rPr>
                        <a:t>Changing approach caused issues (percentage of those who had to change approach)</a:t>
                      </a:r>
                      <a:endParaRPr lang="en-GB" sz="3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24507303"/>
                  </a:ext>
                </a:extLst>
              </a:tr>
              <a:tr h="69326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3200" dirty="0">
                          <a:effectLst/>
                        </a:rPr>
                        <a:t>Computing</a:t>
                      </a:r>
                      <a:endParaRPr lang="en-GB" sz="3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3200">
                          <a:effectLst/>
                        </a:rPr>
                        <a:t>9 (53%)</a:t>
                      </a:r>
                      <a:endParaRPr lang="en-GB" sz="3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88996904"/>
                  </a:ext>
                </a:extLst>
              </a:tr>
              <a:tr h="69326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3200" dirty="0">
                          <a:effectLst/>
                        </a:rPr>
                        <a:t>Maths</a:t>
                      </a:r>
                      <a:endParaRPr lang="en-GB" sz="3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3200" dirty="0">
                          <a:effectLst/>
                        </a:rPr>
                        <a:t>3 (33.%)</a:t>
                      </a:r>
                      <a:endParaRPr lang="en-GB" sz="3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71380577"/>
                  </a:ext>
                </a:extLst>
              </a:tr>
              <a:tr h="69326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3200" dirty="0">
                          <a:effectLst/>
                        </a:rPr>
                        <a:t>Physics</a:t>
                      </a:r>
                      <a:endParaRPr lang="en-GB" sz="3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3200" dirty="0">
                          <a:effectLst/>
                        </a:rPr>
                        <a:t>23 (85%)</a:t>
                      </a:r>
                      <a:endParaRPr lang="en-GB" sz="3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22223717"/>
                  </a:ext>
                </a:extLst>
              </a:tr>
              <a:tr h="69326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3200">
                          <a:effectLst/>
                        </a:rPr>
                        <a:t>Total</a:t>
                      </a:r>
                      <a:endParaRPr lang="en-GB" sz="3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3200" dirty="0">
                          <a:effectLst/>
                        </a:rPr>
                        <a:t>35 (66%)</a:t>
                      </a:r>
                      <a:endParaRPr lang="en-GB" sz="3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79607792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64FF106-8AFD-4D92-AC67-ABCC1A3F89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12983-59F4-4BC2-B2B2-DB5EBE3058E0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73870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94C648-A3F7-445E-B40F-1F47A4C78A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Does first module studied set preferred study methods?</a:t>
            </a:r>
            <a:br>
              <a:rPr lang="en-GB" dirty="0"/>
            </a:b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64FF106-8AFD-4D92-AC67-ABCC1A3F89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12983-59F4-4BC2-B2B2-DB5EBE3058E0}" type="slidenum">
              <a:rPr lang="en-GB" smtClean="0"/>
              <a:t>13</a:t>
            </a:fld>
            <a:endParaRPr lang="en-GB"/>
          </a:p>
        </p:txBody>
      </p:sp>
      <p:graphicFrame>
        <p:nvGraphicFramePr>
          <p:cNvPr id="10" name="Content Placeholder 9">
            <a:extLst>
              <a:ext uri="{FF2B5EF4-FFF2-40B4-BE49-F238E27FC236}">
                <a16:creationId xmlns:a16="http://schemas.microsoft.com/office/drawing/2014/main" id="{42E93D79-A0B0-4C4A-BE1E-41F072315F2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6702274"/>
              </p:ext>
            </p:extLst>
          </p:nvPr>
        </p:nvGraphicFramePr>
        <p:xfrm>
          <a:off x="715626" y="2151528"/>
          <a:ext cx="11318637" cy="695152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53526">
                  <a:extLst>
                    <a:ext uri="{9D8B030D-6E8A-4147-A177-3AD203B41FA5}">
                      <a16:colId xmlns:a16="http://schemas.microsoft.com/office/drawing/2014/main" val="4156666955"/>
                    </a:ext>
                  </a:extLst>
                </a:gridCol>
                <a:gridCol w="1263475">
                  <a:extLst>
                    <a:ext uri="{9D8B030D-6E8A-4147-A177-3AD203B41FA5}">
                      <a16:colId xmlns:a16="http://schemas.microsoft.com/office/drawing/2014/main" val="3314174383"/>
                    </a:ext>
                  </a:extLst>
                </a:gridCol>
                <a:gridCol w="3369268">
                  <a:extLst>
                    <a:ext uri="{9D8B030D-6E8A-4147-A177-3AD203B41FA5}">
                      <a16:colId xmlns:a16="http://schemas.microsoft.com/office/drawing/2014/main" val="3971609209"/>
                    </a:ext>
                  </a:extLst>
                </a:gridCol>
                <a:gridCol w="3132368">
                  <a:extLst>
                    <a:ext uri="{9D8B030D-6E8A-4147-A177-3AD203B41FA5}">
                      <a16:colId xmlns:a16="http://schemas.microsoft.com/office/drawing/2014/main" val="1287799636"/>
                    </a:ext>
                  </a:extLst>
                </a:gridCol>
              </a:tblGrid>
              <a:tr h="456562">
                <a:tc gridSpan="4">
                  <a:txBody>
                    <a:bodyPr/>
                    <a:lstStyle/>
                    <a:p>
                      <a:pPr algn="l" fontAlgn="b"/>
                      <a:r>
                        <a:rPr lang="en-GB" sz="2000" b="1" u="none" strike="noStrike" dirty="0">
                          <a:effectLst/>
                        </a:rPr>
                        <a:t>Data from respondents from 17J and 18J cohorts combined</a:t>
                      </a:r>
                      <a:endParaRPr lang="en-GB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699799"/>
                  </a:ext>
                </a:extLst>
              </a:tr>
              <a:tr h="1472781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1" u="none" strike="noStrike" dirty="0">
                          <a:effectLst/>
                        </a:rPr>
                        <a:t>Module(total number of respondents)</a:t>
                      </a:r>
                      <a:endParaRPr lang="en-GB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1" u="none" strike="noStrike">
                          <a:effectLst/>
                        </a:rPr>
                        <a:t>Total number</a:t>
                      </a:r>
                      <a:endParaRPr lang="en-GB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1" u="none" strike="noStrike">
                          <a:effectLst/>
                        </a:rPr>
                        <a:t>Percentage responding who felt they had to change approach when starting their level 2 module</a:t>
                      </a:r>
                      <a:endParaRPr lang="en-GB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1" u="none" strike="noStrike" dirty="0">
                          <a:effectLst/>
                        </a:rPr>
                        <a:t>Percentage changing approach for whom this change caused issues</a:t>
                      </a:r>
                      <a:endParaRPr lang="en-GB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838748579"/>
                  </a:ext>
                </a:extLst>
              </a:tr>
              <a:tr h="456562">
                <a:tc gridSpan="4">
                  <a:txBody>
                    <a:bodyPr/>
                    <a:lstStyle/>
                    <a:p>
                      <a:pPr algn="l" fontAlgn="b"/>
                      <a:r>
                        <a:rPr lang="en-GB" sz="2000" b="1" u="none" strike="noStrike" dirty="0">
                          <a:effectLst/>
                        </a:rPr>
                        <a:t>S217(88)</a:t>
                      </a:r>
                      <a:endParaRPr lang="en-GB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36919274"/>
                  </a:ext>
                </a:extLst>
              </a:tr>
              <a:tr h="456562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u="none" strike="noStrike" dirty="0">
                          <a:effectLst/>
                        </a:rPr>
                        <a:t>First module S111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>
                          <a:effectLst/>
                        </a:rPr>
                        <a:t>23</a:t>
                      </a:r>
                      <a:endParaRPr lang="en-GB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 dirty="0">
                          <a:solidFill>
                            <a:srgbClr val="7030A0"/>
                          </a:solidFill>
                          <a:effectLst/>
                        </a:rPr>
                        <a:t>41%</a:t>
                      </a:r>
                      <a:endParaRPr lang="en-GB" sz="2000" b="0" i="0" u="none" strike="noStrike" dirty="0">
                        <a:solidFill>
                          <a:srgbClr val="7030A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1" u="none" strike="noStrike" dirty="0">
                          <a:solidFill>
                            <a:srgbClr val="7030A0"/>
                          </a:solidFill>
                          <a:effectLst/>
                        </a:rPr>
                        <a:t>44%</a:t>
                      </a:r>
                      <a:endParaRPr lang="en-GB" sz="2000" b="1" i="0" u="none" strike="noStrike" dirty="0">
                        <a:solidFill>
                          <a:srgbClr val="7030A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940997979"/>
                  </a:ext>
                </a:extLst>
              </a:tr>
              <a:tr h="456562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u="none" strike="noStrike">
                          <a:effectLst/>
                        </a:rPr>
                        <a:t>First module S104</a:t>
                      </a:r>
                      <a:endParaRPr lang="en-GB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>
                          <a:effectLst/>
                        </a:rPr>
                        <a:t>31</a:t>
                      </a:r>
                      <a:endParaRPr lang="en-GB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 dirty="0">
                          <a:solidFill>
                            <a:srgbClr val="7030A0"/>
                          </a:solidFill>
                          <a:effectLst/>
                        </a:rPr>
                        <a:t>83%</a:t>
                      </a:r>
                      <a:endParaRPr lang="en-GB" sz="2000" b="0" i="0" u="none" strike="noStrike" dirty="0">
                        <a:solidFill>
                          <a:srgbClr val="7030A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1" u="none" strike="noStrike" dirty="0">
                          <a:solidFill>
                            <a:srgbClr val="7030A0"/>
                          </a:solidFill>
                          <a:effectLst/>
                        </a:rPr>
                        <a:t>84%</a:t>
                      </a:r>
                      <a:endParaRPr lang="en-GB" sz="2000" b="1" i="0" u="none" strike="noStrike" dirty="0">
                        <a:solidFill>
                          <a:srgbClr val="7030A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243051737"/>
                  </a:ext>
                </a:extLst>
              </a:tr>
              <a:tr h="456562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u="none" strike="noStrike">
                          <a:effectLst/>
                        </a:rPr>
                        <a:t>First module level 1 maths</a:t>
                      </a:r>
                      <a:endParaRPr lang="en-GB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>
                          <a:effectLst/>
                        </a:rPr>
                        <a:t>22</a:t>
                      </a:r>
                      <a:endParaRPr lang="en-GB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>
                          <a:effectLst/>
                        </a:rPr>
                        <a:t>63%</a:t>
                      </a:r>
                      <a:endParaRPr lang="en-GB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>
                          <a:effectLst/>
                        </a:rPr>
                        <a:t>67%</a:t>
                      </a:r>
                      <a:endParaRPr lang="en-GB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143461383"/>
                  </a:ext>
                </a:extLst>
              </a:tr>
              <a:tr h="456562">
                <a:tc gridSpan="4">
                  <a:txBody>
                    <a:bodyPr/>
                    <a:lstStyle/>
                    <a:p>
                      <a:pPr algn="l" fontAlgn="b"/>
                      <a:r>
                        <a:rPr lang="en-GB" sz="2000" b="1" u="none" strike="noStrike" dirty="0">
                          <a:effectLst/>
                        </a:rPr>
                        <a:t>MST224(81)</a:t>
                      </a:r>
                      <a:endParaRPr lang="en-GB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97670151"/>
                  </a:ext>
                </a:extLst>
              </a:tr>
              <a:tr h="456562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u="none" strike="noStrike" dirty="0">
                          <a:effectLst/>
                        </a:rPr>
                        <a:t>First module S111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>
                          <a:effectLst/>
                        </a:rPr>
                        <a:t>6</a:t>
                      </a:r>
                      <a:endParaRPr lang="en-GB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>
                          <a:effectLst/>
                        </a:rPr>
                        <a:t>33%</a:t>
                      </a:r>
                      <a:endParaRPr lang="en-GB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>
                          <a:effectLst/>
                        </a:rPr>
                        <a:t>50%</a:t>
                      </a:r>
                      <a:endParaRPr lang="en-GB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823395744"/>
                  </a:ext>
                </a:extLst>
              </a:tr>
              <a:tr h="456562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u="none" strike="noStrike">
                          <a:effectLst/>
                        </a:rPr>
                        <a:t>First module S104</a:t>
                      </a:r>
                      <a:endParaRPr lang="en-GB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>
                          <a:effectLst/>
                        </a:rPr>
                        <a:t>18</a:t>
                      </a:r>
                      <a:endParaRPr lang="en-GB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>
                          <a:effectLst/>
                        </a:rPr>
                        <a:t>29%</a:t>
                      </a:r>
                      <a:endParaRPr lang="en-GB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>
                          <a:effectLst/>
                        </a:rPr>
                        <a:t>0%</a:t>
                      </a:r>
                      <a:endParaRPr lang="en-GB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911102781"/>
                  </a:ext>
                </a:extLst>
              </a:tr>
              <a:tr h="456562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u="none" strike="noStrike">
                          <a:effectLst/>
                        </a:rPr>
                        <a:t>First module level 1 maths</a:t>
                      </a:r>
                      <a:endParaRPr lang="en-GB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>
                          <a:effectLst/>
                        </a:rPr>
                        <a:t>47</a:t>
                      </a:r>
                      <a:endParaRPr lang="en-GB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>
                          <a:effectLst/>
                        </a:rPr>
                        <a:t>18%</a:t>
                      </a:r>
                      <a:endParaRPr lang="en-GB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>
                          <a:effectLst/>
                        </a:rPr>
                        <a:t>50%</a:t>
                      </a:r>
                      <a:endParaRPr lang="en-GB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722584112"/>
                  </a:ext>
                </a:extLst>
              </a:tr>
              <a:tr h="456562">
                <a:tc gridSpan="4">
                  <a:txBody>
                    <a:bodyPr/>
                    <a:lstStyle/>
                    <a:p>
                      <a:pPr algn="l" fontAlgn="b"/>
                      <a:r>
                        <a:rPr lang="en-GB" sz="2000" b="1" u="none" strike="noStrike" dirty="0">
                          <a:effectLst/>
                        </a:rPr>
                        <a:t>M269(66)</a:t>
                      </a:r>
                      <a:endParaRPr lang="en-GB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54972849"/>
                  </a:ext>
                </a:extLst>
              </a:tr>
              <a:tr h="456562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u="none" strike="noStrike">
                          <a:effectLst/>
                        </a:rPr>
                        <a:t>First module level 1 maths</a:t>
                      </a:r>
                      <a:endParaRPr lang="en-GB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>
                          <a:effectLst/>
                        </a:rPr>
                        <a:t>13</a:t>
                      </a:r>
                      <a:endParaRPr lang="en-GB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>
                          <a:effectLst/>
                        </a:rPr>
                        <a:t>50%</a:t>
                      </a:r>
                      <a:endParaRPr lang="en-GB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>
                          <a:effectLst/>
                        </a:rPr>
                        <a:t>40%</a:t>
                      </a:r>
                      <a:endParaRPr lang="en-GB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115341508"/>
                  </a:ext>
                </a:extLst>
              </a:tr>
              <a:tr h="456562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u="none" strike="noStrike">
                          <a:effectLst/>
                        </a:rPr>
                        <a:t>First module TU100</a:t>
                      </a:r>
                      <a:endParaRPr lang="en-GB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>
                          <a:effectLst/>
                        </a:rPr>
                        <a:t>40</a:t>
                      </a:r>
                      <a:endParaRPr lang="en-GB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>
                          <a:effectLst/>
                        </a:rPr>
                        <a:t>58%</a:t>
                      </a:r>
                      <a:endParaRPr lang="en-GB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 dirty="0">
                          <a:effectLst/>
                        </a:rPr>
                        <a:t>43%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1291411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6765021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9B328B80-618E-4975-8B46-BD89085DFD6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algn="ctr"/>
            <a:fld id="{C0BADC3D-1509-2C4E-AB5E-AF0356668A88}" type="slidenum">
              <a:rPr lang="en-GB" smtClean="0"/>
              <a:pPr algn="ctr"/>
              <a:t>14</a:t>
            </a:fld>
            <a:endParaRPr lang="en-GB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036FCA84-023A-4F52-924C-50F7C11BA3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Focusing on S217 in the context of these results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E4BEBAB4-F223-41AB-A1D4-7D7305A327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We now know what students </a:t>
            </a:r>
            <a:r>
              <a:rPr lang="en-GB" i="1" dirty="0"/>
              <a:t>perceive</a:t>
            </a:r>
            <a:r>
              <a:rPr lang="en-GB" dirty="0"/>
              <a:t> causes them problems</a:t>
            </a:r>
          </a:p>
          <a:p>
            <a:endParaRPr lang="en-GB" dirty="0"/>
          </a:p>
          <a:p>
            <a:r>
              <a:rPr lang="en-GB" dirty="0"/>
              <a:t>Does this actually affect how they perform on the module?</a:t>
            </a:r>
          </a:p>
          <a:p>
            <a:endParaRPr lang="en-GB" dirty="0"/>
          </a:p>
          <a:p>
            <a:r>
              <a:rPr lang="en-GB" dirty="0"/>
              <a:t>S217 provides a perfect chance to investigate this.</a:t>
            </a:r>
          </a:p>
          <a:p>
            <a:endParaRPr lang="en-GB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86066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1333AD4-F2FC-4073-B574-3D84B0E52A0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algn="ctr"/>
            <a:fld id="{C0BADC3D-1509-2C4E-AB5E-AF0356668A88}" type="slidenum">
              <a:rPr lang="en-GB" smtClean="0"/>
              <a:pPr algn="ctr"/>
              <a:t>15</a:t>
            </a:fld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ED8385B-0070-4C49-93E4-82AE7CEB48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Looking at S217 results</a:t>
            </a:r>
          </a:p>
        </p:txBody>
      </p:sp>
      <p:sp>
        <p:nvSpPr>
          <p:cNvPr id="4" name="Subtitle 3">
            <a:extLst>
              <a:ext uri="{FF2B5EF4-FFF2-40B4-BE49-F238E27FC236}">
                <a16:creationId xmlns:a16="http://schemas.microsoft.com/office/drawing/2014/main" id="{4A23F02E-52F0-46B7-BEFF-DE46514ED2FC}"/>
              </a:ext>
            </a:extLst>
          </p:cNvPr>
          <p:cNvSpPr>
            <a:spLocks noGrp="1"/>
          </p:cNvSpPr>
          <p:nvPr>
            <p:ph type="subTitle" idx="13"/>
          </p:nvPr>
        </p:nvSpPr>
        <p:spPr/>
        <p:txBody>
          <a:bodyPr/>
          <a:lstStyle/>
          <a:p>
            <a:r>
              <a:rPr lang="en-GB" dirty="0"/>
              <a:t>Having studied an online module at level 1 was a better predictor of success for the onscreen only S217 than having studied more maths or more physics</a:t>
            </a:r>
          </a:p>
        </p:txBody>
      </p:sp>
      <p:pic>
        <p:nvPicPr>
          <p:cNvPr id="11" name="Content Placeholder 10">
            <a:extLst>
              <a:ext uri="{FF2B5EF4-FFF2-40B4-BE49-F238E27FC236}">
                <a16:creationId xmlns:a16="http://schemas.microsoft.com/office/drawing/2014/main" id="{32C5CAAB-4A91-4860-B862-A118CD443E2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835422" y="4259697"/>
            <a:ext cx="5346655" cy="31519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480129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E541DC1-CE2E-470B-907E-443D58CAAEE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algn="ctr"/>
            <a:fld id="{C0BADC3D-1509-2C4E-AB5E-AF0356668A88}" type="slidenum">
              <a:rPr lang="en-GB" smtClean="0"/>
              <a:pPr algn="ctr"/>
              <a:t>16</a:t>
            </a:fld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F8A6769-9E16-49AF-AD5C-A87FE77016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Grade of pass on S217</a:t>
            </a:r>
          </a:p>
        </p:txBody>
      </p:sp>
      <p:sp>
        <p:nvSpPr>
          <p:cNvPr id="4" name="Subtitle 3">
            <a:extLst>
              <a:ext uri="{FF2B5EF4-FFF2-40B4-BE49-F238E27FC236}">
                <a16:creationId xmlns:a16="http://schemas.microsoft.com/office/drawing/2014/main" id="{CA7D38FB-E064-40C0-AF2D-874033CCB6E8}"/>
              </a:ext>
            </a:extLst>
          </p:cNvPr>
          <p:cNvSpPr>
            <a:spLocks noGrp="1"/>
          </p:cNvSpPr>
          <p:nvPr>
            <p:ph type="subTitle" idx="13"/>
          </p:nvPr>
        </p:nvSpPr>
        <p:spPr/>
        <p:txBody>
          <a:bodyPr/>
          <a:lstStyle/>
          <a:p>
            <a:r>
              <a:rPr lang="en-GB" dirty="0"/>
              <a:t>Students studying at full time rate – S111 students half as likely to fail S217, and 30% more likely to get a grade 1 or 2 pass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E9AB8785-ADFA-4956-B62C-F880B978B3C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19684289"/>
              </p:ext>
            </p:extLst>
          </p:nvPr>
        </p:nvGraphicFramePr>
        <p:xfrm>
          <a:off x="720725" y="2724150"/>
          <a:ext cx="11576050" cy="6223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1377698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7962EE0-4A4D-4168-9E9E-1F67679DDEA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algn="ctr"/>
            <a:fld id="{C0BADC3D-1509-2C4E-AB5E-AF0356668A88}" type="slidenum">
              <a:rPr lang="en-GB" smtClean="0"/>
              <a:pPr algn="ctr"/>
              <a:t>17</a:t>
            </a:fld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02A5B2B-757E-47B5-8C17-7E64233CC8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Conclusions in an OU context</a:t>
            </a:r>
          </a:p>
        </p:txBody>
      </p:sp>
      <p:sp>
        <p:nvSpPr>
          <p:cNvPr id="4" name="Subtitle 3">
            <a:extLst>
              <a:ext uri="{FF2B5EF4-FFF2-40B4-BE49-F238E27FC236}">
                <a16:creationId xmlns:a16="http://schemas.microsoft.com/office/drawing/2014/main" id="{704F286A-9871-4293-9261-F9129DCDB382}"/>
              </a:ext>
            </a:extLst>
          </p:cNvPr>
          <p:cNvSpPr>
            <a:spLocks noGrp="1"/>
          </p:cNvSpPr>
          <p:nvPr>
            <p:ph type="subTitle" idx="13"/>
          </p:nvPr>
        </p:nvSpPr>
        <p:spPr/>
        <p:txBody>
          <a:bodyPr/>
          <a:lstStyle/>
          <a:p>
            <a:r>
              <a:rPr lang="en-GB" i="1" dirty="0"/>
              <a:t>Also checked for age, educational background etc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7B98BC-FF11-41EF-BFEC-DDFA6EBB73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Having completed an entirely online Stage 1 module is a better predictor of success on the entirely onscreen Stage 2 S217 Physics module than having completed a module which contains more physics and more opportunities to apply maths to solve physics problems. </a:t>
            </a:r>
          </a:p>
          <a:p>
            <a:endParaRPr lang="en-GB" dirty="0"/>
          </a:p>
          <a:p>
            <a:r>
              <a:rPr lang="en-GB" dirty="0"/>
              <a:t>The perception of students that they perform less well when they suddenly meet a module where all the material is supplied onscreen appears to be correct. </a:t>
            </a:r>
          </a:p>
          <a:p>
            <a:endParaRPr lang="en-GB" dirty="0"/>
          </a:p>
          <a:p>
            <a:r>
              <a:rPr lang="en-GB" dirty="0"/>
              <a:t>Consideration needs to be given to likely pathways through qualifications to avoid this happening later in a student’s studies.</a:t>
            </a:r>
          </a:p>
          <a:p>
            <a:endParaRPr lang="en-GB" dirty="0"/>
          </a:p>
          <a:p>
            <a:r>
              <a:rPr lang="en-GB" dirty="0"/>
              <a:t>Onscreen study skills can be learnt, it is important to give all students the opportunity to gain these skills at Stage-1 if they are going to meet entirely onscreen modules later in their studies. </a:t>
            </a:r>
          </a:p>
          <a:p>
            <a:endParaRPr lang="en-GB" dirty="0"/>
          </a:p>
          <a:p>
            <a:r>
              <a:rPr lang="en-GB" dirty="0"/>
              <a:t>Note-taking for onscreen material is a key skill.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5801733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7EF60E-FC85-4C6E-A35E-031EAE7C23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Analysis of free text comments 17J cohort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263AE1-4539-4AEF-8F8A-4BCB737BA8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6838A32-1DF3-4895-AA97-18A4641902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12983-59F4-4BC2-B2B2-DB5EBE3058E0}" type="slidenum">
              <a:rPr lang="en-GB" smtClean="0"/>
              <a:t>18</a:t>
            </a:fld>
            <a:endParaRPr lang="en-GB"/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A86B5A1E-D608-4307-8845-F6FB8CBCE61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91166723"/>
              </p:ext>
            </p:extLst>
          </p:nvPr>
        </p:nvGraphicFramePr>
        <p:xfrm>
          <a:off x="336175" y="1653988"/>
          <a:ext cx="11793072" cy="76858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81813497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3E33AD-BF24-4015-8047-8D8CCF9A96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Secondary concerns more revealing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59C4D33E-42AF-4E13-BA02-3AE1D1AB2C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Aft>
                <a:spcPts val="1200"/>
              </a:spcAft>
              <a:buNone/>
            </a:pPr>
            <a:r>
              <a:rPr lang="en-GB" sz="3200" dirty="0"/>
              <a:t>Highlighted other preferences including:-</a:t>
            </a:r>
          </a:p>
          <a:p>
            <a:pPr marL="0" indent="0">
              <a:spcAft>
                <a:spcPts val="1200"/>
              </a:spcAft>
              <a:buNone/>
            </a:pPr>
            <a:endParaRPr lang="en-GB" sz="3200" dirty="0"/>
          </a:p>
          <a:p>
            <a:pPr>
              <a:spcAft>
                <a:spcPts val="1200"/>
              </a:spcAft>
            </a:pPr>
            <a:r>
              <a:rPr lang="en-GB" sz="3200" dirty="0"/>
              <a:t>Desire for more non-textual online content</a:t>
            </a:r>
          </a:p>
          <a:p>
            <a:pPr>
              <a:spcAft>
                <a:spcPts val="1200"/>
              </a:spcAft>
            </a:pPr>
            <a:r>
              <a:rPr lang="en-GB" sz="3200" dirty="0"/>
              <a:t>Desire for offline access to digital resources</a:t>
            </a:r>
          </a:p>
          <a:p>
            <a:pPr>
              <a:spcAft>
                <a:spcPts val="1200"/>
              </a:spcAft>
            </a:pPr>
            <a:r>
              <a:rPr lang="en-GB" sz="3200" dirty="0"/>
              <a:t>Enjoy the combination of books and online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8E81DEF-66D5-44D0-98ED-95CA6F2841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12983-59F4-4BC2-B2B2-DB5EBE3058E0}" type="slidenum">
              <a:rPr lang="en-GB" smtClean="0"/>
              <a:t>19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73655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algn="ctr"/>
            <a:fld id="{C0BADC3D-1509-2C4E-AB5E-AF0356668A88}" type="slidenum">
              <a:rPr lang="en-GB" smtClean="0"/>
              <a:pPr algn="ctr"/>
              <a:t>2</a:t>
            </a:fld>
            <a:endParaRPr lang="en-GB" dirty="0"/>
          </a:p>
        </p:txBody>
      </p:sp>
      <p:sp>
        <p:nvSpPr>
          <p:cNvPr id="7" name="Subtitle 6">
            <a:extLst>
              <a:ext uri="{FF2B5EF4-FFF2-40B4-BE49-F238E27FC236}">
                <a16:creationId xmlns:a16="http://schemas.microsoft.com/office/drawing/2014/main" id="{373A2EA9-4986-413C-9018-6AFCEA3B9AF1}"/>
              </a:ext>
            </a:extLst>
          </p:cNvPr>
          <p:cNvSpPr>
            <a:spLocks noGrp="1"/>
          </p:cNvSpPr>
          <p:nvPr>
            <p:ph type="subTitle" idx="13"/>
          </p:nvPr>
        </p:nvSpPr>
        <p:spPr/>
        <p:txBody>
          <a:bodyPr/>
          <a:lstStyle/>
          <a:p>
            <a:r>
              <a:rPr lang="en-GB" dirty="0"/>
              <a:t>Laura Alexander and Alexis Lansbury</a:t>
            </a:r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eSTEeM</a:t>
            </a:r>
            <a:r>
              <a:rPr lang="en-GB" dirty="0"/>
              <a:t> project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F20833E-4A44-4D2B-B6BA-E72E2162F9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600"/>
              </a:spcAft>
            </a:pPr>
            <a:r>
              <a:rPr lang="en-GB" sz="3600" dirty="0"/>
              <a:t>If students meet modules which rely on different media for learning resources part way through their studies,  what is the impact of this? </a:t>
            </a:r>
          </a:p>
          <a:p>
            <a:pPr>
              <a:spcAft>
                <a:spcPts val="600"/>
              </a:spcAft>
            </a:pPr>
            <a:endParaRPr lang="en-GB" sz="3600" dirty="0"/>
          </a:p>
          <a:p>
            <a:pPr>
              <a:spcAft>
                <a:spcPts val="600"/>
              </a:spcAft>
            </a:pPr>
            <a:r>
              <a:rPr lang="en-GB" sz="3600" dirty="0"/>
              <a:t>Does it affect student progression and retention and could there be ways to mitigate this impact?</a:t>
            </a:r>
            <a:br>
              <a:rPr lang="en-GB" sz="3600" dirty="0"/>
            </a:b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9477729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C08DA8-DCE4-4158-B3D9-94E6C5BD11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Further analysis of free text comments 17J cohort</a:t>
            </a:r>
            <a:br>
              <a:rPr lang="en-GB" dirty="0"/>
            </a:br>
            <a:endParaRPr lang="en-GB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B880E2-36D9-4C49-A814-A0C46BFAD6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4F1B87-9993-4C68-BFE3-7CDCEDDAB7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12983-59F4-4BC2-B2B2-DB5EBE3058E0}" type="slidenum">
              <a:rPr lang="en-GB" smtClean="0"/>
              <a:t>20</a:t>
            </a:fld>
            <a:endParaRPr lang="en-GB"/>
          </a:p>
        </p:txBody>
      </p:sp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01B0F5B0-1FF5-4C15-8370-0FB596E8E71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17743710"/>
              </p:ext>
            </p:extLst>
          </p:nvPr>
        </p:nvGraphicFramePr>
        <p:xfrm>
          <a:off x="465661" y="1788458"/>
          <a:ext cx="11219833" cy="76648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1266382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152A791-F2D8-44C8-A27D-DD50D025749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algn="ctr"/>
            <a:fld id="{C0BADC3D-1509-2C4E-AB5E-AF0356668A88}" type="slidenum">
              <a:rPr lang="en-GB" smtClean="0"/>
              <a:pPr algn="ctr"/>
              <a:t>21</a:t>
            </a:fld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7526189-2754-4AF3-9AD1-082ECFFED9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In depth interviews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FD53D5-6625-465B-8F22-8AA9BCC2CC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5626" y="1581247"/>
            <a:ext cx="11575130" cy="7521811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en-GB" sz="3200" dirty="0"/>
              <a:t>We completed </a:t>
            </a:r>
            <a:r>
              <a:rPr lang="en-GB" sz="3200" dirty="0" err="1"/>
              <a:t>approx</a:t>
            </a:r>
            <a:r>
              <a:rPr lang="en-GB" sz="3200" dirty="0"/>
              <a:t> 12 in depth interviews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en-GB" i="1" dirty="0">
                <a:solidFill>
                  <a:schemeClr val="accent1">
                    <a:lumMod val="75000"/>
                  </a:schemeClr>
                </a:solidFill>
              </a:rPr>
              <a:t>'I find it easier to learn from a book than I do from looking at a screen. I look at a screen all day long at work'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en-GB" i="1" dirty="0">
                <a:solidFill>
                  <a:schemeClr val="accent1">
                    <a:lumMod val="75000"/>
                  </a:schemeClr>
                </a:solidFill>
              </a:rPr>
              <a:t>'I’m less likely to take notes when I’m reading it digitally’</a:t>
            </a:r>
          </a:p>
          <a:p>
            <a:pPr lvl="1"/>
            <a:r>
              <a:rPr lang="en-GB" sz="2400" dirty="0"/>
              <a:t>‘What do you think would make a well-integrated package of learning resources for a module?’ </a:t>
            </a:r>
          </a:p>
          <a:p>
            <a:pPr marL="576000" lvl="1" indent="0">
              <a:buNone/>
            </a:pPr>
            <a:r>
              <a:rPr lang="en-GB" sz="2400" dirty="0">
                <a:solidFill>
                  <a:schemeClr val="accent1">
                    <a:lumMod val="75000"/>
                  </a:schemeClr>
                </a:solidFill>
              </a:rPr>
              <a:t>Every student wanted books plus visual and interactive online resources, particularly more practice </a:t>
            </a:r>
            <a:r>
              <a:rPr lang="en-GB" sz="2400" dirty="0" err="1">
                <a:solidFill>
                  <a:schemeClr val="accent1">
                    <a:lumMod val="75000"/>
                  </a:schemeClr>
                </a:solidFill>
              </a:rPr>
              <a:t>iCMAs</a:t>
            </a:r>
            <a:r>
              <a:rPr lang="en-GB" sz="2400" dirty="0">
                <a:solidFill>
                  <a:schemeClr val="accent1">
                    <a:lumMod val="75000"/>
                  </a:schemeClr>
                </a:solidFill>
              </a:rPr>
              <a:t> with detailed answers, and more recorded screencasts.</a:t>
            </a:r>
          </a:p>
          <a:p>
            <a:pPr marL="576000" lvl="1" indent="0">
              <a:spcAft>
                <a:spcPts val="600"/>
              </a:spcAft>
              <a:buNone/>
            </a:pPr>
            <a:r>
              <a:rPr lang="en-GB" sz="2400" dirty="0">
                <a:solidFill>
                  <a:schemeClr val="accent1">
                    <a:lumMod val="75000"/>
                  </a:schemeClr>
                </a:solidFill>
              </a:rPr>
              <a:t>Several students referred to MST124 or S104 as their ideal combination of digital and book based</a:t>
            </a:r>
          </a:p>
          <a:p>
            <a:pPr lvl="1">
              <a:spcAft>
                <a:spcPts val="600"/>
              </a:spcAft>
            </a:pPr>
            <a:r>
              <a:rPr lang="en-GB" sz="2400" dirty="0"/>
              <a:t>Online note taking only seemed to be at all effective for those with the newer iPad Pro and an Apple pencil. </a:t>
            </a:r>
            <a:r>
              <a:rPr lang="en-GB" sz="2000" dirty="0">
                <a:solidFill>
                  <a:schemeClr val="accent1">
                    <a:lumMod val="75000"/>
                  </a:schemeClr>
                </a:solidFill>
              </a:rPr>
              <a:t>Even these students said annotating paper copies was better.</a:t>
            </a:r>
          </a:p>
          <a:p>
            <a:pPr lvl="1">
              <a:spcAft>
                <a:spcPts val="600"/>
              </a:spcAft>
            </a:pPr>
            <a:r>
              <a:rPr lang="en-GB" sz="2400" dirty="0"/>
              <a:t>Many students said that they remembered content studied on paper better, they could visualise it on the page. </a:t>
            </a:r>
            <a:r>
              <a:rPr lang="en-GB" sz="2000" dirty="0">
                <a:solidFill>
                  <a:srgbClr val="75AAE5">
                    <a:lumMod val="75000"/>
                  </a:srgbClr>
                </a:solidFill>
              </a:rPr>
              <a:t>Ties in with other research</a:t>
            </a:r>
            <a:endParaRPr lang="en-GB" sz="2400" dirty="0"/>
          </a:p>
          <a:p>
            <a:pPr lvl="1">
              <a:spcAft>
                <a:spcPts val="600"/>
              </a:spcAft>
            </a:pPr>
            <a:r>
              <a:rPr lang="en-GB" sz="2400" dirty="0"/>
              <a:t>Internet access issues meant they wanted digital resources that were available offline – several references to DVDs.</a:t>
            </a:r>
          </a:p>
        </p:txBody>
      </p:sp>
    </p:spTree>
    <p:extLst>
      <p:ext uri="{BB962C8B-B14F-4D97-AF65-F5344CB8AC3E}">
        <p14:creationId xmlns:p14="http://schemas.microsoft.com/office/powerpoint/2010/main" val="9131609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0A52E6-5F6F-437C-8EC9-3D9BC7EBE7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Do younger students prefer online?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833617A-83D4-4D72-B49E-54B948D8BF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algn="ctr"/>
            <a:fld id="{C0BADC3D-1509-2C4E-AB5E-AF0356668A88}" type="slidenum">
              <a:rPr lang="en-GB" smtClean="0"/>
              <a:pPr algn="ctr"/>
              <a:t>22</a:t>
            </a:fld>
            <a:endParaRPr lang="en-GB" dirty="0"/>
          </a:p>
        </p:txBody>
      </p:sp>
      <p:graphicFrame>
        <p:nvGraphicFramePr>
          <p:cNvPr id="8" name="Chart 7">
            <a:extLst>
              <a:ext uri="{FF2B5EF4-FFF2-40B4-BE49-F238E27FC236}">
                <a16:creationId xmlns:a16="http://schemas.microsoft.com/office/drawing/2014/main" id="{8475FD54-09EB-4CFB-A1E1-DB6B40A6427A}"/>
              </a:ext>
            </a:extLst>
          </p:cNvPr>
          <p:cNvGraphicFramePr>
            <a:graphicFrameLocks/>
          </p:cNvGraphicFramePr>
          <p:nvPr/>
        </p:nvGraphicFramePr>
        <p:xfrm>
          <a:off x="1250576" y="1394086"/>
          <a:ext cx="10529048" cy="73061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4736986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392D8BE-39BC-43BF-8C4F-A171432A132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algn="ctr"/>
            <a:fld id="{C0BADC3D-1509-2C4E-AB5E-AF0356668A88}" type="slidenum">
              <a:rPr lang="en-GB" smtClean="0"/>
              <a:pPr algn="ctr"/>
              <a:t>23</a:t>
            </a:fld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24D61AB-B0D4-4F48-B2FD-48FD5A0E5615}"/>
              </a:ext>
            </a:extLst>
          </p:cNvPr>
          <p:cNvSpPr>
            <a:spLocks noGrp="1"/>
          </p:cNvSpPr>
          <p:nvPr>
            <p:ph type="subTitle" idx="13"/>
          </p:nvPr>
        </p:nvSpPr>
        <p:spPr/>
        <p:txBody>
          <a:bodyPr/>
          <a:lstStyle/>
          <a:p>
            <a:r>
              <a:rPr lang="en-GB" dirty="0"/>
              <a:t>Want the best of both worlds, they:-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033D2F1B-FA16-4649-B602-4C827C2BEE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STEM students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F8DED1E3-8B08-4114-A5E5-3913D11ADD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916" y="2280228"/>
            <a:ext cx="11575130" cy="6666971"/>
          </a:xfrm>
        </p:spPr>
        <p:txBody>
          <a:bodyPr/>
          <a:lstStyle/>
          <a:p>
            <a:pPr marL="342900" lvl="0" indent="-342900">
              <a:lnSpc>
                <a:spcPct val="105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en-GB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Use a mix of digital and paper-based study methods, regardless of whether a module is presented entirely digitally, or has a mix of paper and digital resources.</a:t>
            </a:r>
            <a:endParaRPr lang="en-GB" sz="2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>
              <a:lnSpc>
                <a:spcPct val="115000"/>
              </a:lnSpc>
              <a:buFont typeface="+mj-lt"/>
              <a:buAutoNum type="arabicPeriod"/>
            </a:pPr>
            <a:r>
              <a:rPr lang="en-GB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Prefer to have a combination of book based and digital resources.</a:t>
            </a:r>
            <a:endParaRPr lang="en-GB" sz="2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>
              <a:lnSpc>
                <a:spcPct val="115000"/>
              </a:lnSpc>
              <a:buFont typeface="+mj-lt"/>
              <a:buAutoNum type="arabicPeriod"/>
            </a:pPr>
            <a:r>
              <a:rPr lang="en-GB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Particularly value screencasts and online quizzes</a:t>
            </a:r>
            <a:endParaRPr lang="en-GB" sz="2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>
              <a:lnSpc>
                <a:spcPct val="115000"/>
              </a:lnSpc>
              <a:buFont typeface="+mj-lt"/>
              <a:buAutoNum type="arabicPeriod"/>
            </a:pPr>
            <a:r>
              <a:rPr lang="en-GB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Find two devices with large screens are required to study entirely digital material</a:t>
            </a:r>
            <a:endParaRPr lang="en-GB" sz="2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>
              <a:lnSpc>
                <a:spcPct val="115000"/>
              </a:lnSpc>
              <a:buFont typeface="+mj-lt"/>
              <a:buAutoNum type="arabicPeriod"/>
            </a:pPr>
            <a:r>
              <a:rPr lang="en-GB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Find books better for studying while travelling, both for ease of use and because of poor internet connectivity while travelling</a:t>
            </a:r>
            <a:endParaRPr lang="en-GB" sz="2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>
              <a:lnSpc>
                <a:spcPct val="115000"/>
              </a:lnSpc>
              <a:buFont typeface="+mj-lt"/>
              <a:buAutoNum type="arabicPeriod"/>
            </a:pPr>
            <a:r>
              <a:rPr lang="en-GB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Want to be able to access digital module material offline</a:t>
            </a:r>
            <a:endParaRPr lang="en-GB" sz="2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</a:pPr>
            <a:r>
              <a:rPr lang="en-GB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Want to be able to access a digital version of any paper module books.</a:t>
            </a:r>
            <a:endParaRPr lang="en-GB" sz="2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799320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294552-1826-4333-9D55-DB5A33A2CD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Students have very different experiences at level 1 and at level 2</a:t>
            </a:r>
            <a:br>
              <a:rPr lang="en-GB" dirty="0"/>
            </a:br>
            <a:endParaRPr lang="en-GB" dirty="0"/>
          </a:p>
        </p:txBody>
      </p:sp>
      <p:sp>
        <p:nvSpPr>
          <p:cNvPr id="4" name="Subtitle 3">
            <a:extLst>
              <a:ext uri="{FF2B5EF4-FFF2-40B4-BE49-F238E27FC236}">
                <a16:creationId xmlns:a16="http://schemas.microsoft.com/office/drawing/2014/main" id="{E202257B-025D-4E4E-A808-FCE2EC68EC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3283" y="2049715"/>
            <a:ext cx="11676646" cy="3419834"/>
          </a:xfrm>
        </p:spPr>
        <p:txBody>
          <a:bodyPr/>
          <a:lstStyle/>
          <a:p>
            <a:pPr marL="0" indent="0">
              <a:buNone/>
            </a:pPr>
            <a:r>
              <a:rPr lang="en-GB" dirty="0"/>
              <a:t>Focus on S217, MST224 and M269 students.</a:t>
            </a:r>
          </a:p>
          <a:p>
            <a:endParaRPr lang="en-GB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5568180"/>
              </p:ext>
            </p:extLst>
          </p:nvPr>
        </p:nvGraphicFramePr>
        <p:xfrm>
          <a:off x="505765" y="2877408"/>
          <a:ext cx="11834163" cy="67186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730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238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13722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876111">
                <a:tc>
                  <a:txBody>
                    <a:bodyPr/>
                    <a:lstStyle/>
                    <a:p>
                      <a:r>
                        <a:rPr lang="en-GB" sz="2400" dirty="0"/>
                        <a:t>Science (Physics)</a:t>
                      </a:r>
                    </a:p>
                  </a:txBody>
                  <a:tcPr marL="97524" marR="97524" marT="48762" marB="48762"/>
                </a:tc>
                <a:tc>
                  <a:txBody>
                    <a:bodyPr/>
                    <a:lstStyle/>
                    <a:p>
                      <a:r>
                        <a:rPr lang="en-GB" sz="2400" dirty="0"/>
                        <a:t>Mathematics</a:t>
                      </a:r>
                    </a:p>
                  </a:txBody>
                  <a:tcPr marL="97524" marR="97524" marT="48762" marB="48762"/>
                </a:tc>
                <a:tc>
                  <a:txBody>
                    <a:bodyPr/>
                    <a:lstStyle/>
                    <a:p>
                      <a:r>
                        <a:rPr lang="en-GB" sz="2400" dirty="0"/>
                        <a:t>Computing</a:t>
                      </a:r>
                    </a:p>
                  </a:txBody>
                  <a:tcPr marL="97524" marR="97524" marT="48762" marB="48762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98124">
                <a:tc>
                  <a:txBody>
                    <a:bodyPr/>
                    <a:lstStyle/>
                    <a:p>
                      <a:r>
                        <a:rPr lang="en-GB" sz="2400" dirty="0"/>
                        <a:t>Level 1,</a:t>
                      </a:r>
                      <a:r>
                        <a:rPr lang="en-GB" sz="2400" baseline="0" dirty="0"/>
                        <a:t> </a:t>
                      </a:r>
                    </a:p>
                    <a:p>
                      <a:r>
                        <a:rPr lang="en-GB" sz="2400" baseline="0" dirty="0"/>
                        <a:t>Previously S104, MST124, (book based and online)</a:t>
                      </a:r>
                    </a:p>
                    <a:p>
                      <a:r>
                        <a:rPr lang="en-GB" sz="2400" baseline="0" dirty="0"/>
                        <a:t>From 2016 entirely online (S111 and S112)</a:t>
                      </a:r>
                    </a:p>
                    <a:p>
                      <a:r>
                        <a:rPr lang="en-GB" sz="2400" baseline="0" dirty="0"/>
                        <a:t>Or </a:t>
                      </a:r>
                    </a:p>
                    <a:p>
                      <a:r>
                        <a:rPr lang="en-GB" sz="2400" baseline="0" dirty="0"/>
                        <a:t>Online and book based (S111 and MST124)</a:t>
                      </a:r>
                    </a:p>
                    <a:p>
                      <a:endParaRPr lang="en-GB" sz="2400" dirty="0"/>
                    </a:p>
                  </a:txBody>
                  <a:tcPr marL="97524" marR="97524" marT="48762" marB="48762"/>
                </a:tc>
                <a:tc>
                  <a:txBody>
                    <a:bodyPr/>
                    <a:lstStyle/>
                    <a:p>
                      <a:r>
                        <a:rPr lang="en-GB" sz="2400" dirty="0"/>
                        <a:t>Level</a:t>
                      </a:r>
                      <a:r>
                        <a:rPr lang="en-GB" sz="2400" baseline="0" dirty="0"/>
                        <a:t> 1</a:t>
                      </a:r>
                    </a:p>
                    <a:p>
                      <a:r>
                        <a:rPr lang="en-GB" sz="240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</a:t>
                      </a:r>
                      <a:r>
                        <a:rPr lang="en-GB" sz="2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ostly book based study resources (</a:t>
                      </a:r>
                      <a:r>
                        <a:rPr lang="en-GB" sz="24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eg</a:t>
                      </a:r>
                      <a:r>
                        <a:rPr lang="en-GB" sz="2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MU123, MST124, MST125, M140)</a:t>
                      </a:r>
                      <a:endParaRPr lang="en-GB" sz="2400" dirty="0"/>
                    </a:p>
                  </a:txBody>
                  <a:tcPr marL="97524" marR="97524" marT="48762" marB="48762"/>
                </a:tc>
                <a:tc>
                  <a:txBody>
                    <a:bodyPr/>
                    <a:lstStyle/>
                    <a:p>
                      <a:r>
                        <a:rPr lang="en-GB" sz="2400" dirty="0"/>
                        <a:t>Level 1</a:t>
                      </a:r>
                    </a:p>
                    <a:p>
                      <a:r>
                        <a:rPr lang="en-GB" sz="2400" dirty="0"/>
                        <a:t>TM111,</a:t>
                      </a:r>
                      <a:r>
                        <a:rPr lang="en-GB" sz="2400" baseline="0" dirty="0"/>
                        <a:t> TM112, TM129, MU123 or MST124</a:t>
                      </a:r>
                      <a:endParaRPr lang="en-GB" sz="2400" dirty="0"/>
                    </a:p>
                  </a:txBody>
                  <a:tcPr marL="97524" marR="97524" marT="48762" marB="48762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53193">
                <a:tc>
                  <a:txBody>
                    <a:bodyPr/>
                    <a:lstStyle/>
                    <a:p>
                      <a:r>
                        <a:rPr lang="en-GB" sz="2400" b="1" dirty="0"/>
                        <a:t>Level 2 - S217</a:t>
                      </a:r>
                    </a:p>
                    <a:p>
                      <a:r>
                        <a:rPr lang="en-GB" sz="2400" dirty="0"/>
                        <a:t>Entirely online</a:t>
                      </a:r>
                    </a:p>
                  </a:txBody>
                  <a:tcPr marL="97524" marR="97524" marT="48762" marB="48762"/>
                </a:tc>
                <a:tc>
                  <a:txBody>
                    <a:bodyPr/>
                    <a:lstStyle/>
                    <a:p>
                      <a:r>
                        <a:rPr lang="en-GB" sz="2400" b="1" dirty="0"/>
                        <a:t>Level 2 - MST224</a:t>
                      </a:r>
                    </a:p>
                    <a:p>
                      <a:r>
                        <a:rPr lang="en-GB" sz="2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purpose-written text-books</a:t>
                      </a:r>
                      <a:endParaRPr lang="en-GB" sz="2400" dirty="0"/>
                    </a:p>
                  </a:txBody>
                  <a:tcPr marL="97524" marR="97524" marT="48762" marB="48762"/>
                </a:tc>
                <a:tc>
                  <a:txBody>
                    <a:bodyPr/>
                    <a:lstStyle/>
                    <a:p>
                      <a:r>
                        <a:rPr lang="en-GB" sz="2400" b="1" dirty="0"/>
                        <a:t>Level 2 - M269</a:t>
                      </a:r>
                    </a:p>
                    <a:p>
                      <a:r>
                        <a:rPr lang="en-GB" sz="2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blend of digital resources, texts in the public domain and texts specifically developed for the module</a:t>
                      </a:r>
                      <a:endParaRPr lang="en-GB" sz="2400" dirty="0"/>
                    </a:p>
                  </a:txBody>
                  <a:tcPr marL="97524" marR="97524" marT="48762" marB="48762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462682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CA6F747-DED6-4680-A0E0-EAFF6A16320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algn="ctr"/>
            <a:fld id="{C0BADC3D-1509-2C4E-AB5E-AF0356668A88}" type="slidenum">
              <a:rPr lang="en-GB" smtClean="0"/>
              <a:pPr algn="ctr"/>
              <a:t>4</a:t>
            </a:fld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6149AD6-307D-4150-818F-E02DD4C7DB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Aims and Objectives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847C9E-ABAB-4631-A1D6-8957CF3D1E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916" y="1977425"/>
            <a:ext cx="11575130" cy="6969774"/>
          </a:xfrm>
        </p:spPr>
        <p:txBody>
          <a:bodyPr/>
          <a:lstStyle/>
          <a:p>
            <a:pPr>
              <a:spcAft>
                <a:spcPts val="1200"/>
              </a:spcAft>
            </a:pPr>
            <a:r>
              <a:rPr lang="en-GB" sz="3200" dirty="0"/>
              <a:t>Identify similarities and differences between the different approaches that schools in STEM take</a:t>
            </a:r>
          </a:p>
          <a:p>
            <a:pPr>
              <a:spcAft>
                <a:spcPts val="1200"/>
              </a:spcAft>
            </a:pPr>
            <a:r>
              <a:rPr lang="en-GB" sz="3200" dirty="0"/>
              <a:t>Identify the similarities and differences between students’ learning strategies in the different schools</a:t>
            </a:r>
          </a:p>
          <a:p>
            <a:pPr>
              <a:spcAft>
                <a:spcPts val="1200"/>
              </a:spcAft>
            </a:pPr>
            <a:r>
              <a:rPr lang="en-GB" sz="3200" dirty="0"/>
              <a:t>Identify how the use that students make of different types of learning resource evolves over time</a:t>
            </a:r>
          </a:p>
          <a:p>
            <a:pPr>
              <a:spcAft>
                <a:spcPts val="1200"/>
              </a:spcAft>
            </a:pPr>
            <a:r>
              <a:rPr lang="en-GB" sz="3200" dirty="0"/>
              <a:t>Investigate whether students’ preferences for specific types of resource have any correlation with factors such as age, gender, first language/mother tongue</a:t>
            </a:r>
          </a:p>
          <a:p>
            <a:pPr>
              <a:spcAft>
                <a:spcPts val="1200"/>
              </a:spcAft>
            </a:pPr>
            <a:r>
              <a:rPr lang="en-GB" sz="3200" dirty="0"/>
              <a:t>Use individual interviews to investigate whether any correlation has an underlying causality.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696301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1E095992-DFF9-4743-86AD-AE4E137E8C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Data Collection</a:t>
            </a:r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8EB630CE-034C-4F95-BCFF-0B6822924E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5626" y="2378936"/>
            <a:ext cx="10520824" cy="4998902"/>
          </a:xfrm>
        </p:spPr>
        <p:txBody>
          <a:bodyPr/>
          <a:lstStyle/>
          <a:p>
            <a:pPr>
              <a:spcAft>
                <a:spcPts val="1200"/>
              </a:spcAft>
            </a:pPr>
            <a:r>
              <a:rPr lang="en-GB" sz="3200" dirty="0"/>
              <a:t>Sent a questionnaire to students on Oct 2017 presentations of S217, MST224 and M269 in January 2018, and repeated this for October 2018 presentation in Jan 2019</a:t>
            </a:r>
          </a:p>
          <a:p>
            <a:pPr>
              <a:spcAft>
                <a:spcPts val="1200"/>
              </a:spcAft>
            </a:pPr>
            <a:r>
              <a:rPr lang="en-GB" sz="3200" dirty="0"/>
              <a:t>Mix of quantitative and qualitative questions</a:t>
            </a:r>
          </a:p>
          <a:p>
            <a:pPr>
              <a:spcAft>
                <a:spcPts val="1200"/>
              </a:spcAft>
            </a:pPr>
            <a:r>
              <a:rPr lang="en-GB" sz="3200" dirty="0"/>
              <a:t>200 students on each module.</a:t>
            </a:r>
          </a:p>
          <a:p>
            <a:pPr>
              <a:spcAft>
                <a:spcPts val="1200"/>
              </a:spcAft>
            </a:pPr>
            <a:r>
              <a:rPr lang="en-GB" sz="3200" dirty="0"/>
              <a:t>17-18% response rate, including at least 30 students on each module in each year</a:t>
            </a:r>
          </a:p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A602F05-884E-4265-95AF-006AEA04E2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12983-59F4-4BC2-B2B2-DB5EBE3058E0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27747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9D5BB0-2D06-42B8-B763-B76DA4564D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What did we ask them?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2C944D-1F41-45DC-A404-56460F2D3F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917" y="1842248"/>
            <a:ext cx="11676646" cy="6925234"/>
          </a:xfrm>
        </p:spPr>
        <p:txBody>
          <a:bodyPr/>
          <a:lstStyle/>
          <a:p>
            <a:pPr>
              <a:spcAft>
                <a:spcPts val="1200"/>
              </a:spcAft>
            </a:pPr>
            <a:r>
              <a:rPr lang="en-GB" sz="3200" dirty="0"/>
              <a:t>What was your first level 1 module?</a:t>
            </a:r>
          </a:p>
          <a:p>
            <a:pPr>
              <a:spcAft>
                <a:spcPts val="1200"/>
              </a:spcAft>
            </a:pPr>
            <a:r>
              <a:rPr lang="en-GB" sz="3200" dirty="0"/>
              <a:t>What methods did you use to study it? </a:t>
            </a:r>
            <a:r>
              <a:rPr lang="en-GB" dirty="0"/>
              <a:t>(select from list plus text box)</a:t>
            </a:r>
          </a:p>
          <a:p>
            <a:pPr>
              <a:spcAft>
                <a:spcPts val="1200"/>
              </a:spcAft>
            </a:pPr>
            <a:r>
              <a:rPr lang="en-GB" sz="3200" dirty="0"/>
              <a:t>What proportion of your time was spent using each method?</a:t>
            </a:r>
          </a:p>
          <a:p>
            <a:pPr lvl="0">
              <a:spcAft>
                <a:spcPts val="1200"/>
              </a:spcAft>
              <a:buClr>
                <a:srgbClr val="75AAE5"/>
              </a:buClr>
            </a:pPr>
            <a:r>
              <a:rPr lang="en-GB" sz="3200" dirty="0"/>
              <a:t>Did you change how you studied for subsequent level 1 modules? </a:t>
            </a:r>
            <a:r>
              <a:rPr lang="en-GB" dirty="0">
                <a:solidFill>
                  <a:prstClr val="black"/>
                </a:solidFill>
              </a:rPr>
              <a:t>(Why?)</a:t>
            </a:r>
          </a:p>
          <a:p>
            <a:pPr>
              <a:spcAft>
                <a:spcPts val="1200"/>
              </a:spcAft>
            </a:pPr>
            <a:r>
              <a:rPr lang="en-GB" sz="3200" dirty="0"/>
              <a:t>Considering current level 2 module, What methods did you use to study it? </a:t>
            </a:r>
            <a:r>
              <a:rPr lang="en-GB" dirty="0"/>
              <a:t>(select from list plus text box)</a:t>
            </a:r>
          </a:p>
          <a:p>
            <a:pPr>
              <a:spcAft>
                <a:spcPts val="1200"/>
              </a:spcAft>
            </a:pPr>
            <a:r>
              <a:rPr lang="en-GB" sz="3200" dirty="0"/>
              <a:t>For your current level 2 module, did you need to change how you studied? </a:t>
            </a:r>
            <a:r>
              <a:rPr lang="en-GB" dirty="0"/>
              <a:t>(Why?)</a:t>
            </a:r>
          </a:p>
          <a:p>
            <a:pPr>
              <a:spcAft>
                <a:spcPts val="1200"/>
              </a:spcAft>
            </a:pPr>
            <a:r>
              <a:rPr lang="en-GB" sz="3200" dirty="0"/>
              <a:t>Did this cause you any issues? </a:t>
            </a:r>
            <a:r>
              <a:rPr lang="en-GB" dirty="0"/>
              <a:t>(What issues?)</a:t>
            </a:r>
          </a:p>
          <a:p>
            <a:pPr>
              <a:spcAft>
                <a:spcPts val="1200"/>
              </a:spcAft>
            </a:pPr>
            <a:r>
              <a:rPr lang="en-GB" sz="3200" dirty="0"/>
              <a:t>Would you be willing to take part in follow up interviews?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FCE5736-C332-4E44-9F74-ABA4A2330B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12983-59F4-4BC2-B2B2-DB5EBE3058E0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05833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6969FF-E4D1-44C8-93C3-2A00EB998C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What resources did students use?</a:t>
            </a:r>
          </a:p>
        </p:txBody>
      </p:sp>
      <p:sp>
        <p:nvSpPr>
          <p:cNvPr id="4" name="Subtitle 3">
            <a:extLst>
              <a:ext uri="{FF2B5EF4-FFF2-40B4-BE49-F238E27FC236}">
                <a16:creationId xmlns:a16="http://schemas.microsoft.com/office/drawing/2014/main" id="{02B4966A-09C2-421B-A5D7-DE6C57EB848C}"/>
              </a:ext>
            </a:extLst>
          </p:cNvPr>
          <p:cNvSpPr>
            <a:spLocks noGrp="1"/>
          </p:cNvSpPr>
          <p:nvPr>
            <p:ph type="subTitle" idx="13"/>
          </p:nvPr>
        </p:nvSpPr>
        <p:spPr/>
        <p:txBody>
          <a:bodyPr/>
          <a:lstStyle/>
          <a:p>
            <a:r>
              <a:rPr lang="en-GB" dirty="0"/>
              <a:t>Green – digital, Orange – paper based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3A01247-FFE9-49BF-B495-30865472634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algn="ctr"/>
            <a:fld id="{C0BADC3D-1509-2C4E-AB5E-AF0356668A88}" type="slidenum">
              <a:rPr lang="en-GB" smtClean="0"/>
              <a:pPr algn="ctr"/>
              <a:t>7</a:t>
            </a:fld>
            <a:endParaRPr lang="en-GB" dirty="0"/>
          </a:p>
        </p:txBody>
      </p:sp>
      <p:graphicFrame>
        <p:nvGraphicFramePr>
          <p:cNvPr id="15" name="Object 14">
            <a:extLst>
              <a:ext uri="{FF2B5EF4-FFF2-40B4-BE49-F238E27FC236}">
                <a16:creationId xmlns:a16="http://schemas.microsoft.com/office/drawing/2014/main" id="{A1F92819-4640-4C54-8C0E-EDDBB3A2CC8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748118" y="2202367"/>
          <a:ext cx="8238501" cy="755440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3" imgW="3116615" imgH="2857334" progId="Excel.Sheet.12">
                  <p:embed/>
                </p:oleObj>
              </mc:Choice>
              <mc:Fallback>
                <p:oleObj name="Worksheet" r:id="rId3" imgW="3116615" imgH="2857334" progId="Excel.Sheet.12">
                  <p:embed/>
                  <p:pic>
                    <p:nvPicPr>
                      <p:cNvPr id="15" name="Object 14">
                        <a:extLst>
                          <a:ext uri="{FF2B5EF4-FFF2-40B4-BE49-F238E27FC236}">
                            <a16:creationId xmlns:a16="http://schemas.microsoft.com/office/drawing/2014/main" id="{A1F92819-4640-4C54-8C0E-EDDBB3A2CC8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748118" y="2202367"/>
                        <a:ext cx="8238501" cy="755440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295496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72FAA8-900A-4788-8419-479DCFBC70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How do you study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E0138354-BB29-48B1-9099-FEC7E6B0F9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917" y="1532966"/>
            <a:ext cx="11058707" cy="4998902"/>
          </a:xfrm>
        </p:spPr>
        <p:txBody>
          <a:bodyPr/>
          <a:lstStyle/>
          <a:p>
            <a:pPr>
              <a:spcAft>
                <a:spcPts val="1200"/>
              </a:spcAft>
            </a:pPr>
            <a:r>
              <a:rPr lang="en-GB" sz="2800" b="1" dirty="0"/>
              <a:t>Online quizzes and </a:t>
            </a:r>
            <a:r>
              <a:rPr lang="en-GB" sz="2800" b="1" dirty="0" err="1"/>
              <a:t>iCMAs</a:t>
            </a:r>
            <a:r>
              <a:rPr lang="en-GB" sz="2800" b="1" dirty="0"/>
              <a:t> </a:t>
            </a:r>
            <a:r>
              <a:rPr lang="en-GB" sz="2800" dirty="0"/>
              <a:t>and </a:t>
            </a:r>
            <a:r>
              <a:rPr lang="en-GB" sz="2800" b="1" dirty="0"/>
              <a:t>Doing module exercises and activities on paper </a:t>
            </a:r>
            <a:r>
              <a:rPr lang="en-GB" sz="2800" dirty="0"/>
              <a:t>were two most popular ways of studying for </a:t>
            </a:r>
            <a:r>
              <a:rPr lang="en-GB" sz="2800" b="1" dirty="0"/>
              <a:t>both</a:t>
            </a:r>
            <a:r>
              <a:rPr lang="en-GB" sz="2800" dirty="0"/>
              <a:t> initial level 1 and current level 2 modules. </a:t>
            </a:r>
          </a:p>
          <a:p>
            <a:pPr>
              <a:spcAft>
                <a:spcPts val="1200"/>
              </a:spcAft>
            </a:pPr>
            <a:r>
              <a:rPr lang="en-GB" sz="2800" dirty="0"/>
              <a:t>Fairly even split between using digital and non-digital resources at level 1 </a:t>
            </a:r>
            <a:r>
              <a:rPr lang="en-GB" sz="2800" b="1" dirty="0"/>
              <a:t>and</a:t>
            </a:r>
            <a:r>
              <a:rPr lang="en-GB" sz="2800" dirty="0"/>
              <a:t> level 2. </a:t>
            </a:r>
          </a:p>
          <a:p>
            <a:pPr>
              <a:spcAft>
                <a:spcPts val="1200"/>
              </a:spcAft>
            </a:pPr>
            <a:endParaRPr lang="en-GB" sz="2800" dirty="0"/>
          </a:p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7E15AD5-A1F3-43EC-B101-E5F67A130B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12983-59F4-4BC2-B2B2-DB5EBE3058E0}" type="slidenum">
              <a:rPr lang="en-GB" smtClean="0"/>
              <a:t>8</a:t>
            </a:fld>
            <a:endParaRPr lang="en-GB"/>
          </a:p>
        </p:txBody>
      </p:sp>
      <p:graphicFrame>
        <p:nvGraphicFramePr>
          <p:cNvPr id="8" name="Content Placeholder 4">
            <a:extLst>
              <a:ext uri="{FF2B5EF4-FFF2-40B4-BE49-F238E27FC236}">
                <a16:creationId xmlns:a16="http://schemas.microsoft.com/office/drawing/2014/main" id="{3D1E645B-9988-4994-A698-629D8383B4EF}"/>
              </a:ext>
            </a:extLst>
          </p:cNvPr>
          <p:cNvGraphicFramePr>
            <a:graphicFrameLocks/>
          </p:cNvGraphicFramePr>
          <p:nvPr/>
        </p:nvGraphicFramePr>
        <p:xfrm>
          <a:off x="715626" y="4201605"/>
          <a:ext cx="10925878" cy="466052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936725">
                  <a:extLst>
                    <a:ext uri="{9D8B030D-6E8A-4147-A177-3AD203B41FA5}">
                      <a16:colId xmlns:a16="http://schemas.microsoft.com/office/drawing/2014/main" val="2547554233"/>
                    </a:ext>
                  </a:extLst>
                </a:gridCol>
                <a:gridCol w="2699891">
                  <a:extLst>
                    <a:ext uri="{9D8B030D-6E8A-4147-A177-3AD203B41FA5}">
                      <a16:colId xmlns:a16="http://schemas.microsoft.com/office/drawing/2014/main" val="2815145645"/>
                    </a:ext>
                  </a:extLst>
                </a:gridCol>
                <a:gridCol w="2656155">
                  <a:extLst>
                    <a:ext uri="{9D8B030D-6E8A-4147-A177-3AD203B41FA5}">
                      <a16:colId xmlns:a16="http://schemas.microsoft.com/office/drawing/2014/main" val="964140748"/>
                    </a:ext>
                  </a:extLst>
                </a:gridCol>
                <a:gridCol w="2633107">
                  <a:extLst>
                    <a:ext uri="{9D8B030D-6E8A-4147-A177-3AD203B41FA5}">
                      <a16:colId xmlns:a16="http://schemas.microsoft.com/office/drawing/2014/main" val="2435406131"/>
                    </a:ext>
                  </a:extLst>
                </a:gridCol>
              </a:tblGrid>
              <a:tr h="65030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800" dirty="0">
                          <a:effectLst/>
                        </a:rPr>
                        <a:t> </a:t>
                      </a:r>
                      <a:endParaRPr lang="en-GB" sz="2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618" marR="73618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800" dirty="0">
                          <a:effectLst/>
                        </a:rPr>
                        <a:t>Computing</a:t>
                      </a:r>
                      <a:endParaRPr lang="en-GB" sz="2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618" marR="73618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800" dirty="0">
                          <a:effectLst/>
                        </a:rPr>
                        <a:t>Maths</a:t>
                      </a:r>
                      <a:endParaRPr lang="en-GB" sz="2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618" marR="73618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Physics</a:t>
                      </a:r>
                    </a:p>
                  </a:txBody>
                  <a:tcPr marL="73618" marR="73618" marT="0" marB="0" anchor="b"/>
                </a:tc>
                <a:extLst>
                  <a:ext uri="{0D108BD9-81ED-4DB2-BD59-A6C34878D82A}">
                    <a16:rowId xmlns:a16="http://schemas.microsoft.com/office/drawing/2014/main" val="1616293712"/>
                  </a:ext>
                </a:extLst>
              </a:tr>
              <a:tr h="758690">
                <a:tc gridSpan="4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800" dirty="0">
                          <a:effectLst/>
                        </a:rPr>
                        <a:t> </a:t>
                      </a:r>
                      <a:r>
                        <a:rPr lang="en-GB" sz="2800" b="1" dirty="0">
                          <a:effectLst/>
                        </a:rPr>
                        <a:t>First Level 1 Module, methods of study</a:t>
                      </a:r>
                      <a:endParaRPr lang="en-GB" sz="28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618" marR="73618" marT="0" marB="0" anchor="ctr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24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618" marR="73618" marT="0" marB="0" anchor="ctr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09333745"/>
                  </a:ext>
                </a:extLst>
              </a:tr>
              <a:tr h="65030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800">
                          <a:effectLst/>
                        </a:rPr>
                        <a:t>Digital</a:t>
                      </a:r>
                      <a:endParaRPr lang="en-GB" sz="2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618" marR="7361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800">
                          <a:effectLst/>
                        </a:rPr>
                        <a:t>58%</a:t>
                      </a:r>
                      <a:endParaRPr lang="en-GB" sz="2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618" marR="73618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800" dirty="0">
                          <a:effectLst/>
                        </a:rPr>
                        <a:t>46%</a:t>
                      </a:r>
                      <a:endParaRPr lang="en-GB" sz="2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618" marR="73618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800" dirty="0">
                          <a:effectLst/>
                        </a:rPr>
                        <a:t>51%</a:t>
                      </a:r>
                      <a:endParaRPr lang="en-GB" sz="2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618" marR="73618" marT="0" marB="0" anchor="b"/>
                </a:tc>
                <a:extLst>
                  <a:ext uri="{0D108BD9-81ED-4DB2-BD59-A6C34878D82A}">
                    <a16:rowId xmlns:a16="http://schemas.microsoft.com/office/drawing/2014/main" val="1494834733"/>
                  </a:ext>
                </a:extLst>
              </a:tr>
              <a:tr h="65030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800">
                          <a:effectLst/>
                        </a:rPr>
                        <a:t>Non-digital</a:t>
                      </a:r>
                      <a:endParaRPr lang="en-GB" sz="2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618" marR="7361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800" dirty="0">
                          <a:effectLst/>
                        </a:rPr>
                        <a:t>42%</a:t>
                      </a:r>
                      <a:endParaRPr lang="en-GB" sz="2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618" marR="73618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800" dirty="0">
                          <a:effectLst/>
                        </a:rPr>
                        <a:t>54%</a:t>
                      </a:r>
                      <a:endParaRPr lang="en-GB" sz="2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618" marR="73618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800" dirty="0">
                          <a:effectLst/>
                        </a:rPr>
                        <a:t>49%</a:t>
                      </a:r>
                      <a:endParaRPr lang="en-GB" sz="2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618" marR="73618" marT="0" marB="0" anchor="b"/>
                </a:tc>
                <a:extLst>
                  <a:ext uri="{0D108BD9-81ED-4DB2-BD59-A6C34878D82A}">
                    <a16:rowId xmlns:a16="http://schemas.microsoft.com/office/drawing/2014/main" val="451188547"/>
                  </a:ext>
                </a:extLst>
              </a:tr>
              <a:tr h="650306">
                <a:tc gridSpan="4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800" b="1" dirty="0">
                          <a:effectLst/>
                        </a:rPr>
                        <a:t>Current Level 2 Module, methods of study</a:t>
                      </a:r>
                      <a:endParaRPr lang="en-GB" sz="28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618" marR="73618" marT="0" marB="0" anchor="b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24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618" marR="73618" marT="0" marB="0" anchor="ctr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9610977"/>
                  </a:ext>
                </a:extLst>
              </a:tr>
              <a:tr h="65030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800" dirty="0">
                          <a:effectLst/>
                        </a:rPr>
                        <a:t>Digital</a:t>
                      </a:r>
                      <a:endParaRPr lang="en-GB" sz="2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618" marR="7361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800">
                          <a:effectLst/>
                        </a:rPr>
                        <a:t>61%</a:t>
                      </a:r>
                      <a:endParaRPr lang="en-GB" sz="2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618" marR="73618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800" dirty="0">
                          <a:effectLst/>
                        </a:rPr>
                        <a:t>47%</a:t>
                      </a:r>
                      <a:endParaRPr lang="en-GB" dirty="0"/>
                    </a:p>
                  </a:txBody>
                  <a:tcPr marL="73618" marR="73618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800" dirty="0">
                          <a:effectLst/>
                        </a:rPr>
                        <a:t>48%</a:t>
                      </a:r>
                      <a:endParaRPr lang="en-GB" sz="2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618" marR="73618" marT="0" marB="0" anchor="b"/>
                </a:tc>
                <a:extLst>
                  <a:ext uri="{0D108BD9-81ED-4DB2-BD59-A6C34878D82A}">
                    <a16:rowId xmlns:a16="http://schemas.microsoft.com/office/drawing/2014/main" val="75866898"/>
                  </a:ext>
                </a:extLst>
              </a:tr>
              <a:tr h="65030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800" dirty="0">
                          <a:effectLst/>
                        </a:rPr>
                        <a:t>Non-digital</a:t>
                      </a:r>
                      <a:endParaRPr lang="en-GB" sz="2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618" marR="7361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800" dirty="0">
                          <a:effectLst/>
                        </a:rPr>
                        <a:t>39%</a:t>
                      </a:r>
                      <a:endParaRPr lang="en-GB" sz="2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618" marR="73618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800" dirty="0">
                          <a:effectLst/>
                        </a:rPr>
                        <a:t>53%</a:t>
                      </a:r>
                      <a:endParaRPr lang="en-GB" dirty="0"/>
                    </a:p>
                  </a:txBody>
                  <a:tcPr marL="73618" marR="73618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800" dirty="0">
                          <a:effectLst/>
                        </a:rPr>
                        <a:t>52%</a:t>
                      </a:r>
                      <a:endParaRPr lang="en-GB" sz="2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618" marR="73618" marT="0" marB="0" anchor="b"/>
                </a:tc>
                <a:extLst>
                  <a:ext uri="{0D108BD9-81ED-4DB2-BD59-A6C34878D82A}">
                    <a16:rowId xmlns:a16="http://schemas.microsoft.com/office/drawing/2014/main" val="5185944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630685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72FAA8-900A-4788-8419-479DCFBC70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How do you study, digital vs non digital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E0138354-BB29-48B1-9099-FEC7E6B0F9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Aft>
                <a:spcPts val="1200"/>
              </a:spcAft>
              <a:buNone/>
            </a:pPr>
            <a:r>
              <a:rPr lang="en-GB" sz="3200" dirty="0"/>
              <a:t>Max 3% shift in digital/non digital study approach from first level 1 to first level 2</a:t>
            </a:r>
          </a:p>
          <a:p>
            <a:pPr>
              <a:spcAft>
                <a:spcPts val="1200"/>
              </a:spcAft>
            </a:pPr>
            <a:r>
              <a:rPr lang="en-GB" sz="3200" dirty="0"/>
              <a:t>But 47% of all students surveyed felt they had to change their approach to study as they moved to level 2 study!</a:t>
            </a:r>
          </a:p>
          <a:p>
            <a:pPr marL="0" indent="0">
              <a:spcAft>
                <a:spcPts val="1200"/>
              </a:spcAft>
              <a:buNone/>
            </a:pPr>
            <a:r>
              <a:rPr lang="en-GB" sz="3200" dirty="0">
                <a:solidFill>
                  <a:srgbClr val="0070C0"/>
                </a:solidFill>
              </a:rPr>
              <a:t>Indicates students find an alternative method which still falls into the same category?</a:t>
            </a:r>
          </a:p>
          <a:p>
            <a:pPr>
              <a:spcAft>
                <a:spcPts val="1200"/>
              </a:spcAft>
            </a:pPr>
            <a:r>
              <a:rPr lang="en-GB" sz="3200" dirty="0"/>
              <a:t>For example, S217 students, (whose S217 module material was entirely online), appear to have changed from annotating module textbooks at level 1 to annotating printed pdfs when studying S217, rather than developing ways to annotate information online or making notes electronically.</a:t>
            </a:r>
          </a:p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7E15AD5-A1F3-43EC-B101-E5F67A130B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12983-59F4-4BC2-B2B2-DB5EBE3058E0}" type="slidenum">
              <a:rPr lang="en-GB" smtClean="0"/>
              <a:t>9</a:t>
            </a:fld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E54BF04-EA46-4F36-AD66-9FA170B1C64B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715626" y="1855788"/>
            <a:ext cx="8790324" cy="985837"/>
          </a:xfrm>
        </p:spPr>
        <p:txBody>
          <a:bodyPr/>
          <a:lstStyle/>
          <a:p>
            <a:pPr marL="0" indent="0">
              <a:buNone/>
            </a:pPr>
            <a:r>
              <a:rPr lang="en-GB" sz="3200" dirty="0"/>
              <a:t>Students seem to stick to the approach they developed on their first level 1 module</a:t>
            </a:r>
          </a:p>
        </p:txBody>
      </p:sp>
    </p:spTree>
    <p:extLst>
      <p:ext uri="{BB962C8B-B14F-4D97-AF65-F5344CB8AC3E}">
        <p14:creationId xmlns:p14="http://schemas.microsoft.com/office/powerpoint/2010/main" val="690823314"/>
      </p:ext>
    </p:extLst>
  </p:cSld>
  <p:clrMapOvr>
    <a:masterClrMapping/>
  </p:clrMapOvr>
</p:sld>
</file>

<file path=ppt/theme/theme1.xml><?xml version="1.0" encoding="utf-8"?>
<a:theme xmlns:a="http://schemas.openxmlformats.org/drawingml/2006/main" name="OU_Template-opt_v9b">
  <a:themeElements>
    <a:clrScheme name="OU">
      <a:dk1>
        <a:sysClr val="windowText" lastClr="000000"/>
      </a:dk1>
      <a:lt1>
        <a:sysClr val="window" lastClr="FFFFFF"/>
      </a:lt1>
      <a:dk2>
        <a:srgbClr val="75AAE5"/>
      </a:dk2>
      <a:lt2>
        <a:srgbClr val="FFFFFF"/>
      </a:lt2>
      <a:accent1>
        <a:srgbClr val="75AAE5"/>
      </a:accent1>
      <a:accent2>
        <a:srgbClr val="0B55A8"/>
      </a:accent2>
      <a:accent3>
        <a:srgbClr val="E80074"/>
      </a:accent3>
      <a:accent4>
        <a:srgbClr val="630031"/>
      </a:accent4>
      <a:accent5>
        <a:srgbClr val="FFC23D"/>
      </a:accent5>
      <a:accent6>
        <a:srgbClr val="A4A400"/>
      </a:accent6>
      <a:hlink>
        <a:srgbClr val="000000"/>
      </a:hlink>
      <a:folHlink>
        <a:srgbClr val="000000"/>
      </a:folHlink>
    </a:clrScheme>
    <a:fontScheme name="Office 2">
      <a:majorFont>
        <a:latin typeface="Helvetic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Helvetica"/>
        <a:ea typeface=""/>
        <a:cs typeface=""/>
        <a:font script="Jpan" typeface="ＭＳ Ｐ明朝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 w="38100" cap="rnd">
          <a:prstDash val="sysDot"/>
        </a:ln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明朝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OU Ripple</Template>
  <TotalTime>28077</TotalTime>
  <Words>1675</Words>
  <Application>Microsoft Office PowerPoint</Application>
  <PresentationFormat>Custom</PresentationFormat>
  <Paragraphs>228</Paragraphs>
  <Slides>23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9" baseType="lpstr">
      <vt:lpstr>Arial</vt:lpstr>
      <vt:lpstr>Calibri</vt:lpstr>
      <vt:lpstr>Helvetica</vt:lpstr>
      <vt:lpstr>Lucida Grande</vt:lpstr>
      <vt:lpstr>OU_Template-opt_v9b</vt:lpstr>
      <vt:lpstr>Worksheet</vt:lpstr>
      <vt:lpstr>How do STEM students use digital and non digital learning resources? </vt:lpstr>
      <vt:lpstr>eSTEeM project</vt:lpstr>
      <vt:lpstr>Students have very different experiences at level 1 and at level 2 </vt:lpstr>
      <vt:lpstr>Aims and Objectives</vt:lpstr>
      <vt:lpstr>Data Collection</vt:lpstr>
      <vt:lpstr>What did we ask them?</vt:lpstr>
      <vt:lpstr>What resources did students use?</vt:lpstr>
      <vt:lpstr>How do you study</vt:lpstr>
      <vt:lpstr>How do you study, digital vs non digital</vt:lpstr>
      <vt:lpstr>Entirely online module?</vt:lpstr>
      <vt:lpstr>Did you have to change how you studied?</vt:lpstr>
      <vt:lpstr>Studying at level 2 – did changing approach cause issues? </vt:lpstr>
      <vt:lpstr>Does first module studied set preferred study methods? </vt:lpstr>
      <vt:lpstr>Focusing on S217 in the context of these results</vt:lpstr>
      <vt:lpstr>Looking at S217 results</vt:lpstr>
      <vt:lpstr>Grade of pass on S217</vt:lpstr>
      <vt:lpstr>Conclusions in an OU context</vt:lpstr>
      <vt:lpstr>Analysis of free text comments 17J cohort</vt:lpstr>
      <vt:lpstr>Secondary concerns more revealing</vt:lpstr>
      <vt:lpstr>Further analysis of free text comments 17J cohort </vt:lpstr>
      <vt:lpstr>In depth interviews</vt:lpstr>
      <vt:lpstr>Do younger students prefer online?</vt:lpstr>
      <vt:lpstr>STEM students</vt:lpstr>
    </vt:vector>
  </TitlesOfParts>
  <Company>The Open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Andrew.Norton</dc:creator>
  <cp:lastModifiedBy>Laura.Alexander</cp:lastModifiedBy>
  <cp:revision>130</cp:revision>
  <cp:lastPrinted>2016-05-11T15:18:01Z</cp:lastPrinted>
  <dcterms:created xsi:type="dcterms:W3CDTF">2016-05-10T07:51:02Z</dcterms:created>
  <dcterms:modified xsi:type="dcterms:W3CDTF">2021-10-25T13:32:33Z</dcterms:modified>
</cp:coreProperties>
</file>