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.Hidalgo" initials="R" lastIdx="3" clrIdx="0">
    <p:extLst>
      <p:ext uri="{19B8F6BF-5375-455C-9EA6-DF929625EA0E}">
        <p15:presenceInfo xmlns:p15="http://schemas.microsoft.com/office/powerpoint/2012/main" userId="S::rh3555@open.ac.uk::0e1ca7bb-f0d4-4e00-ac4e-dcef9ab553e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D8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9" autoAdjust="0"/>
    <p:restoredTop sz="86395" autoAdjust="0"/>
  </p:normalViewPr>
  <p:slideViewPr>
    <p:cSldViewPr snapToGrid="0">
      <p:cViewPr varScale="1">
        <p:scale>
          <a:sx n="62" d="100"/>
          <a:sy n="62" d="100"/>
        </p:scale>
        <p:origin x="996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3409" y="103103"/>
            <a:ext cx="10558404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Investigating students perception of some of the key learning activities in T272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Foroogh Hosseinzadeh, Anne-Marie Gallen, Helen Lockett, Rafael Hidalgo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8644" y="197459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006585"/>
            <a:ext cx="2856161" cy="873900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D89C481E-A574-244A-BC14-01DD46AA3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63" y="1301483"/>
            <a:ext cx="12020677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Background: </a:t>
            </a:r>
          </a:p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T272 is the first module in the undergraduate qualification that introduced the industry standard </a:t>
            </a:r>
            <a:r>
              <a:rPr lang="en-GB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Finite Element Analysis (FEA) Software</a:t>
            </a:r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ANSYS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1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OpenEngineering</a:t>
            </a:r>
            <a:r>
              <a:rPr lang="en-GB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Laboratory (OEL)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 in which students run the experiment on their own. </a:t>
            </a:r>
            <a:r>
              <a:rPr lang="en-GB" sz="1400" dirty="0">
                <a:solidFill>
                  <a:schemeClr val="tx1"/>
                </a:solidFill>
                <a:latin typeface="+mn-lt"/>
              </a:rPr>
              <a:t>In addition, the </a:t>
            </a:r>
            <a:r>
              <a:rPr lang="en-GB" sz="1400" b="1" i="1" dirty="0">
                <a:solidFill>
                  <a:schemeClr val="tx1"/>
                </a:solidFill>
                <a:latin typeface="+mn-lt"/>
              </a:rPr>
              <a:t>mathematical content </a:t>
            </a:r>
            <a:r>
              <a:rPr lang="en-GB" sz="1400" dirty="0">
                <a:solidFill>
                  <a:schemeClr val="tx1"/>
                </a:solidFill>
                <a:latin typeface="+mn-lt"/>
              </a:rPr>
              <a:t>in the module is a pedagogical major step up for students compared to the maths content in earlier modules.</a:t>
            </a:r>
          </a:p>
          <a:p>
            <a:pPr algn="l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are intending to do: </a:t>
            </a:r>
          </a:p>
          <a:p>
            <a:pPr algn="l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identify students perception on some of the key activities in T272 and whether students make the connection with the taught theory when doing the activities. 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9206BDA-D11A-9340-85B5-FBDFBCC4A9B9}"/>
              </a:ext>
            </a:extLst>
          </p:cNvPr>
          <p:cNvGrpSpPr>
            <a:grpSpLocks noChangeAspect="1"/>
          </p:cNvGrpSpPr>
          <p:nvPr/>
        </p:nvGrpSpPr>
        <p:grpSpPr>
          <a:xfrm>
            <a:off x="8931070" y="2981940"/>
            <a:ext cx="3433939" cy="3037447"/>
            <a:chOff x="6297204" y="983575"/>
            <a:chExt cx="4560570" cy="4033987"/>
          </a:xfrm>
        </p:grpSpPr>
        <p:pic>
          <p:nvPicPr>
            <p:cNvPr id="13" name="Picture 12" descr="Chart, radar chart&#10;&#10;Description automatically generated">
              <a:extLst>
                <a:ext uri="{FF2B5EF4-FFF2-40B4-BE49-F238E27FC236}">
                  <a16:creationId xmlns:a16="http://schemas.microsoft.com/office/drawing/2014/main" id="{7C48A72C-A8A8-8740-820D-93326E634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7204" y="1122483"/>
              <a:ext cx="4560570" cy="3894582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8B28590-338D-DA44-B3B7-1F7D325D72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3684" y="1686872"/>
              <a:ext cx="2777464" cy="2786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1B837F1-6B64-B748-BD52-35A5369948B4}"/>
                </a:ext>
              </a:extLst>
            </p:cNvPr>
            <p:cNvGrpSpPr/>
            <p:nvPr/>
          </p:nvGrpSpPr>
          <p:grpSpPr>
            <a:xfrm>
              <a:off x="6832623" y="1843533"/>
              <a:ext cx="2856879" cy="2528235"/>
              <a:chOff x="6974428" y="1772252"/>
              <a:chExt cx="2856879" cy="2528235"/>
            </a:xfrm>
          </p:grpSpPr>
          <p:pic>
            <p:nvPicPr>
              <p:cNvPr id="20" name="Picture 19" descr="Graphical user interface, Word&#10;&#10;Description automatically generated">
                <a:extLst>
                  <a:ext uri="{FF2B5EF4-FFF2-40B4-BE49-F238E27FC236}">
                    <a16:creationId xmlns:a16="http://schemas.microsoft.com/office/drawing/2014/main" id="{38314CA1-A7E0-8C4D-82D7-029CF25C37D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1157" t="20109" r="16551" b="5951"/>
              <a:stretch/>
            </p:blipFill>
            <p:spPr>
              <a:xfrm>
                <a:off x="7223683" y="2194107"/>
                <a:ext cx="1283574" cy="939038"/>
              </a:xfrm>
              <a:prstGeom prst="rect">
                <a:avLst/>
              </a:prstGeom>
              <a:ln w="28575">
                <a:solidFill>
                  <a:srgbClr val="92D050"/>
                </a:solidFill>
              </a:ln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23C3A30B-7B45-614E-B811-7DF5D892DF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85404" y="2177470"/>
                <a:ext cx="1228725" cy="955675"/>
              </a:xfrm>
              <a:prstGeom prst="rect">
                <a:avLst/>
              </a:prstGeom>
              <a:noFill/>
              <a:ln w="2540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5DCBE6B-3860-6F42-9A2C-D9970D378041}"/>
                  </a:ext>
                </a:extLst>
              </p:cNvPr>
              <p:cNvSpPr txBox="1"/>
              <p:nvPr/>
            </p:nvSpPr>
            <p:spPr>
              <a:xfrm>
                <a:off x="7725198" y="1772252"/>
                <a:ext cx="1448284" cy="369332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Key activities 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4C14C7D-245D-F74D-BD9A-02FF31AEE4E5}"/>
                  </a:ext>
                </a:extLst>
              </p:cNvPr>
              <p:cNvSpPr txBox="1"/>
              <p:nvPr/>
            </p:nvSpPr>
            <p:spPr>
              <a:xfrm>
                <a:off x="6974428" y="3133146"/>
                <a:ext cx="705861" cy="28612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ANSYS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07DCC7D-10A5-604E-A49A-1ACB3829EEE2}"/>
                  </a:ext>
                </a:extLst>
              </p:cNvPr>
              <p:cNvSpPr txBox="1"/>
              <p:nvPr/>
            </p:nvSpPr>
            <p:spPr>
              <a:xfrm>
                <a:off x="9290234" y="3133146"/>
                <a:ext cx="541073" cy="28612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>
                    <a:latin typeface="Arial" panose="020B0604020202020204" pitchFamily="34" charset="0"/>
                    <a:cs typeface="Arial" panose="020B0604020202020204" pitchFamily="34" charset="0"/>
                  </a:rPr>
                  <a:t>OEL</a:t>
                </a: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5A28C245-3B76-2344-B00C-7B3C04BA27CF}"/>
                  </a:ext>
                </a:extLst>
              </p:cNvPr>
              <p:cNvGrpSpPr/>
              <p:nvPr/>
            </p:nvGrpSpPr>
            <p:grpSpPr>
              <a:xfrm>
                <a:off x="7619269" y="3169510"/>
                <a:ext cx="1727200" cy="1130977"/>
                <a:chOff x="7651837" y="3700405"/>
                <a:chExt cx="1727200" cy="1130977"/>
              </a:xfrm>
            </p:grpSpPr>
            <p:pic>
              <p:nvPicPr>
                <p:cNvPr id="26" name="Picture 25" descr="A picture containing diagram&#10;&#10;Description automatically generated">
                  <a:extLst>
                    <a:ext uri="{FF2B5EF4-FFF2-40B4-BE49-F238E27FC236}">
                      <a16:creationId xmlns:a16="http://schemas.microsoft.com/office/drawing/2014/main" id="{0E965909-0B82-5349-9E9F-141A631B29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31592"/>
                <a:stretch/>
              </p:blipFill>
              <p:spPr>
                <a:xfrm>
                  <a:off x="7651837" y="3700405"/>
                  <a:ext cx="1727200" cy="870519"/>
                </a:xfrm>
                <a:prstGeom prst="rect">
                  <a:avLst/>
                </a:prstGeom>
                <a:ln w="22225">
                  <a:solidFill>
                    <a:srgbClr val="FF8AD8"/>
                  </a:solidFill>
                </a:ln>
              </p:spPr>
            </p:pic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6B14876B-17A9-DF4B-A7C6-182AEF6CFE16}"/>
                    </a:ext>
                  </a:extLst>
                </p:cNvPr>
                <p:cNvSpPr txBox="1"/>
                <p:nvPr/>
              </p:nvSpPr>
              <p:spPr>
                <a:xfrm>
                  <a:off x="7777276" y="4545254"/>
                  <a:ext cx="1601760" cy="286128"/>
                </a:xfrm>
                <a:prstGeom prst="rect">
                  <a:avLst/>
                </a:prstGeom>
                <a:solidFill>
                  <a:srgbClr val="FF8AD8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8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tools to support </a:t>
                  </a:r>
                  <a:r>
                    <a:rPr lang="en-US" sz="8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maths</a:t>
                  </a:r>
                  <a:endParaRPr lang="en-US" sz="8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2B125FE-39DD-1941-9DD1-ABA92BE96182}"/>
                </a:ext>
              </a:extLst>
            </p:cNvPr>
            <p:cNvSpPr txBox="1"/>
            <p:nvPr/>
          </p:nvSpPr>
          <p:spPr>
            <a:xfrm rot="-3960000">
              <a:off x="9813306" y="3642428"/>
              <a:ext cx="6063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/>
                <a:t>RTSF</a:t>
              </a:r>
              <a:endParaRPr lang="en-US" sz="1000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33A5A0B-4EC3-4F43-BAB0-FE4EF28E2A47}"/>
                </a:ext>
              </a:extLst>
            </p:cNvPr>
            <p:cNvSpPr txBox="1"/>
            <p:nvPr/>
          </p:nvSpPr>
          <p:spPr>
            <a:xfrm rot="1440000">
              <a:off x="7299734" y="4709785"/>
              <a:ext cx="606340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/>
                <a:t>RTSF</a:t>
              </a:r>
              <a:endParaRPr lang="en-US" sz="1000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AE4957D-068F-664D-9FAD-D14C26496C64}"/>
                </a:ext>
              </a:extLst>
            </p:cNvPr>
            <p:cNvSpPr txBox="1"/>
            <p:nvPr/>
          </p:nvSpPr>
          <p:spPr>
            <a:xfrm rot="-300000">
              <a:off x="7676574" y="983575"/>
              <a:ext cx="939541" cy="307777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sz="1000" dirty="0"/>
                <a:t>Interview</a:t>
              </a:r>
              <a:endParaRPr lang="en-US" sz="1000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8" name="Rectangle 1">
            <a:extLst>
              <a:ext uri="{FF2B5EF4-FFF2-40B4-BE49-F238E27FC236}">
                <a16:creationId xmlns:a16="http://schemas.microsoft.com/office/drawing/2014/main" id="{651793AE-37F6-744B-B844-9FF5E0174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53" y="3163428"/>
            <a:ext cx="9193581" cy="2857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</a:pP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we do it: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 eaLnBrk="0" fontAlgn="base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 Real Time Student Feedback (RTSF) at specific points during T272 presentation </a:t>
            </a:r>
          </a:p>
          <a:p>
            <a:pPr marL="285750" lvl="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a group of students who completed the RTSF </a:t>
            </a:r>
          </a:p>
          <a:p>
            <a:pPr marL="285750" lvl="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Collate the outputs of the RTSF and interviews and analyse the data</a:t>
            </a:r>
          </a:p>
          <a:p>
            <a:pPr lvl="0" algn="l">
              <a:spcBef>
                <a:spcPts val="600"/>
              </a:spcBef>
            </a:pPr>
            <a:r>
              <a:rPr lang="en-GB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hope to achieve </a:t>
            </a:r>
          </a:p>
          <a:p>
            <a:pPr marL="285750" lvl="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students’ perceptions around these key activities that have potential impacts on their learning experience</a:t>
            </a:r>
          </a:p>
          <a:p>
            <a:pPr marL="285750" lvl="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Recognize why students respond differently to the designed activities and look to improve learning more widely. </a:t>
            </a:r>
          </a:p>
          <a:p>
            <a:pPr marL="285750" lvl="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whether students make the link between the taught theory and the designed activities.</a:t>
            </a:r>
          </a:p>
          <a:p>
            <a:pPr marL="285750" lvl="0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outcome of the in-depth analysis of the data will be used to define recommendations for potential changes to the module material and inform future module design.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4575</TotalTime>
  <Words>261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Investigating students perception of some of the key learning activities in T272 Foroogh Hosseinzadeh, Anne-Marie Gallen, Helen Lockett, Rafael Hidalgo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491</cp:revision>
  <cp:lastPrinted>2018-10-16T09:27:54Z</cp:lastPrinted>
  <dcterms:created xsi:type="dcterms:W3CDTF">2017-05-06T04:58:44Z</dcterms:created>
  <dcterms:modified xsi:type="dcterms:W3CDTF">2021-04-23T07:05:02Z</dcterms:modified>
</cp:coreProperties>
</file>