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72" r:id="rId6"/>
  </p:sldMasterIdLst>
  <p:notesMasterIdLst>
    <p:notesMasterId r:id="rId24"/>
  </p:notesMasterIdLst>
  <p:sldIdLst>
    <p:sldId id="274" r:id="rId7"/>
    <p:sldId id="313" r:id="rId8"/>
    <p:sldId id="308" r:id="rId9"/>
    <p:sldId id="321" r:id="rId10"/>
    <p:sldId id="322" r:id="rId11"/>
    <p:sldId id="276" r:id="rId12"/>
    <p:sldId id="324" r:id="rId13"/>
    <p:sldId id="341" r:id="rId14"/>
    <p:sldId id="326" r:id="rId15"/>
    <p:sldId id="339" r:id="rId16"/>
    <p:sldId id="338" r:id="rId17"/>
    <p:sldId id="327" r:id="rId18"/>
    <p:sldId id="340" r:id="rId19"/>
    <p:sldId id="336" r:id="rId20"/>
    <p:sldId id="295" r:id="rId21"/>
    <p:sldId id="337" r:id="rId22"/>
    <p:sldId id="319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.Bromley" initials="Ka" lastIdx="4" clrIdx="0">
    <p:extLst>
      <p:ext uri="{19B8F6BF-5375-455C-9EA6-DF929625EA0E}">
        <p15:presenceInfo xmlns:p15="http://schemas.microsoft.com/office/powerpoint/2012/main" userId="S::ksb7@open.ac.uk::e2b095e7-ade3-4f27-9fb7-11724c5b6a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4E6F49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19583-C696-477A-9DBE-F924E5B0A603}" v="127" dt="2023-01-18T09:04:11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03323-DC5F-46D4-B38D-48E1DD49B0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1F5D6-0E5C-4528-9E5B-8A03268D60A6}">
      <dgm:prSet phldrT="[Text]" phldr="0" custT="1"/>
      <dgm:spPr/>
      <dgm:t>
        <a:bodyPr/>
        <a:lstStyle/>
        <a:p>
          <a:pPr rtl="0"/>
          <a:r>
            <a:rPr lang="en-US" sz="1800" dirty="0">
              <a:latin typeface="Arial" panose="020B0604020202020204"/>
            </a:rPr>
            <a:t>Online Laboratory</a:t>
          </a:r>
          <a:endParaRPr lang="en-US" sz="1800" dirty="0"/>
        </a:p>
      </dgm:t>
    </dgm:pt>
    <dgm:pt modelId="{FF528CE5-EAB5-460E-87B6-C4D56302EC87}" type="parTrans" cxnId="{3B2FABF4-B8F6-4519-A0BF-956E2790B5CE}">
      <dgm:prSet/>
      <dgm:spPr/>
      <dgm:t>
        <a:bodyPr/>
        <a:lstStyle/>
        <a:p>
          <a:endParaRPr lang="en-US" sz="1800"/>
        </a:p>
      </dgm:t>
    </dgm:pt>
    <dgm:pt modelId="{312F470D-D097-4FBC-99D8-F2AD0FB0D880}" type="sibTrans" cxnId="{3B2FABF4-B8F6-4519-A0BF-956E2790B5CE}">
      <dgm:prSet/>
      <dgm:spPr/>
      <dgm:t>
        <a:bodyPr/>
        <a:lstStyle/>
        <a:p>
          <a:endParaRPr lang="en-US" sz="1800"/>
        </a:p>
      </dgm:t>
    </dgm:pt>
    <dgm:pt modelId="{05FC5589-CC67-4F26-9865-AC1EDCDC3B4B}">
      <dgm:prSet phldrT="[Text]" phldr="0" custT="1"/>
      <dgm:spPr/>
      <dgm:t>
        <a:bodyPr/>
        <a:lstStyle/>
        <a:p>
          <a:pPr rtl="0"/>
          <a:r>
            <a:rPr lang="en-US" sz="1800" dirty="0">
              <a:latin typeface="Arial" panose="020B0604020202020204"/>
            </a:rPr>
            <a:t>Virtual Laboratory</a:t>
          </a:r>
          <a:endParaRPr lang="en-US" sz="1800" dirty="0"/>
        </a:p>
      </dgm:t>
    </dgm:pt>
    <dgm:pt modelId="{18AF8896-201C-4970-9AE1-5B930A75ACD5}" type="parTrans" cxnId="{8F8C487D-713B-4FF7-89AD-6FE1153D6328}">
      <dgm:prSet/>
      <dgm:spPr/>
      <dgm:t>
        <a:bodyPr/>
        <a:lstStyle/>
        <a:p>
          <a:endParaRPr lang="en-US" sz="1800"/>
        </a:p>
      </dgm:t>
    </dgm:pt>
    <dgm:pt modelId="{7114DA29-2BD6-4E38-9FF2-3AEC77BF33CF}" type="sibTrans" cxnId="{8F8C487D-713B-4FF7-89AD-6FE1153D6328}">
      <dgm:prSet/>
      <dgm:spPr/>
      <dgm:t>
        <a:bodyPr/>
        <a:lstStyle/>
        <a:p>
          <a:endParaRPr lang="en-US" sz="1800"/>
        </a:p>
      </dgm:t>
    </dgm:pt>
    <dgm:pt modelId="{13F1D60E-682C-4FEB-BB64-F0307C94E316}">
      <dgm:prSet phldrT="[Text]" phldr="0" custT="1"/>
      <dgm:spPr/>
      <dgm:t>
        <a:bodyPr/>
        <a:lstStyle/>
        <a:p>
          <a:pPr rtl="0"/>
          <a:r>
            <a:rPr lang="en-US" sz="1800" dirty="0">
              <a:latin typeface="Arial" panose="020B0604020202020204"/>
            </a:rPr>
            <a:t>Remote Laboratory</a:t>
          </a:r>
          <a:endParaRPr lang="en-US" sz="1800" dirty="0"/>
        </a:p>
      </dgm:t>
    </dgm:pt>
    <dgm:pt modelId="{A9507917-948F-42E1-A7E1-E7B6E9CC69AA}" type="parTrans" cxnId="{D6F0CA02-0F98-43CC-9C3F-64A3CBCFEBC9}">
      <dgm:prSet/>
      <dgm:spPr/>
      <dgm:t>
        <a:bodyPr/>
        <a:lstStyle/>
        <a:p>
          <a:endParaRPr lang="en-US" sz="1800"/>
        </a:p>
      </dgm:t>
    </dgm:pt>
    <dgm:pt modelId="{711AFB66-1EC0-4704-B87E-4C4F68EAF677}" type="sibTrans" cxnId="{D6F0CA02-0F98-43CC-9C3F-64A3CBCFEBC9}">
      <dgm:prSet/>
      <dgm:spPr/>
      <dgm:t>
        <a:bodyPr/>
        <a:lstStyle/>
        <a:p>
          <a:endParaRPr lang="en-US" sz="1800"/>
        </a:p>
      </dgm:t>
    </dgm:pt>
    <dgm:pt modelId="{8D876EDF-DBAD-486D-A3B8-F980A992650A}" type="pres">
      <dgm:prSet presAssocID="{EDD03323-DC5F-46D4-B38D-48E1DD49B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451A38-E94F-4E70-8DA5-EC3CED3D8CAB}" type="pres">
      <dgm:prSet presAssocID="{EC41F5D6-0E5C-4528-9E5B-8A03268D60A6}" presName="hierRoot1" presStyleCnt="0">
        <dgm:presLayoutVars>
          <dgm:hierBranch val="init"/>
        </dgm:presLayoutVars>
      </dgm:prSet>
      <dgm:spPr/>
    </dgm:pt>
    <dgm:pt modelId="{CA452B62-4B95-43D6-B699-16FC15182CB2}" type="pres">
      <dgm:prSet presAssocID="{EC41F5D6-0E5C-4528-9E5B-8A03268D60A6}" presName="rootComposite1" presStyleCnt="0"/>
      <dgm:spPr/>
    </dgm:pt>
    <dgm:pt modelId="{54963D91-BCE4-4DCB-A0B3-49E8EE1DBD6A}" type="pres">
      <dgm:prSet presAssocID="{EC41F5D6-0E5C-4528-9E5B-8A03268D60A6}" presName="rootText1" presStyleLbl="node0" presStyleIdx="0" presStyleCnt="1">
        <dgm:presLayoutVars>
          <dgm:chPref val="3"/>
        </dgm:presLayoutVars>
      </dgm:prSet>
      <dgm:spPr/>
    </dgm:pt>
    <dgm:pt modelId="{2E56721B-4641-47B6-9F8F-66A56E13C5C4}" type="pres">
      <dgm:prSet presAssocID="{EC41F5D6-0E5C-4528-9E5B-8A03268D60A6}" presName="rootConnector1" presStyleLbl="node1" presStyleIdx="0" presStyleCnt="0"/>
      <dgm:spPr/>
    </dgm:pt>
    <dgm:pt modelId="{0C5C6B05-D989-4D57-8116-6E6883C900EE}" type="pres">
      <dgm:prSet presAssocID="{EC41F5D6-0E5C-4528-9E5B-8A03268D60A6}" presName="hierChild2" presStyleCnt="0"/>
      <dgm:spPr/>
    </dgm:pt>
    <dgm:pt modelId="{95777B9A-03A6-4A6D-89EE-042C4D33DCCC}" type="pres">
      <dgm:prSet presAssocID="{18AF8896-201C-4970-9AE1-5B930A75ACD5}" presName="Name37" presStyleLbl="parChTrans1D2" presStyleIdx="0" presStyleCnt="2"/>
      <dgm:spPr/>
    </dgm:pt>
    <dgm:pt modelId="{0E8EC219-CFE1-4108-B83C-4CA4A469F215}" type="pres">
      <dgm:prSet presAssocID="{05FC5589-CC67-4F26-9865-AC1EDCDC3B4B}" presName="hierRoot2" presStyleCnt="0">
        <dgm:presLayoutVars>
          <dgm:hierBranch val="init"/>
        </dgm:presLayoutVars>
      </dgm:prSet>
      <dgm:spPr/>
    </dgm:pt>
    <dgm:pt modelId="{08B2A70B-9C7B-4743-8A5B-B8DAE11CEB83}" type="pres">
      <dgm:prSet presAssocID="{05FC5589-CC67-4F26-9865-AC1EDCDC3B4B}" presName="rootComposite" presStyleCnt="0"/>
      <dgm:spPr/>
    </dgm:pt>
    <dgm:pt modelId="{5D87F74C-6349-4F58-AE02-386833D6BA7C}" type="pres">
      <dgm:prSet presAssocID="{05FC5589-CC67-4F26-9865-AC1EDCDC3B4B}" presName="rootText" presStyleLbl="node2" presStyleIdx="0" presStyleCnt="2" custLinFactNeighborX="-2995" custLinFactNeighborY="824">
        <dgm:presLayoutVars>
          <dgm:chPref val="3"/>
        </dgm:presLayoutVars>
      </dgm:prSet>
      <dgm:spPr/>
    </dgm:pt>
    <dgm:pt modelId="{77C45E37-5882-4529-9C34-4352BF18B7F9}" type="pres">
      <dgm:prSet presAssocID="{05FC5589-CC67-4F26-9865-AC1EDCDC3B4B}" presName="rootConnector" presStyleLbl="node2" presStyleIdx="0" presStyleCnt="2"/>
      <dgm:spPr/>
    </dgm:pt>
    <dgm:pt modelId="{834DA918-9B4B-420C-BDF3-1E9C337FE322}" type="pres">
      <dgm:prSet presAssocID="{05FC5589-CC67-4F26-9865-AC1EDCDC3B4B}" presName="hierChild4" presStyleCnt="0"/>
      <dgm:spPr/>
    </dgm:pt>
    <dgm:pt modelId="{B3EF6DBD-B201-4693-9598-522A227A8037}" type="pres">
      <dgm:prSet presAssocID="{05FC5589-CC67-4F26-9865-AC1EDCDC3B4B}" presName="hierChild5" presStyleCnt="0"/>
      <dgm:spPr/>
    </dgm:pt>
    <dgm:pt modelId="{B882BB51-5CEE-4677-ABB5-9D7F1224E3A5}" type="pres">
      <dgm:prSet presAssocID="{A9507917-948F-42E1-A7E1-E7B6E9CC69AA}" presName="Name37" presStyleLbl="parChTrans1D2" presStyleIdx="1" presStyleCnt="2"/>
      <dgm:spPr/>
    </dgm:pt>
    <dgm:pt modelId="{BD572105-F7B7-45B2-BC9C-31B3EEC2BF2E}" type="pres">
      <dgm:prSet presAssocID="{13F1D60E-682C-4FEB-BB64-F0307C94E316}" presName="hierRoot2" presStyleCnt="0">
        <dgm:presLayoutVars>
          <dgm:hierBranch val="init"/>
        </dgm:presLayoutVars>
      </dgm:prSet>
      <dgm:spPr/>
    </dgm:pt>
    <dgm:pt modelId="{C48EC665-FD4D-4670-8835-FB4118580F43}" type="pres">
      <dgm:prSet presAssocID="{13F1D60E-682C-4FEB-BB64-F0307C94E316}" presName="rootComposite" presStyleCnt="0"/>
      <dgm:spPr/>
    </dgm:pt>
    <dgm:pt modelId="{3AE9728F-66BF-4E43-B498-F33D87A01AEE}" type="pres">
      <dgm:prSet presAssocID="{13F1D60E-682C-4FEB-BB64-F0307C94E316}" presName="rootText" presStyleLbl="node2" presStyleIdx="1" presStyleCnt="2">
        <dgm:presLayoutVars>
          <dgm:chPref val="3"/>
        </dgm:presLayoutVars>
      </dgm:prSet>
      <dgm:spPr/>
    </dgm:pt>
    <dgm:pt modelId="{CF58693B-8FC6-421E-ACD9-87DAB2082E0F}" type="pres">
      <dgm:prSet presAssocID="{13F1D60E-682C-4FEB-BB64-F0307C94E316}" presName="rootConnector" presStyleLbl="node2" presStyleIdx="1" presStyleCnt="2"/>
      <dgm:spPr/>
    </dgm:pt>
    <dgm:pt modelId="{C606A5DD-201E-48E4-A81F-F5A361DE657B}" type="pres">
      <dgm:prSet presAssocID="{13F1D60E-682C-4FEB-BB64-F0307C94E316}" presName="hierChild4" presStyleCnt="0"/>
      <dgm:spPr/>
    </dgm:pt>
    <dgm:pt modelId="{814A1809-F4C4-4C93-AD8F-B1D61EC77463}" type="pres">
      <dgm:prSet presAssocID="{13F1D60E-682C-4FEB-BB64-F0307C94E316}" presName="hierChild5" presStyleCnt="0"/>
      <dgm:spPr/>
    </dgm:pt>
    <dgm:pt modelId="{4F86A35F-A909-4DF3-B4B1-DA709A641CEB}" type="pres">
      <dgm:prSet presAssocID="{EC41F5D6-0E5C-4528-9E5B-8A03268D60A6}" presName="hierChild3" presStyleCnt="0"/>
      <dgm:spPr/>
    </dgm:pt>
  </dgm:ptLst>
  <dgm:cxnLst>
    <dgm:cxn modelId="{D6F0CA02-0F98-43CC-9C3F-64A3CBCFEBC9}" srcId="{EC41F5D6-0E5C-4528-9E5B-8A03268D60A6}" destId="{13F1D60E-682C-4FEB-BB64-F0307C94E316}" srcOrd="1" destOrd="0" parTransId="{A9507917-948F-42E1-A7E1-E7B6E9CC69AA}" sibTransId="{711AFB66-1EC0-4704-B87E-4C4F68EAF677}"/>
    <dgm:cxn modelId="{CFACC819-D7A9-496B-A711-DC48F36E7EB6}" type="presOf" srcId="{A9507917-948F-42E1-A7E1-E7B6E9CC69AA}" destId="{B882BB51-5CEE-4677-ABB5-9D7F1224E3A5}" srcOrd="0" destOrd="0" presId="urn:microsoft.com/office/officeart/2005/8/layout/orgChart1"/>
    <dgm:cxn modelId="{2EEB451C-15FD-4D67-A1EA-AE4E27C55512}" type="presOf" srcId="{13F1D60E-682C-4FEB-BB64-F0307C94E316}" destId="{CF58693B-8FC6-421E-ACD9-87DAB2082E0F}" srcOrd="1" destOrd="0" presId="urn:microsoft.com/office/officeart/2005/8/layout/orgChart1"/>
    <dgm:cxn modelId="{3425591E-E972-43B5-BBA0-65F530C9D4A6}" type="presOf" srcId="{05FC5589-CC67-4F26-9865-AC1EDCDC3B4B}" destId="{77C45E37-5882-4529-9C34-4352BF18B7F9}" srcOrd="1" destOrd="0" presId="urn:microsoft.com/office/officeart/2005/8/layout/orgChart1"/>
    <dgm:cxn modelId="{4070C81E-96A5-4102-8601-20A0C4914821}" type="presOf" srcId="{EC41F5D6-0E5C-4528-9E5B-8A03268D60A6}" destId="{54963D91-BCE4-4DCB-A0B3-49E8EE1DBD6A}" srcOrd="0" destOrd="0" presId="urn:microsoft.com/office/officeart/2005/8/layout/orgChart1"/>
    <dgm:cxn modelId="{07396144-A121-4CD0-9585-5AE5865E9B97}" type="presOf" srcId="{EC41F5D6-0E5C-4528-9E5B-8A03268D60A6}" destId="{2E56721B-4641-47B6-9F8F-66A56E13C5C4}" srcOrd="1" destOrd="0" presId="urn:microsoft.com/office/officeart/2005/8/layout/orgChart1"/>
    <dgm:cxn modelId="{8DF6C773-64E0-4BA3-8CD8-786599DDF812}" type="presOf" srcId="{05FC5589-CC67-4F26-9865-AC1EDCDC3B4B}" destId="{5D87F74C-6349-4F58-AE02-386833D6BA7C}" srcOrd="0" destOrd="0" presId="urn:microsoft.com/office/officeart/2005/8/layout/orgChart1"/>
    <dgm:cxn modelId="{8F8C487D-713B-4FF7-89AD-6FE1153D6328}" srcId="{EC41F5D6-0E5C-4528-9E5B-8A03268D60A6}" destId="{05FC5589-CC67-4F26-9865-AC1EDCDC3B4B}" srcOrd="0" destOrd="0" parTransId="{18AF8896-201C-4970-9AE1-5B930A75ACD5}" sibTransId="{7114DA29-2BD6-4E38-9FF2-3AEC77BF33CF}"/>
    <dgm:cxn modelId="{59FA0EEE-61DE-424B-BEAF-FED36624F27E}" type="presOf" srcId="{13F1D60E-682C-4FEB-BB64-F0307C94E316}" destId="{3AE9728F-66BF-4E43-B498-F33D87A01AEE}" srcOrd="0" destOrd="0" presId="urn:microsoft.com/office/officeart/2005/8/layout/orgChart1"/>
    <dgm:cxn modelId="{27DCFBF1-39FC-42CC-8EE5-C64B02B807A1}" type="presOf" srcId="{EDD03323-DC5F-46D4-B38D-48E1DD49B026}" destId="{8D876EDF-DBAD-486D-A3B8-F980A992650A}" srcOrd="0" destOrd="0" presId="urn:microsoft.com/office/officeart/2005/8/layout/orgChart1"/>
    <dgm:cxn modelId="{3B2FABF4-B8F6-4519-A0BF-956E2790B5CE}" srcId="{EDD03323-DC5F-46D4-B38D-48E1DD49B026}" destId="{EC41F5D6-0E5C-4528-9E5B-8A03268D60A6}" srcOrd="0" destOrd="0" parTransId="{FF528CE5-EAB5-460E-87B6-C4D56302EC87}" sibTransId="{312F470D-D097-4FBC-99D8-F2AD0FB0D880}"/>
    <dgm:cxn modelId="{0B9F5AFF-8FEA-47D3-8C67-3DA66B4DD976}" type="presOf" srcId="{18AF8896-201C-4970-9AE1-5B930A75ACD5}" destId="{95777B9A-03A6-4A6D-89EE-042C4D33DCCC}" srcOrd="0" destOrd="0" presId="urn:microsoft.com/office/officeart/2005/8/layout/orgChart1"/>
    <dgm:cxn modelId="{ED16A6EA-3A69-48DC-9F5A-5FC2BF96CF69}" type="presParOf" srcId="{8D876EDF-DBAD-486D-A3B8-F980A992650A}" destId="{52451A38-E94F-4E70-8DA5-EC3CED3D8CAB}" srcOrd="0" destOrd="0" presId="urn:microsoft.com/office/officeart/2005/8/layout/orgChart1"/>
    <dgm:cxn modelId="{35D252EE-CC16-4DE0-B16A-6C31BA46F726}" type="presParOf" srcId="{52451A38-E94F-4E70-8DA5-EC3CED3D8CAB}" destId="{CA452B62-4B95-43D6-B699-16FC15182CB2}" srcOrd="0" destOrd="0" presId="urn:microsoft.com/office/officeart/2005/8/layout/orgChart1"/>
    <dgm:cxn modelId="{743FE2B3-754C-46C4-8A56-5540FACF976B}" type="presParOf" srcId="{CA452B62-4B95-43D6-B699-16FC15182CB2}" destId="{54963D91-BCE4-4DCB-A0B3-49E8EE1DBD6A}" srcOrd="0" destOrd="0" presId="urn:microsoft.com/office/officeart/2005/8/layout/orgChart1"/>
    <dgm:cxn modelId="{EDFB43CD-87D6-4EE3-BD15-7B3677561BDB}" type="presParOf" srcId="{CA452B62-4B95-43D6-B699-16FC15182CB2}" destId="{2E56721B-4641-47B6-9F8F-66A56E13C5C4}" srcOrd="1" destOrd="0" presId="urn:microsoft.com/office/officeart/2005/8/layout/orgChart1"/>
    <dgm:cxn modelId="{4BEB6043-379C-4E90-A3CF-71F96231473C}" type="presParOf" srcId="{52451A38-E94F-4E70-8DA5-EC3CED3D8CAB}" destId="{0C5C6B05-D989-4D57-8116-6E6883C900EE}" srcOrd="1" destOrd="0" presId="urn:microsoft.com/office/officeart/2005/8/layout/orgChart1"/>
    <dgm:cxn modelId="{388248BB-EC1F-4E2D-A5F0-A5F9EB847EAA}" type="presParOf" srcId="{0C5C6B05-D989-4D57-8116-6E6883C900EE}" destId="{95777B9A-03A6-4A6D-89EE-042C4D33DCCC}" srcOrd="0" destOrd="0" presId="urn:microsoft.com/office/officeart/2005/8/layout/orgChart1"/>
    <dgm:cxn modelId="{A4F7B266-E111-4B09-A644-BBE8142BDDC6}" type="presParOf" srcId="{0C5C6B05-D989-4D57-8116-6E6883C900EE}" destId="{0E8EC219-CFE1-4108-B83C-4CA4A469F215}" srcOrd="1" destOrd="0" presId="urn:microsoft.com/office/officeart/2005/8/layout/orgChart1"/>
    <dgm:cxn modelId="{5C017EB9-5D39-402E-BE06-48F205708B1B}" type="presParOf" srcId="{0E8EC219-CFE1-4108-B83C-4CA4A469F215}" destId="{08B2A70B-9C7B-4743-8A5B-B8DAE11CEB83}" srcOrd="0" destOrd="0" presId="urn:microsoft.com/office/officeart/2005/8/layout/orgChart1"/>
    <dgm:cxn modelId="{E0E3744C-5163-4948-9B69-65E57B302FA9}" type="presParOf" srcId="{08B2A70B-9C7B-4743-8A5B-B8DAE11CEB83}" destId="{5D87F74C-6349-4F58-AE02-386833D6BA7C}" srcOrd="0" destOrd="0" presId="urn:microsoft.com/office/officeart/2005/8/layout/orgChart1"/>
    <dgm:cxn modelId="{D8700999-F6F6-41FC-886A-46400A09D184}" type="presParOf" srcId="{08B2A70B-9C7B-4743-8A5B-B8DAE11CEB83}" destId="{77C45E37-5882-4529-9C34-4352BF18B7F9}" srcOrd="1" destOrd="0" presId="urn:microsoft.com/office/officeart/2005/8/layout/orgChart1"/>
    <dgm:cxn modelId="{500CA187-73D5-42D6-98FD-B2953F9FDDF9}" type="presParOf" srcId="{0E8EC219-CFE1-4108-B83C-4CA4A469F215}" destId="{834DA918-9B4B-420C-BDF3-1E9C337FE322}" srcOrd="1" destOrd="0" presId="urn:microsoft.com/office/officeart/2005/8/layout/orgChart1"/>
    <dgm:cxn modelId="{341A42C4-6CA9-41FA-8C69-3AA6B70BEF46}" type="presParOf" srcId="{0E8EC219-CFE1-4108-B83C-4CA4A469F215}" destId="{B3EF6DBD-B201-4693-9598-522A227A8037}" srcOrd="2" destOrd="0" presId="urn:microsoft.com/office/officeart/2005/8/layout/orgChart1"/>
    <dgm:cxn modelId="{27C2434A-B76A-443B-9D96-15EAED08108B}" type="presParOf" srcId="{0C5C6B05-D989-4D57-8116-6E6883C900EE}" destId="{B882BB51-5CEE-4677-ABB5-9D7F1224E3A5}" srcOrd="2" destOrd="0" presId="urn:microsoft.com/office/officeart/2005/8/layout/orgChart1"/>
    <dgm:cxn modelId="{5E327DC8-9613-4D1F-96CF-334588A80A3C}" type="presParOf" srcId="{0C5C6B05-D989-4D57-8116-6E6883C900EE}" destId="{BD572105-F7B7-45B2-BC9C-31B3EEC2BF2E}" srcOrd="3" destOrd="0" presId="urn:microsoft.com/office/officeart/2005/8/layout/orgChart1"/>
    <dgm:cxn modelId="{AB0AD804-8310-44AC-BEB6-013CAF0BE582}" type="presParOf" srcId="{BD572105-F7B7-45B2-BC9C-31B3EEC2BF2E}" destId="{C48EC665-FD4D-4670-8835-FB4118580F43}" srcOrd="0" destOrd="0" presId="urn:microsoft.com/office/officeart/2005/8/layout/orgChart1"/>
    <dgm:cxn modelId="{36AC0AC3-08DE-4AC0-A682-ECCA2BF4BB62}" type="presParOf" srcId="{C48EC665-FD4D-4670-8835-FB4118580F43}" destId="{3AE9728F-66BF-4E43-B498-F33D87A01AEE}" srcOrd="0" destOrd="0" presId="urn:microsoft.com/office/officeart/2005/8/layout/orgChart1"/>
    <dgm:cxn modelId="{0AF692F0-52C9-49C3-9D85-862120036E09}" type="presParOf" srcId="{C48EC665-FD4D-4670-8835-FB4118580F43}" destId="{CF58693B-8FC6-421E-ACD9-87DAB2082E0F}" srcOrd="1" destOrd="0" presId="urn:microsoft.com/office/officeart/2005/8/layout/orgChart1"/>
    <dgm:cxn modelId="{4CDF6265-5973-477C-909F-2B6ED65945C9}" type="presParOf" srcId="{BD572105-F7B7-45B2-BC9C-31B3EEC2BF2E}" destId="{C606A5DD-201E-48E4-A81F-F5A361DE657B}" srcOrd="1" destOrd="0" presId="urn:microsoft.com/office/officeart/2005/8/layout/orgChart1"/>
    <dgm:cxn modelId="{52554801-648B-48BB-9F0B-63D185E36B06}" type="presParOf" srcId="{BD572105-F7B7-45B2-BC9C-31B3EEC2BF2E}" destId="{814A1809-F4C4-4C93-AD8F-B1D61EC77463}" srcOrd="2" destOrd="0" presId="urn:microsoft.com/office/officeart/2005/8/layout/orgChart1"/>
    <dgm:cxn modelId="{82A851F8-6B3D-462C-AEB4-311C0EFD086E}" type="presParOf" srcId="{52451A38-E94F-4E70-8DA5-EC3CED3D8CAB}" destId="{4F86A35F-A909-4DF3-B4B1-DA709A641C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2BB51-5CEE-4677-ABB5-9D7F1224E3A5}">
      <dsp:nvSpPr>
        <dsp:cNvPr id="0" name=""/>
        <dsp:cNvSpPr/>
      </dsp:nvSpPr>
      <dsp:spPr>
        <a:xfrm>
          <a:off x="3049715" y="1130852"/>
          <a:ext cx="1367141" cy="47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72"/>
              </a:lnTo>
              <a:lnTo>
                <a:pt x="1367141" y="237272"/>
              </a:lnTo>
              <a:lnTo>
                <a:pt x="1367141" y="474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77B9A-03A6-4A6D-89EE-042C4D33DCCC}">
      <dsp:nvSpPr>
        <dsp:cNvPr id="0" name=""/>
        <dsp:cNvSpPr/>
      </dsp:nvSpPr>
      <dsp:spPr>
        <a:xfrm>
          <a:off x="1614894" y="1130852"/>
          <a:ext cx="1434820" cy="475528"/>
        </a:xfrm>
        <a:custGeom>
          <a:avLst/>
          <a:gdLst/>
          <a:ahLst/>
          <a:cxnLst/>
          <a:rect l="0" t="0" r="0" b="0"/>
          <a:pathLst>
            <a:path>
              <a:moveTo>
                <a:pt x="1434820" y="0"/>
              </a:moveTo>
              <a:lnTo>
                <a:pt x="1434820" y="238255"/>
              </a:lnTo>
              <a:lnTo>
                <a:pt x="0" y="238255"/>
              </a:lnTo>
              <a:lnTo>
                <a:pt x="0" y="475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63D91-BCE4-4DCB-A0B3-49E8EE1DBD6A}">
      <dsp:nvSpPr>
        <dsp:cNvPr id="0" name=""/>
        <dsp:cNvSpPr/>
      </dsp:nvSpPr>
      <dsp:spPr>
        <a:xfrm>
          <a:off x="1919846" y="983"/>
          <a:ext cx="2259737" cy="1129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/>
            </a:rPr>
            <a:t>Online Laboratory</a:t>
          </a:r>
          <a:endParaRPr lang="en-US" sz="1800" kern="1200" dirty="0"/>
        </a:p>
      </dsp:txBody>
      <dsp:txXfrm>
        <a:off x="1919846" y="983"/>
        <a:ext cx="2259737" cy="1129868"/>
      </dsp:txXfrm>
    </dsp:sp>
    <dsp:sp modelId="{5D87F74C-6349-4F58-AE02-386833D6BA7C}">
      <dsp:nvSpPr>
        <dsp:cNvPr id="0" name=""/>
        <dsp:cNvSpPr/>
      </dsp:nvSpPr>
      <dsp:spPr>
        <a:xfrm>
          <a:off x="485025" y="1606380"/>
          <a:ext cx="2259737" cy="1129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/>
            </a:rPr>
            <a:t>Virtual Laboratory</a:t>
          </a:r>
          <a:endParaRPr lang="en-US" sz="1800" kern="1200" dirty="0"/>
        </a:p>
      </dsp:txBody>
      <dsp:txXfrm>
        <a:off x="485025" y="1606380"/>
        <a:ext cx="2259737" cy="1129868"/>
      </dsp:txXfrm>
    </dsp:sp>
    <dsp:sp modelId="{3AE9728F-66BF-4E43-B498-F33D87A01AEE}">
      <dsp:nvSpPr>
        <dsp:cNvPr id="0" name=""/>
        <dsp:cNvSpPr/>
      </dsp:nvSpPr>
      <dsp:spPr>
        <a:xfrm>
          <a:off x="3286987" y="1605396"/>
          <a:ext cx="2259737" cy="1129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/>
            </a:rPr>
            <a:t>Remote Laboratory</a:t>
          </a:r>
          <a:endParaRPr lang="en-US" sz="1800" kern="1200" dirty="0"/>
        </a:p>
      </dsp:txBody>
      <dsp:txXfrm>
        <a:off x="3286987" y="1605396"/>
        <a:ext cx="2259737" cy="112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17144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1816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0" y="190500"/>
            <a:ext cx="4183200" cy="42150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4408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0" y="252002"/>
            <a:ext cx="4183199" cy="359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0" y="254000"/>
            <a:ext cx="4183199" cy="35800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00" y="165600"/>
            <a:ext cx="631509" cy="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9" y="165793"/>
            <a:ext cx="644992" cy="44343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  <p:sldLayoutId id="2147483689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highereducation.com/campus/when-use-online-laboratories-stem-teaching-and-why" TargetMode="External"/><Relationship Id="rId2" Type="http://schemas.openxmlformats.org/officeDocument/2006/relationships/hyperlink" Target="https://www.open.ac.uk/scholarship-and-innovation/esteem/projects/themes/technologies-stem-learning/investigation-the-breadth-learning-outcomes-and-skills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1" y="2160000"/>
            <a:ext cx="8614700" cy="1163395"/>
          </a:xfrm>
        </p:spPr>
        <p:txBody>
          <a:bodyPr/>
          <a:lstStyle/>
          <a:p>
            <a:r>
              <a:rPr lang="en-GB" sz="2800" dirty="0"/>
              <a:t>What are the learning objectives of online laboratories?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578" y="3174249"/>
            <a:ext cx="7348720" cy="1253677"/>
          </a:xfrm>
        </p:spPr>
        <p:txBody>
          <a:bodyPr/>
          <a:lstStyle/>
          <a:p>
            <a:r>
              <a:rPr lang="en-GB" b="1" dirty="0"/>
              <a:t>Helen Lockett (helen.lockett@open.ac.uk), </a:t>
            </a:r>
          </a:p>
          <a:p>
            <a:r>
              <a:rPr lang="en-GB" b="1" dirty="0"/>
              <a:t>Director of the OpenSTEM Labs</a:t>
            </a:r>
          </a:p>
          <a:p>
            <a:r>
              <a:rPr lang="en-GB" b="1" dirty="0"/>
              <a:t>Team members: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Kay Bromley, Kevin Gowans, Duncan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McNicholl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Claire Richardson and James Smith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EF8F9-1266-4A13-A120-D6EE4911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166" y="123867"/>
            <a:ext cx="3186112" cy="96924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7B6D971-DAC1-45AD-AD51-FECD118A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5" y="237644"/>
            <a:ext cx="2688703" cy="9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73E4-7276-4C0C-A5E8-95CFCAE71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6792288" cy="664779"/>
          </a:xfrm>
        </p:spPr>
        <p:txBody>
          <a:bodyPr/>
          <a:lstStyle/>
          <a:p>
            <a:r>
              <a:rPr lang="en-GB" dirty="0"/>
              <a:t>Classification scheme </a:t>
            </a:r>
            <a:r>
              <a:rPr lang="en-GB" dirty="0">
                <a:ea typeface="+mj-lt"/>
                <a:cs typeface="+mj-lt"/>
              </a:rPr>
              <a:t>for online laboratory</a:t>
            </a:r>
            <a:r>
              <a:rPr lang="en-GB" b="0" dirty="0">
                <a:ea typeface="+mj-lt"/>
                <a:cs typeface="+mj-lt"/>
              </a:rPr>
              <a:t> </a:t>
            </a:r>
            <a:r>
              <a:rPr lang="en-GB" dirty="0"/>
              <a:t>learning objectives</a:t>
            </a:r>
            <a:endParaRPr lang="en-GB" dirty="0">
              <a:cs typeface="Arial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A5E921-44BA-46B7-B24F-13A26BB87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64456"/>
              </p:ext>
            </p:extLst>
          </p:nvPr>
        </p:nvGraphicFramePr>
        <p:xfrm>
          <a:off x="653143" y="1151164"/>
          <a:ext cx="3702375" cy="36452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2375">
                  <a:extLst>
                    <a:ext uri="{9D8B030D-6E8A-4147-A177-3AD203B41FA5}">
                      <a16:colId xmlns:a16="http://schemas.microsoft.com/office/drawing/2014/main" val="4147559872"/>
                    </a:ext>
                  </a:extLst>
                </a:gridCol>
              </a:tblGrid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Develop subject knowledge and understanding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57084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Apply appropriate instrumentation to make measurements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8630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Use theoretical models to predict behaviour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4873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Devise an experimental approach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3005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Collect data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39880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Analyse and interpret data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552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Identify unsuccessful outcomes and learn from failure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72816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Demonstrate creativity in problem solving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903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F0D9-1EFA-4FDE-991A-09E6559C1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D7FC054-2E6D-4345-9AE9-B2FB8BD3F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674816"/>
              </p:ext>
            </p:extLst>
          </p:nvPr>
        </p:nvGraphicFramePr>
        <p:xfrm>
          <a:off x="4795776" y="1104930"/>
          <a:ext cx="3447237" cy="3666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7237">
                  <a:extLst>
                    <a:ext uri="{9D8B030D-6E8A-4147-A177-3AD203B41FA5}">
                      <a16:colId xmlns:a16="http://schemas.microsoft.com/office/drawing/2014/main" val="4147559872"/>
                    </a:ext>
                  </a:extLst>
                </a:gridCol>
              </a:tblGrid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Demonstrate competence in operating apparatus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69576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Identify and deal with health and safety issues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91982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Communicate effectively about laboratory work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08181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Work effectively in teams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7087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Behave with high ethical standards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41526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Use human senses to gather information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44241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Design, build, or assemble a product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826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2E7F7E-6A7A-4DEA-ABEE-9F116E4C3207}"/>
              </a:ext>
            </a:extLst>
          </p:cNvPr>
          <p:cNvSpPr txBox="1"/>
          <p:nvPr/>
        </p:nvSpPr>
        <p:spPr>
          <a:xfrm>
            <a:off x="3784944" y="4821136"/>
            <a:ext cx="435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(Developed 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Feisel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Rosa (2005) and Brinson (2015)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7758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C68D-8040-4BCA-9BD2-5597FF4B7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5387984" cy="359999"/>
          </a:xfrm>
        </p:spPr>
        <p:txBody>
          <a:bodyPr/>
          <a:lstStyle/>
          <a:p>
            <a:r>
              <a:rPr lang="en-GB" dirty="0"/>
              <a:t>Activity mapping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7A25D-3583-43E6-8F40-85A4F8776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BE33B-FEDF-4E21-ABCA-D25EE12E6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1" y="617438"/>
            <a:ext cx="2279822" cy="4482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615B7-AA7B-4A0C-8DF1-39A56D0CD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702" y="691979"/>
            <a:ext cx="3481516" cy="4334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9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967EB4-715A-48AE-824C-C772069DF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99" y="252002"/>
            <a:ext cx="7711055" cy="415263"/>
          </a:xfrm>
        </p:spPr>
        <p:txBody>
          <a:bodyPr/>
          <a:lstStyle/>
          <a:p>
            <a:r>
              <a:rPr lang="en-GB" dirty="0"/>
              <a:t>OpenSTEM Labs experiments mapped in the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19AA9-096B-433F-9A02-172E8170A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31CEB-8CBC-442D-91B4-540192D93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Twenty three experiments were mapped in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the experiments in 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hree core OpenSTEM Labs modules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SDK100 – Science and health: an evidence-based approach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XPS288 – Remote experiments in physics and space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T212 –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Electronics: sensing, logic and actuation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Experiments from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biology and engineering modules: SXHL288, SK299, T271, T272, S112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1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967EB4-715A-48AE-824C-C772069DF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6889330" cy="390550"/>
          </a:xfrm>
        </p:spPr>
        <p:txBody>
          <a:bodyPr/>
          <a:lstStyle/>
          <a:p>
            <a:r>
              <a:rPr lang="en-GB" dirty="0"/>
              <a:t>Initial findings – activity types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7CE1F96-0EB0-438A-979B-F9B90EDE3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461145"/>
              </p:ext>
            </p:extLst>
          </p:nvPr>
        </p:nvGraphicFramePr>
        <p:xfrm>
          <a:off x="1284217" y="1192055"/>
          <a:ext cx="5725160" cy="167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38201346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178743823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64745545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1450601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Discipline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Total number of activities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Number of Remote activities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Number of Virtual activities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875752"/>
                  </a:ext>
                </a:extLst>
              </a:tr>
              <a:tr h="1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Health/ Biology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399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Engineering/ Electronics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31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Earth sciences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629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Astronomy/ Physics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034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07193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19AA9-096B-433F-9A02-172E8170A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78680-0EE5-41BB-8BCE-E53D7E16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07" y="3118645"/>
            <a:ext cx="2313584" cy="1654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9DB53F-527F-46D7-9F5D-1283D5A9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58" y="3118645"/>
            <a:ext cx="2454837" cy="166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81826-D37A-41E1-99EF-8BE76DE96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7" y="3118645"/>
            <a:ext cx="2759304" cy="16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5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967EB4-715A-48AE-824C-C772069DF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6889330" cy="402906"/>
          </a:xfrm>
        </p:spPr>
        <p:txBody>
          <a:bodyPr/>
          <a:lstStyle/>
          <a:p>
            <a:r>
              <a:rPr lang="en-GB" dirty="0"/>
              <a:t>Initial findings – learning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19AA9-096B-433F-9A02-172E8170A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B906D-42A7-4467-A387-CFE16E26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1000" r="1359" b="2368"/>
          <a:stretch/>
        </p:blipFill>
        <p:spPr bwMode="auto">
          <a:xfrm>
            <a:off x="105408" y="1207359"/>
            <a:ext cx="8791458" cy="3475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69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0D94-335D-4742-9F71-7CB402B1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3"/>
            <a:ext cx="7741946" cy="467998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9702-0A8A-4567-A98D-0B3E9097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This project has helped us to understand the bread of learning objectives and interaction types in OpenSTEM Labs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Analysing existing experiments using can help us to identify gaps in learning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activity catalogue and database will help disseminate information about existing experiments and encourage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classification schemes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can be used as a checklist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module teams designing new online experiments to ensure that a range of learning objectives and interactions are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</a:rPr>
              <a:t>Please </a:t>
            </a:r>
            <a:r>
              <a:rPr lang="en-GB" dirty="0">
                <a:latin typeface="Arial" panose="020B0604020202020204" pitchFamily="34" charset="0"/>
              </a:rPr>
              <a:t>get in touch if you would like to know more!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4DBF6-C3F7-4B73-8C8D-7E5884D36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C9FF-6AEF-4453-B82D-96FB05AB5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0C62-CEB2-48D6-93E0-ACD35211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eSTEeM report and associated documents:</a:t>
            </a:r>
          </a:p>
          <a:p>
            <a:r>
              <a:rPr lang="en-GB" dirty="0">
                <a:hlinkClick r:id="rId2"/>
              </a:rPr>
              <a:t>https://www.open.ac.uk/scholarship-and-innovation/esteem/projects/themes/technologies-stem-learning/investigation-the-breadth-learning-outcomes-and-skills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Article about designing online experiments:</a:t>
            </a:r>
          </a:p>
          <a:p>
            <a:r>
              <a:rPr lang="en-GB" dirty="0">
                <a:hlinkClick r:id="rId3"/>
              </a:rPr>
              <a:t>https://www.timeshighereducation.com/campus/when-use-online-laboratories-stem-teaching-and-why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2BCDA-E19D-4340-A591-32EBA71B5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372D3-06E5-417A-8E0B-BFAD07E2A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5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2794-6477-49CA-B8C5-4CE62381B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4B72-322C-452E-9515-23017F86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Feisel</a:t>
            </a:r>
            <a:r>
              <a:rPr lang="en-GB" dirty="0"/>
              <a:t>, L. D. and Rosa, A. J. (2005) ‘The Role of the Laboratory in Undergraduate Engineering Education’, </a:t>
            </a:r>
            <a:r>
              <a:rPr lang="en-GB" i="1" dirty="0"/>
              <a:t>Journal of Engineering Education</a:t>
            </a:r>
            <a:r>
              <a:rPr lang="en-GB" dirty="0"/>
              <a:t>, 94(1), pp. 121–130. 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Brinson, J.R. (2015) Learning outcome achievement in non-traditional (virtual and remote) versus traditional (hands-on) laboratories: A review of the empirical research. </a:t>
            </a:r>
            <a:r>
              <a:rPr lang="en-GB" i="1" dirty="0"/>
              <a:t>Computers and Education</a:t>
            </a:r>
            <a:r>
              <a:rPr lang="en-GB" dirty="0"/>
              <a:t>, (87), pp. 218–237.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Nickerson, J.V., </a:t>
            </a:r>
            <a:r>
              <a:rPr lang="en-US" dirty="0" err="1"/>
              <a:t>Corter</a:t>
            </a:r>
            <a:r>
              <a:rPr lang="en-US" dirty="0"/>
              <a:t>, J.E., </a:t>
            </a:r>
            <a:r>
              <a:rPr lang="en-US" dirty="0" err="1"/>
              <a:t>Esche</a:t>
            </a:r>
            <a:r>
              <a:rPr lang="en-US" dirty="0"/>
              <a:t>, S.K. and </a:t>
            </a:r>
            <a:r>
              <a:rPr lang="en-US" dirty="0" err="1"/>
              <a:t>Chassapis</a:t>
            </a:r>
            <a:r>
              <a:rPr lang="en-US" dirty="0"/>
              <a:t>, C., 2007. A model for evaluating the effectiveness of remote engineering laboratories and simulations in education. </a:t>
            </a:r>
            <a:r>
              <a:rPr lang="en-US" i="1" dirty="0"/>
              <a:t>Computers &amp; Education</a:t>
            </a:r>
            <a:r>
              <a:rPr lang="en-US" dirty="0"/>
              <a:t>, </a:t>
            </a:r>
            <a:r>
              <a:rPr lang="en-US" i="1" dirty="0"/>
              <a:t>49</a:t>
            </a:r>
            <a:r>
              <a:rPr lang="en-US" dirty="0"/>
              <a:t>(3), pp. 708-725.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Zutin</a:t>
            </a:r>
            <a:r>
              <a:rPr lang="en-GB" dirty="0"/>
              <a:t> D.G., Auer M.E., Maier C., and </a:t>
            </a:r>
            <a:r>
              <a:rPr lang="en-GB" dirty="0" err="1"/>
              <a:t>Niederstatter</a:t>
            </a:r>
            <a:r>
              <a:rPr lang="en-GB" dirty="0"/>
              <a:t> M., “Lab2go – A repository to locate educational online laboratories,”  in Proc. of IEEE EDUCON 2010 Conference: The Future of Global Learning Engineering Education, Madrid, Spain, 14-16 April 2010, IEEE, pp. 1741-1746.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3EF49-15C0-4CC4-AF67-1BC97831A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2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7A48-2D14-4AC9-845E-CE4CF56CD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FD75-A7C3-417D-96C6-09EFD99C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dirty="0"/>
              <a:t>eSTEeM project aim and objectives</a:t>
            </a:r>
            <a:endParaRPr lang="en-GB" dirty="0"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dirty="0"/>
              <a:t>Purpose of laboratory work in STEM education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Online Laboratory definitions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Brief introduction</a:t>
            </a:r>
            <a:r>
              <a:rPr lang="en-GB" dirty="0"/>
              <a:t> to the OpenSTEM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Classification scheme for online laboratories and their learning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08ED-B1A8-4FFA-ADA1-780375803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CABA-F162-41CD-BFEC-E21F538D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6481445" cy="396738"/>
          </a:xfrm>
        </p:spPr>
        <p:txBody>
          <a:bodyPr/>
          <a:lstStyle/>
          <a:p>
            <a:r>
              <a:rPr lang="en-GB" dirty="0" err="1"/>
              <a:t>eSTEeM</a:t>
            </a:r>
            <a:r>
              <a:rPr lang="en-GB" dirty="0"/>
              <a:t> Project 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179-3F86-4BC7-969D-BC59907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80000"/>
            <a:ext cx="7943904" cy="3703500"/>
          </a:xfrm>
        </p:spPr>
        <p:txBody>
          <a:bodyPr/>
          <a:lstStyle/>
          <a:p>
            <a:r>
              <a:rPr lang="en-GB" b="1" dirty="0"/>
              <a:t>Aim</a:t>
            </a:r>
            <a:r>
              <a:rPr lang="en-GB" dirty="0"/>
              <a:t>:</a:t>
            </a:r>
          </a:p>
          <a:p>
            <a:r>
              <a:rPr lang="en-GB" dirty="0"/>
              <a:t>To explore the breadth of activities, skills and educational outcomes developed in OpenSTEM Labs experiments</a:t>
            </a:r>
          </a:p>
          <a:p>
            <a:pPr fontAlgn="base"/>
            <a:r>
              <a:rPr lang="en-GB" b="1" dirty="0"/>
              <a:t>Objectives: 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Understand how remote and virtual laboratories are classified in the literature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Develop a classification scheme for OpenSTEM Labs experiments and their learning objectives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Create a database of OpenSTEM Labs experiments to help us understand the range of experiments available and their learning objectives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Develop a design tool to aid development of new OpenSTEM Labs experiments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104A2-8C82-4926-BF0E-A0F269792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7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551AA6-48A5-416B-B458-4102C2042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7779840" cy="662398"/>
          </a:xfrm>
        </p:spPr>
        <p:txBody>
          <a:bodyPr/>
          <a:lstStyle/>
          <a:p>
            <a:r>
              <a:rPr lang="en-GB" dirty="0"/>
              <a:t>What is the purpose of laboratory work in STEM education?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F95300-E522-432A-971C-CF35D126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Gatsby Charitable Foundation defines the purposes of practical science education as: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to teach the principles of scientific inquiry;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to improve understanding of theory through practical experience;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to teach specific practical skills, such as measurement and observation, that may be useful in future study or employment;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to motivate and engage students;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to develop higher level skills and attributes such as communication, teamwork and perseverance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1455C-DBC2-4958-BF14-5D602D474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96BDA-95E6-4565-B99A-681AFC678DAF}"/>
              </a:ext>
            </a:extLst>
          </p:cNvPr>
          <p:cNvSpPr txBox="1"/>
          <p:nvPr/>
        </p:nvSpPr>
        <p:spPr>
          <a:xfrm>
            <a:off x="2439770" y="4752998"/>
            <a:ext cx="6272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https://www.gatsby.org.uk/uploads/education/reports/pdf/good-practical-science-report.pdf</a:t>
            </a:r>
          </a:p>
        </p:txBody>
      </p:sp>
    </p:spTree>
    <p:extLst>
      <p:ext uri="{BB962C8B-B14F-4D97-AF65-F5344CB8AC3E}">
        <p14:creationId xmlns:p14="http://schemas.microsoft.com/office/powerpoint/2010/main" val="7699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11580-24DE-4AE1-8D78-25A6F1381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4572438" cy="359999"/>
          </a:xfrm>
        </p:spPr>
        <p:txBody>
          <a:bodyPr/>
          <a:lstStyle/>
          <a:p>
            <a:r>
              <a:rPr lang="en-GB" dirty="0"/>
              <a:t>Online laboratories definitions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3125E-9E98-42A9-BEAB-C4300B6F5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7428EEFE-0156-BC1C-980A-00724C8BD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593659"/>
              </p:ext>
            </p:extLst>
          </p:nvPr>
        </p:nvGraphicFramePr>
        <p:xfrm>
          <a:off x="1308492" y="1272745"/>
          <a:ext cx="6099430" cy="273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" name="TextBox 306">
            <a:extLst>
              <a:ext uri="{FF2B5EF4-FFF2-40B4-BE49-F238E27FC236}">
                <a16:creationId xmlns:a16="http://schemas.microsoft.com/office/drawing/2014/main" id="{2322CEAE-5D68-58D2-8E0E-EEC9B4C52AEB}"/>
              </a:ext>
            </a:extLst>
          </p:cNvPr>
          <p:cNvSpPr txBox="1"/>
          <p:nvPr/>
        </p:nvSpPr>
        <p:spPr>
          <a:xfrm>
            <a:off x="5637191" y="1470081"/>
            <a:ext cx="3056585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cs typeface="Arial"/>
              </a:rPr>
              <a:t>“interactive experiments provided over the internet” (</a:t>
            </a:r>
            <a:r>
              <a:rPr lang="en-GB" sz="1600" dirty="0" err="1">
                <a:cs typeface="Arial"/>
              </a:rPr>
              <a:t>Zutin</a:t>
            </a:r>
            <a:r>
              <a:rPr lang="en-GB" sz="1600" dirty="0">
                <a:cs typeface="Arial"/>
              </a:rPr>
              <a:t> et al., 2010) </a:t>
            </a:r>
            <a:endParaRPr lang="en-US" sz="1600" dirty="0">
              <a:ea typeface="+mn-lt"/>
              <a:cs typeface="+mn-lt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86DC9801-6D99-CCF5-7D16-C02653EFDA76}"/>
              </a:ext>
            </a:extLst>
          </p:cNvPr>
          <p:cNvSpPr txBox="1"/>
          <p:nvPr/>
        </p:nvSpPr>
        <p:spPr>
          <a:xfrm>
            <a:off x="4571999" y="4004870"/>
            <a:ext cx="256338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cs typeface="Arial"/>
              </a:rPr>
              <a:t>“real physical laboratories accessed through a network...” (Rivera and Petrie, 2016)</a:t>
            </a:r>
            <a:endParaRPr lang="en-US" sz="1600" dirty="0">
              <a:ea typeface="+mn-lt"/>
              <a:cs typeface="+mn-lt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EF17896-BF72-DB26-DAB8-09EEFC5F5190}"/>
              </a:ext>
            </a:extLst>
          </p:cNvPr>
          <p:cNvSpPr txBox="1"/>
          <p:nvPr/>
        </p:nvSpPr>
        <p:spPr>
          <a:xfrm>
            <a:off x="1777080" y="4066282"/>
            <a:ext cx="241989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cs typeface="Arial"/>
              </a:rPr>
              <a:t>“Imitations of real experiments...” (Adapted from Ma and Nickerson 2006)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739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21233-2146-47F6-AA92-BFA4BBCB3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406593E-52CF-5B45-8CFF-7309163A472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8661A7-2D5A-40ED-9AF4-08EDF8B36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1" y="1171440"/>
            <a:ext cx="4383839" cy="37035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OpenSTEM Labs are the STEM Faculty’s online laboratories and deliver authentic practical experiences to our distance learning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OpenSTEM Labs deliver both remote and virtual experiments and have more than 100 experiments with more than 10,000 users/year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06725-E903-4E74-8D28-301406D9A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74970"/>
            <a:ext cx="4183200" cy="387842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OpenSTEM Labs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7B107A-B305-4937-BD72-09FA7649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73" y="1077351"/>
            <a:ext cx="3683327" cy="32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9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0AAA-0AE0-409B-AB7C-C4851D53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014" y="252002"/>
            <a:ext cx="7735770" cy="382812"/>
          </a:xfrm>
        </p:spPr>
        <p:txBody>
          <a:bodyPr/>
          <a:lstStyle/>
          <a:p>
            <a:r>
              <a:rPr lang="en-GB" dirty="0">
                <a:cs typeface="Arial"/>
              </a:rPr>
              <a:t>Classification scheme for online laboratory types - 1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AA776-0952-4982-AB94-1854B2B82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739B7-3847-490B-9A54-D8D16239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45" y="772847"/>
            <a:ext cx="3761827" cy="4370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91A3C-3A45-4E54-9433-2DBD867910B9}"/>
              </a:ext>
            </a:extLst>
          </p:cNvPr>
          <p:cNvSpPr txBox="1"/>
          <p:nvPr/>
        </p:nvSpPr>
        <p:spPr>
          <a:xfrm>
            <a:off x="5811972" y="4866501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Developed from </a:t>
            </a:r>
            <a:r>
              <a:rPr lang="en-GB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Zutin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al. (2010)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316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0AAA-0AE0-409B-AB7C-C4851D53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014" y="252002"/>
            <a:ext cx="7698700" cy="382812"/>
          </a:xfrm>
        </p:spPr>
        <p:txBody>
          <a:bodyPr/>
          <a:lstStyle/>
          <a:p>
            <a:r>
              <a:rPr lang="en-GB" dirty="0">
                <a:cs typeface="Arial"/>
              </a:rPr>
              <a:t>Classification scheme for online laboratory types - 2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AA776-0952-4982-AB94-1854B2B82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831F9-518E-48BB-8BF5-8E32261E9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954435"/>
            <a:ext cx="4708687" cy="3829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18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73E4-7276-4C0C-A5E8-95CFCAE71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6792288" cy="664779"/>
          </a:xfrm>
        </p:spPr>
        <p:txBody>
          <a:bodyPr/>
          <a:lstStyle/>
          <a:p>
            <a:r>
              <a:rPr lang="en-GB" dirty="0"/>
              <a:t>Classification scheme </a:t>
            </a:r>
            <a:r>
              <a:rPr lang="en-GB" dirty="0">
                <a:ea typeface="+mj-lt"/>
                <a:cs typeface="+mj-lt"/>
              </a:rPr>
              <a:t>for online laboratory</a:t>
            </a:r>
            <a:r>
              <a:rPr lang="en-GB" b="0" dirty="0">
                <a:ea typeface="+mj-lt"/>
                <a:cs typeface="+mj-lt"/>
              </a:rPr>
              <a:t> </a:t>
            </a:r>
            <a:r>
              <a:rPr lang="en-GB" dirty="0"/>
              <a:t>learning objectives</a:t>
            </a:r>
            <a:endParaRPr lang="en-GB" dirty="0">
              <a:cs typeface="Arial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A5E921-44BA-46B7-B24F-13A26BB87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95969"/>
              </p:ext>
            </p:extLst>
          </p:nvPr>
        </p:nvGraphicFramePr>
        <p:xfrm>
          <a:off x="653143" y="1151164"/>
          <a:ext cx="3702375" cy="36452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2375">
                  <a:extLst>
                    <a:ext uri="{9D8B030D-6E8A-4147-A177-3AD203B41FA5}">
                      <a16:colId xmlns:a16="http://schemas.microsoft.com/office/drawing/2014/main" val="4147559872"/>
                    </a:ext>
                  </a:extLst>
                </a:gridCol>
              </a:tblGrid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Develop subject knowledge and understanding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357084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Apply appropriate instrumentation to make measurements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38630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Use theoretical models to predict behaviour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664873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Devise an experimental approach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33005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Collect data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739880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Analyse and interpret data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3552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Identify unsuccessful outcomes and learn from failure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772816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Demonstrate creativity in problem solving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24903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F0D9-1EFA-4FDE-991A-09E6559C1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D7FC054-2E6D-4345-9AE9-B2FB8BD3F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92352"/>
              </p:ext>
            </p:extLst>
          </p:nvPr>
        </p:nvGraphicFramePr>
        <p:xfrm>
          <a:off x="4795776" y="1104930"/>
          <a:ext cx="3447237" cy="3666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7237">
                  <a:extLst>
                    <a:ext uri="{9D8B030D-6E8A-4147-A177-3AD203B41FA5}">
                      <a16:colId xmlns:a16="http://schemas.microsoft.com/office/drawing/2014/main" val="4147559872"/>
                    </a:ext>
                  </a:extLst>
                </a:gridCol>
              </a:tblGrid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Demonstrate competence in operating apparatus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769576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Identify and deal with health and safety issues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291982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Communicate effectively about laboratory work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608181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Work effectively in teams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670879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Behave with high ethical standards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141526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Use human senses to gather information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844241"/>
                  </a:ext>
                </a:extLst>
              </a:tr>
              <a:tr h="21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Design, build, or assemble a product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1826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2E7F7E-6A7A-4DEA-ABEE-9F116E4C3207}"/>
              </a:ext>
            </a:extLst>
          </p:cNvPr>
          <p:cNvSpPr txBox="1"/>
          <p:nvPr/>
        </p:nvSpPr>
        <p:spPr>
          <a:xfrm>
            <a:off x="3784944" y="4821136"/>
            <a:ext cx="435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(Developed 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Feisel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Rosa (2005) and Brinson (2015)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8246972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07C1CE78-EE35-498E-9E2C-57BA0D26E199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752E067AC8E4887EE42D2725A8328" ma:contentTypeVersion="4" ma:contentTypeDescription="Create a new document." ma:contentTypeScope="" ma:versionID="1ab6d792762a7f7e2bf21a3a930a80c7">
  <xsd:schema xmlns:xsd="http://www.w3.org/2001/XMLSchema" xmlns:xs="http://www.w3.org/2001/XMLSchema" xmlns:p="http://schemas.microsoft.com/office/2006/metadata/properties" xmlns:ns2="ef6794c4-9278-43c5-b03c-4ffd80cfd7c1" targetNamespace="http://schemas.microsoft.com/office/2006/metadata/properties" ma:root="true" ma:fieldsID="8f99e343a623262e03e17606e9691cc0" ns2:_="">
    <xsd:import namespace="ef6794c4-9278-43c5-b03c-4ffd80cfd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794c4-9278-43c5-b03c-4ffd80cfd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A93040-52C8-4B3B-A5C2-32C1FE6EDD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37CBCC-893E-4B16-80FE-8775435ACB3C}">
  <ds:schemaRefs>
    <ds:schemaRef ds:uri="ef6794c4-9278-43c5-b03c-4ffd80cfd7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B92D43-F059-4D83-B8DE-B78E63EE6EAA}">
  <ds:schemaRefs>
    <ds:schemaRef ds:uri="http://schemas.microsoft.com/office/infopath/2007/PartnerControls"/>
    <ds:schemaRef ds:uri="ef6794c4-9278-43c5-b03c-4ffd80cfd7c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1051</Words>
  <Application>Microsoft Office PowerPoint</Application>
  <PresentationFormat>On-screen Show (16:9)</PresentationFormat>
  <Paragraphs>143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Arial,Sans-Serif</vt:lpstr>
      <vt:lpstr>Calibri</vt:lpstr>
      <vt:lpstr>OU Title</vt:lpstr>
      <vt:lpstr>OU Section</vt:lpstr>
      <vt:lpstr>OU Layouts</vt:lpstr>
      <vt:lpstr>What are the learning objectives of online laboratories? </vt:lpstr>
      <vt:lpstr>Overview</vt:lpstr>
      <vt:lpstr>eSTEeM Project aim and objectives</vt:lpstr>
      <vt:lpstr>What is the purpose of laboratory work in STEM education?</vt:lpstr>
      <vt:lpstr>Online laboratories definitions</vt:lpstr>
      <vt:lpstr>OpenSTEM Labs</vt:lpstr>
      <vt:lpstr>Classification scheme for online laboratory types - 1 </vt:lpstr>
      <vt:lpstr>Classification scheme for online laboratory types - 2 </vt:lpstr>
      <vt:lpstr>Classification scheme for online laboratory learning objectives</vt:lpstr>
      <vt:lpstr>Classification scheme for online laboratory learning objectives</vt:lpstr>
      <vt:lpstr>Activity mapping process</vt:lpstr>
      <vt:lpstr>OpenSTEM Labs experiments mapped in the project</vt:lpstr>
      <vt:lpstr>Initial findings – activity types</vt:lpstr>
      <vt:lpstr>Initial findings – learning objectives</vt:lpstr>
      <vt:lpstr>Summary</vt:lpstr>
      <vt:lpstr>Useful Links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remote laboratory experiments to develop learning outcomes in engineering practice.</dc:title>
  <dc:creator>Helen.Lockett</dc:creator>
  <cp:lastModifiedBy>Diane.Ford</cp:lastModifiedBy>
  <cp:revision>152</cp:revision>
  <dcterms:created xsi:type="dcterms:W3CDTF">2020-06-25T15:49:05Z</dcterms:created>
  <dcterms:modified xsi:type="dcterms:W3CDTF">2023-01-18T09:19:50Z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0x010100CE1752E067AC8E4887EE42D2725A8328</vt:lpwstr>
  </property>
</Properties>
</file>