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8" r:id="rId3"/>
    <p:sldId id="257" r:id="rId4"/>
    <p:sldId id="259" r:id="rId5"/>
    <p:sldId id="260" r:id="rId6"/>
    <p:sldId id="261" r:id="rId7"/>
    <p:sldId id="266" r:id="rId8"/>
    <p:sldId id="267" r:id="rId9"/>
    <p:sldId id="264" r:id="rId10"/>
    <p:sldId id="263" r:id="rId11"/>
    <p:sldId id="265"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Jefferis" initials="H" lastIdx="5" clrIdx="0">
    <p:extLst>
      <p:ext uri="{19B8F6BF-5375-455C-9EA6-DF929625EA0E}">
        <p15:presenceInfo xmlns:p15="http://schemas.microsoft.com/office/powerpoint/2012/main" userId="Helen.Jeffer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6486D2-F76F-4013-9AA0-4F811FD00A14}" v="172" dt="2021-06-28T07:27:01.127"/>
    <p1510:client id="{E91BE053-8D96-4296-BF7A-65B223B7C318}" v="14" dt="2021-06-28T07:39:00.6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75911" autoAdjust="0"/>
  </p:normalViewPr>
  <p:slideViewPr>
    <p:cSldViewPr snapToGrid="0">
      <p:cViewPr varScale="1">
        <p:scale>
          <a:sx n="71" d="100"/>
          <a:sy n="71" d="100"/>
        </p:scale>
        <p:origin x="240"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Jefferis" userId="0e23e2e6-9f99-4b4c-ba66-7f2d47da1e3b" providerId="ADAL" clId="{E91BE053-8D96-4296-BF7A-65B223B7C318}"/>
    <pc:docChg chg="modSld">
      <pc:chgData name="Helen.Jefferis" userId="0e23e2e6-9f99-4b4c-ba66-7f2d47da1e3b" providerId="ADAL" clId="{E91BE053-8D96-4296-BF7A-65B223B7C318}" dt="2021-06-28T07:39:00.641" v="13"/>
      <pc:docMkLst>
        <pc:docMk/>
      </pc:docMkLst>
      <pc:sldChg chg="addSp modSp">
        <pc:chgData name="Helen.Jefferis" userId="0e23e2e6-9f99-4b4c-ba66-7f2d47da1e3b" providerId="ADAL" clId="{E91BE053-8D96-4296-BF7A-65B223B7C318}" dt="2021-06-28T07:38:03.043" v="5" actId="1076"/>
        <pc:sldMkLst>
          <pc:docMk/>
          <pc:sldMk cId="1045893775" sldId="256"/>
        </pc:sldMkLst>
        <pc:picChg chg="add mod">
          <ac:chgData name="Helen.Jefferis" userId="0e23e2e6-9f99-4b4c-ba66-7f2d47da1e3b" providerId="ADAL" clId="{E91BE053-8D96-4296-BF7A-65B223B7C318}" dt="2021-06-28T07:38:03.043" v="5" actId="1076"/>
          <ac:picMkLst>
            <pc:docMk/>
            <pc:sldMk cId="1045893775" sldId="256"/>
            <ac:picMk id="1026" creationId="{5B361AA1-B65A-4051-A99E-555045E5E066}"/>
          </ac:picMkLst>
        </pc:picChg>
      </pc:sldChg>
      <pc:sldChg chg="addSp modSp">
        <pc:chgData name="Helen.Jefferis" userId="0e23e2e6-9f99-4b4c-ba66-7f2d47da1e3b" providerId="ADAL" clId="{E91BE053-8D96-4296-BF7A-65B223B7C318}" dt="2021-06-28T07:38:26.571" v="7"/>
        <pc:sldMkLst>
          <pc:docMk/>
          <pc:sldMk cId="1041218967" sldId="257"/>
        </pc:sldMkLst>
        <pc:picChg chg="add mod">
          <ac:chgData name="Helen.Jefferis" userId="0e23e2e6-9f99-4b4c-ba66-7f2d47da1e3b" providerId="ADAL" clId="{E91BE053-8D96-4296-BF7A-65B223B7C318}" dt="2021-06-28T07:38:26.571" v="7"/>
          <ac:picMkLst>
            <pc:docMk/>
            <pc:sldMk cId="1041218967" sldId="257"/>
            <ac:picMk id="4" creationId="{F8E34C97-98B7-4683-AEEF-D7738078D477}"/>
          </ac:picMkLst>
        </pc:picChg>
      </pc:sldChg>
      <pc:sldChg chg="addSp modSp">
        <pc:chgData name="Helen.Jefferis" userId="0e23e2e6-9f99-4b4c-ba66-7f2d47da1e3b" providerId="ADAL" clId="{E91BE053-8D96-4296-BF7A-65B223B7C318}" dt="2021-06-28T07:38:23.504" v="6"/>
        <pc:sldMkLst>
          <pc:docMk/>
          <pc:sldMk cId="1287901536" sldId="258"/>
        </pc:sldMkLst>
        <pc:picChg chg="add mod">
          <ac:chgData name="Helen.Jefferis" userId="0e23e2e6-9f99-4b4c-ba66-7f2d47da1e3b" providerId="ADAL" clId="{E91BE053-8D96-4296-BF7A-65B223B7C318}" dt="2021-06-28T07:38:23.504" v="6"/>
          <ac:picMkLst>
            <pc:docMk/>
            <pc:sldMk cId="1287901536" sldId="258"/>
            <ac:picMk id="4" creationId="{7E148441-92F1-4814-9CD0-246D2210EA6A}"/>
          </ac:picMkLst>
        </pc:picChg>
      </pc:sldChg>
      <pc:sldChg chg="addSp modSp">
        <pc:chgData name="Helen.Jefferis" userId="0e23e2e6-9f99-4b4c-ba66-7f2d47da1e3b" providerId="ADAL" clId="{E91BE053-8D96-4296-BF7A-65B223B7C318}" dt="2021-06-28T07:38:28.948" v="8"/>
        <pc:sldMkLst>
          <pc:docMk/>
          <pc:sldMk cId="2330684370" sldId="259"/>
        </pc:sldMkLst>
        <pc:picChg chg="add mod">
          <ac:chgData name="Helen.Jefferis" userId="0e23e2e6-9f99-4b4c-ba66-7f2d47da1e3b" providerId="ADAL" clId="{E91BE053-8D96-4296-BF7A-65B223B7C318}" dt="2021-06-28T07:38:28.948" v="8"/>
          <ac:picMkLst>
            <pc:docMk/>
            <pc:sldMk cId="2330684370" sldId="259"/>
            <ac:picMk id="4" creationId="{21DFEA42-486B-4A2F-86C6-506744257069}"/>
          </ac:picMkLst>
        </pc:picChg>
      </pc:sldChg>
      <pc:sldChg chg="addSp delSp modSp">
        <pc:chgData name="Helen.Jefferis" userId="0e23e2e6-9f99-4b4c-ba66-7f2d47da1e3b" providerId="ADAL" clId="{E91BE053-8D96-4296-BF7A-65B223B7C318}" dt="2021-06-28T07:38:39.380" v="10" actId="478"/>
        <pc:sldMkLst>
          <pc:docMk/>
          <pc:sldMk cId="400265456" sldId="260"/>
        </pc:sldMkLst>
        <pc:picChg chg="add del mod">
          <ac:chgData name="Helen.Jefferis" userId="0e23e2e6-9f99-4b4c-ba66-7f2d47da1e3b" providerId="ADAL" clId="{E91BE053-8D96-4296-BF7A-65B223B7C318}" dt="2021-06-28T07:38:39.380" v="10" actId="478"/>
          <ac:picMkLst>
            <pc:docMk/>
            <pc:sldMk cId="400265456" sldId="260"/>
            <ac:picMk id="18" creationId="{99E90E55-F50E-44BD-90BC-21ACB7FDBD88}"/>
          </ac:picMkLst>
        </pc:picChg>
      </pc:sldChg>
      <pc:sldChg chg="addSp modSp">
        <pc:chgData name="Helen.Jefferis" userId="0e23e2e6-9f99-4b4c-ba66-7f2d47da1e3b" providerId="ADAL" clId="{E91BE053-8D96-4296-BF7A-65B223B7C318}" dt="2021-06-28T07:39:00.641" v="13"/>
        <pc:sldMkLst>
          <pc:docMk/>
          <pc:sldMk cId="2106513265" sldId="262"/>
        </pc:sldMkLst>
        <pc:picChg chg="add mod">
          <ac:chgData name="Helen.Jefferis" userId="0e23e2e6-9f99-4b4c-ba66-7f2d47da1e3b" providerId="ADAL" clId="{E91BE053-8D96-4296-BF7A-65B223B7C318}" dt="2021-06-28T07:39:00.641" v="13"/>
          <ac:picMkLst>
            <pc:docMk/>
            <pc:sldMk cId="2106513265" sldId="262"/>
            <ac:picMk id="5" creationId="{929F34D6-1260-4544-8185-259EF523614B}"/>
          </ac:picMkLst>
        </pc:picChg>
      </pc:sldChg>
      <pc:sldChg chg="addSp modSp">
        <pc:chgData name="Helen.Jefferis" userId="0e23e2e6-9f99-4b4c-ba66-7f2d47da1e3b" providerId="ADAL" clId="{E91BE053-8D96-4296-BF7A-65B223B7C318}" dt="2021-06-28T07:38:42.833" v="11"/>
        <pc:sldMkLst>
          <pc:docMk/>
          <pc:sldMk cId="1172021426" sldId="266"/>
        </pc:sldMkLst>
        <pc:picChg chg="add mod">
          <ac:chgData name="Helen.Jefferis" userId="0e23e2e6-9f99-4b4c-ba66-7f2d47da1e3b" providerId="ADAL" clId="{E91BE053-8D96-4296-BF7A-65B223B7C318}" dt="2021-06-28T07:38:42.833" v="11"/>
          <ac:picMkLst>
            <pc:docMk/>
            <pc:sldMk cId="1172021426" sldId="266"/>
            <ac:picMk id="4" creationId="{8FF381E4-1592-41FF-8317-1906361B2D7B}"/>
          </ac:picMkLst>
        </pc:picChg>
      </pc:sldChg>
      <pc:sldChg chg="addSp modSp">
        <pc:chgData name="Helen.Jefferis" userId="0e23e2e6-9f99-4b4c-ba66-7f2d47da1e3b" providerId="ADAL" clId="{E91BE053-8D96-4296-BF7A-65B223B7C318}" dt="2021-06-28T07:38:49.144" v="12"/>
        <pc:sldMkLst>
          <pc:docMk/>
          <pc:sldMk cId="1731257453" sldId="267"/>
        </pc:sldMkLst>
        <pc:picChg chg="add mod">
          <ac:chgData name="Helen.Jefferis" userId="0e23e2e6-9f99-4b4c-ba66-7f2d47da1e3b" providerId="ADAL" clId="{E91BE053-8D96-4296-BF7A-65B223B7C318}" dt="2021-06-28T07:38:49.144" v="12"/>
          <ac:picMkLst>
            <pc:docMk/>
            <pc:sldMk cId="1731257453" sldId="267"/>
            <ac:picMk id="4" creationId="{DE8D3891-84BB-401D-A4E0-99018E35A8B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7AC9D-6668-4906-BCA8-C75F28A00A27}" type="datetimeFigureOut">
              <a:rPr lang="en-GB" smtClean="0"/>
              <a:t>28/06/2021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7DF467-9C45-42E9-922A-D48902379860}" type="slidenum">
              <a:rPr lang="en-GB" smtClean="0"/>
              <a:t>‹#›</a:t>
            </a:fld>
            <a:endParaRPr lang="en-GB"/>
          </a:p>
        </p:txBody>
      </p:sp>
    </p:spTree>
    <p:extLst>
      <p:ext uri="{BB962C8B-B14F-4D97-AF65-F5344CB8AC3E}">
        <p14:creationId xmlns:p14="http://schemas.microsoft.com/office/powerpoint/2010/main" val="116993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Bef>
                <a:spcPts val="200"/>
              </a:spcBef>
              <a:spcAft>
                <a:spcPts val="200"/>
              </a:spcAft>
            </a:pPr>
            <a:r>
              <a:rPr lang="en-GB" sz="1800" dirty="0">
                <a:effectLst/>
                <a:latin typeface="Times New Roman" panose="02020603050405020304" pitchFamily="18" charset="0"/>
              </a:rPr>
              <a:t>To provide recommendations to the Faculty and School on:</a:t>
            </a:r>
          </a:p>
          <a:p>
            <a:pPr>
              <a:lnSpc>
                <a:spcPct val="107000"/>
              </a:lnSpc>
              <a:spcBef>
                <a:spcPts val="200"/>
              </a:spcBef>
              <a:spcAft>
                <a:spcPts val="200"/>
              </a:spcAft>
            </a:pPr>
            <a:r>
              <a:rPr lang="en-GB" sz="1800" dirty="0">
                <a:effectLst/>
                <a:latin typeface="Times New Roman" panose="02020603050405020304" pitchFamily="18" charset="0"/>
              </a:rPr>
              <a:t>-the optimum tuition strategy needed to enhance Level 1 student engagement in their studies </a:t>
            </a:r>
            <a:endParaRPr lang="en-GB" sz="1800" dirty="0">
              <a:effectLst/>
              <a:latin typeface="Calibri" panose="020F0502020204030204" pitchFamily="34" charset="0"/>
            </a:endParaRPr>
          </a:p>
          <a:p>
            <a:pPr>
              <a:lnSpc>
                <a:spcPct val="107000"/>
              </a:lnSpc>
              <a:spcBef>
                <a:spcPts val="200"/>
              </a:spcBef>
              <a:spcAft>
                <a:spcPts val="200"/>
              </a:spcAft>
            </a:pPr>
            <a:r>
              <a:rPr lang="en-GB" sz="1800" dirty="0">
                <a:effectLst/>
                <a:latin typeface="Times New Roman" panose="02020603050405020304" pitchFamily="18" charset="0"/>
              </a:rPr>
              <a:t>-the staff development needed to enhance the digital experience of our students when attending tutorials.</a:t>
            </a:r>
            <a:r>
              <a:rPr lang="en-GB" sz="1800" dirty="0">
                <a:solidFill>
                  <a:srgbClr val="000000"/>
                </a:solidFill>
                <a:effectLst/>
                <a:latin typeface="Segoe UI" panose="020B0502040204020203" pitchFamily="34" charset="0"/>
              </a:rPr>
              <a:t> </a:t>
            </a:r>
            <a:endParaRPr lang="en-GB" sz="1800" dirty="0">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BA7DF467-9C45-42E9-922A-D48902379860}" type="slidenum">
              <a:rPr lang="en-GB" smtClean="0"/>
              <a:t>1</a:t>
            </a:fld>
            <a:endParaRPr lang="en-GB"/>
          </a:p>
        </p:txBody>
      </p:sp>
    </p:spTree>
    <p:extLst>
      <p:ext uri="{BB962C8B-B14F-4D97-AF65-F5344CB8AC3E}">
        <p14:creationId xmlns:p14="http://schemas.microsoft.com/office/powerpoint/2010/main" val="205882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Mostly going to concentrate on the end of module survey but worth noting that confusion over finding and booking tutorials was a theme found in the free text comments on the start of module survey</a:t>
            </a:r>
          </a:p>
          <a:p>
            <a:endParaRPr lang="en-GB" dirty="0"/>
          </a:p>
          <a:p>
            <a:r>
              <a:rPr lang="en-GB" dirty="0"/>
              <a:t>Email reminder – we will come back to this</a:t>
            </a:r>
          </a:p>
        </p:txBody>
      </p:sp>
      <p:sp>
        <p:nvSpPr>
          <p:cNvPr id="4" name="Slide Number Placeholder 3"/>
          <p:cNvSpPr>
            <a:spLocks noGrp="1"/>
          </p:cNvSpPr>
          <p:nvPr>
            <p:ph type="sldNum" sz="quarter" idx="5"/>
          </p:nvPr>
        </p:nvSpPr>
        <p:spPr/>
        <p:txBody>
          <a:bodyPr/>
          <a:lstStyle/>
          <a:p>
            <a:fld id="{BA7DF467-9C45-42E9-922A-D48902379860}" type="slidenum">
              <a:rPr lang="en-GB" smtClean="0"/>
              <a:t>4</a:t>
            </a:fld>
            <a:endParaRPr lang="en-GB"/>
          </a:p>
        </p:txBody>
      </p:sp>
    </p:spTree>
    <p:extLst>
      <p:ext uri="{BB962C8B-B14F-4D97-AF65-F5344CB8AC3E}">
        <p14:creationId xmlns:p14="http://schemas.microsoft.com/office/powerpoint/2010/main" val="1614754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Reasons for not booking any included </a:t>
            </a:r>
          </a:p>
          <a:p>
            <a:r>
              <a:rPr lang="en-GB" dirty="0"/>
              <a:t>(click) work commitments, </a:t>
            </a:r>
          </a:p>
          <a:p>
            <a:r>
              <a:rPr lang="en-GB" dirty="0"/>
              <a:t>Click – 49% missed one or more</a:t>
            </a:r>
          </a:p>
          <a:p>
            <a:r>
              <a:rPr lang="en-GB" dirty="0"/>
              <a:t>Click – reasons for not attending</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Unable to attend - </a:t>
            </a:r>
            <a:r>
              <a:rPr lang="en-GB" sz="1800" dirty="0">
                <a:effectLst/>
                <a:latin typeface="Calibri" panose="020F0502020204030204" pitchFamily="34" charset="0"/>
                <a:ea typeface="Calibri" panose="020F0502020204030204" pitchFamily="34" charset="0"/>
                <a:cs typeface="Times New Roman" panose="02020603050405020304" pitchFamily="18" charset="0"/>
              </a:rPr>
              <a:t>It is however clear that asking students to book a long time ahead does not make much sense as whether they are unable to attend due to something coming up or because they are ‘already confident in the topic’ they could not predict this at the time of booking. This means that for one reason or another nearly 50% of the respondents admitted not attending a tutorial that they had booked.</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BA7DF467-9C45-42E9-922A-D48902379860}" type="slidenum">
              <a:rPr lang="en-GB" smtClean="0"/>
              <a:t>5</a:t>
            </a:fld>
            <a:endParaRPr lang="en-GB"/>
          </a:p>
        </p:txBody>
      </p:sp>
    </p:spTree>
    <p:extLst>
      <p:ext uri="{BB962C8B-B14F-4D97-AF65-F5344CB8AC3E}">
        <p14:creationId xmlns:p14="http://schemas.microsoft.com/office/powerpoint/2010/main" val="826954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pPr>
              <a:spcAft>
                <a:spcPts val="6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For the students that do remember to attend the reminders seem to be useful, however 4 people who said they were useful still said that they forgot to turn up to the tutorial, so they don’t seem to have been that useful! </a:t>
            </a:r>
          </a:p>
          <a:p>
            <a:pPr>
              <a:spcAft>
                <a:spcPts val="6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What is in the reminder? Could tutorials be released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eg</a:t>
            </a:r>
            <a:r>
              <a:rPr lang="en-GB" sz="1800" dirty="0">
                <a:effectLst/>
                <a:latin typeface="Calibri" panose="020F0502020204030204" pitchFamily="34" charset="0"/>
                <a:ea typeface="Calibri" panose="020F0502020204030204" pitchFamily="34" charset="0"/>
                <a:cs typeface="Times New Roman" panose="02020603050405020304" pitchFamily="18" charset="0"/>
              </a:rPr>
              <a:t> for each block</a:t>
            </a:r>
          </a:p>
          <a:p>
            <a:pPr>
              <a:spcAft>
                <a:spcPts val="6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Add in poll</a:t>
            </a:r>
          </a:p>
          <a:p>
            <a:endParaRPr lang="en-GB" dirty="0"/>
          </a:p>
        </p:txBody>
      </p:sp>
      <p:sp>
        <p:nvSpPr>
          <p:cNvPr id="4" name="Slide Number Placeholder 3"/>
          <p:cNvSpPr>
            <a:spLocks noGrp="1"/>
          </p:cNvSpPr>
          <p:nvPr>
            <p:ph type="sldNum" sz="quarter" idx="5"/>
          </p:nvPr>
        </p:nvSpPr>
        <p:spPr/>
        <p:txBody>
          <a:bodyPr/>
          <a:lstStyle/>
          <a:p>
            <a:fld id="{BA7DF467-9C45-42E9-922A-D48902379860}" type="slidenum">
              <a:rPr lang="en-GB" smtClean="0"/>
              <a:t>6</a:t>
            </a:fld>
            <a:endParaRPr lang="en-GB"/>
          </a:p>
        </p:txBody>
      </p:sp>
    </p:spTree>
    <p:extLst>
      <p:ext uri="{BB962C8B-B14F-4D97-AF65-F5344CB8AC3E}">
        <p14:creationId xmlns:p14="http://schemas.microsoft.com/office/powerpoint/2010/main" val="2653376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Good Tutor - tutor attributes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eg</a:t>
            </a:r>
            <a:r>
              <a:rPr lang="en-GB" sz="1800" dirty="0">
                <a:effectLst/>
                <a:latin typeface="Calibri" panose="020F0502020204030204" pitchFamily="34" charset="0"/>
                <a:ea typeface="Calibri" panose="020F0502020204030204" pitchFamily="34" charset="0"/>
                <a:cs typeface="Times New Roman" panose="02020603050405020304" pitchFamily="18" charset="0"/>
              </a:rPr>
              <a:t>  humour, professionalism and friendliness (being friendly was mentioned by 5 students). 5 students also mentioned that the tutor provided good explanations. </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Interactive - 9 students mentioned that they enjoyed interactive tutorials, although for some this meant larger size and for some smaller</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Student comments +interesting idea of shorter tutorials</a:t>
            </a:r>
          </a:p>
          <a:p>
            <a:endParaRPr lang="en-GB" sz="1800" dirty="0">
              <a:effectLst/>
              <a:latin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BA7DF467-9C45-42E9-922A-D48902379860}" type="slidenum">
              <a:rPr lang="en-GB" smtClean="0"/>
              <a:t>9</a:t>
            </a:fld>
            <a:endParaRPr lang="en-GB"/>
          </a:p>
        </p:txBody>
      </p:sp>
    </p:spTree>
    <p:extLst>
      <p:ext uri="{BB962C8B-B14F-4D97-AF65-F5344CB8AC3E}">
        <p14:creationId xmlns:p14="http://schemas.microsoft.com/office/powerpoint/2010/main" val="1085224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How good are our tutorials (according to the students)</a:t>
            </a:r>
          </a:p>
          <a:p>
            <a:endParaRPr lang="en-GB" dirty="0"/>
          </a:p>
        </p:txBody>
      </p:sp>
      <p:sp>
        <p:nvSpPr>
          <p:cNvPr id="4" name="Slide Number Placeholder 3"/>
          <p:cNvSpPr>
            <a:spLocks noGrp="1"/>
          </p:cNvSpPr>
          <p:nvPr>
            <p:ph type="sldNum" sz="quarter" idx="5"/>
          </p:nvPr>
        </p:nvSpPr>
        <p:spPr/>
        <p:txBody>
          <a:bodyPr/>
          <a:lstStyle/>
          <a:p>
            <a:fld id="{BA7DF467-9C45-42E9-922A-D48902379860}" type="slidenum">
              <a:rPr lang="en-GB" smtClean="0"/>
              <a:t>10</a:t>
            </a:fld>
            <a:endParaRPr lang="en-GB"/>
          </a:p>
        </p:txBody>
      </p:sp>
    </p:spTree>
    <p:extLst>
      <p:ext uri="{BB962C8B-B14F-4D97-AF65-F5344CB8AC3E}">
        <p14:creationId xmlns:p14="http://schemas.microsoft.com/office/powerpoint/2010/main" val="3411701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This hasn’t much changed since the start of module survey, all times are good for some students…</a:t>
            </a:r>
          </a:p>
          <a:p>
            <a:r>
              <a:rPr lang="en-GB" dirty="0"/>
              <a:t>Weekday evenings are the most popular but all times are suitable for someone</a:t>
            </a:r>
          </a:p>
        </p:txBody>
      </p:sp>
      <p:sp>
        <p:nvSpPr>
          <p:cNvPr id="4" name="Slide Number Placeholder 3"/>
          <p:cNvSpPr>
            <a:spLocks noGrp="1"/>
          </p:cNvSpPr>
          <p:nvPr>
            <p:ph type="sldNum" sz="quarter" idx="5"/>
          </p:nvPr>
        </p:nvSpPr>
        <p:spPr/>
        <p:txBody>
          <a:bodyPr/>
          <a:lstStyle/>
          <a:p>
            <a:fld id="{BA7DF467-9C45-42E9-922A-D48902379860}" type="slidenum">
              <a:rPr lang="en-GB" smtClean="0"/>
              <a:t>11</a:t>
            </a:fld>
            <a:endParaRPr lang="en-GB"/>
          </a:p>
        </p:txBody>
      </p:sp>
    </p:spTree>
    <p:extLst>
      <p:ext uri="{BB962C8B-B14F-4D97-AF65-F5344CB8AC3E}">
        <p14:creationId xmlns:p14="http://schemas.microsoft.com/office/powerpoint/2010/main" val="798551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A199C1-572A-40B3-A738-2A2C45E1F04A}"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2051305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199C1-572A-40B3-A738-2A2C45E1F04A}"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122515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199C1-572A-40B3-A738-2A2C45E1F04A}"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103170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12773"/>
          </a:xfrm>
        </p:spPr>
        <p:txBody>
          <a:bodyPr>
            <a:normAutofit/>
          </a:bodyPr>
          <a:lstStyle>
            <a:lvl1pPr>
              <a:defRPr sz="3600" b="1"/>
            </a:lvl1pPr>
          </a:lstStyle>
          <a:p>
            <a:r>
              <a:rPr lang="en-US" dirty="0"/>
              <a:t>Click to edit Master title style</a:t>
            </a:r>
          </a:p>
        </p:txBody>
      </p:sp>
      <p:sp>
        <p:nvSpPr>
          <p:cNvPr id="3" name="Content Placeholder 2"/>
          <p:cNvSpPr>
            <a:spLocks noGrp="1"/>
          </p:cNvSpPr>
          <p:nvPr>
            <p:ph idx="1"/>
          </p:nvPr>
        </p:nvSpPr>
        <p:spPr>
          <a:xfrm>
            <a:off x="628650" y="1066800"/>
            <a:ext cx="7886700" cy="5110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199C1-572A-40B3-A738-2A2C45E1F04A}"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157391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A199C1-572A-40B3-A738-2A2C45E1F04A}" type="datetimeFigureOut">
              <a:rPr lang="en-GB" smtClean="0"/>
              <a:t>28/06/2021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2895220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A199C1-572A-40B3-A738-2A2C45E1F04A}" type="datetimeFigureOut">
              <a:rPr lang="en-GB" smtClean="0"/>
              <a:t>28/06/2021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415042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A199C1-572A-40B3-A738-2A2C45E1F04A}" type="datetimeFigureOut">
              <a:rPr lang="en-GB" smtClean="0"/>
              <a:t>28/06/2021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3216403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A199C1-572A-40B3-A738-2A2C45E1F04A}" type="datetimeFigureOut">
              <a:rPr lang="en-GB" smtClean="0"/>
              <a:t>28/06/2021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494454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199C1-572A-40B3-A738-2A2C45E1F04A}" type="datetimeFigureOut">
              <a:rPr lang="en-GB" smtClean="0"/>
              <a:t>28/06/2021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1158384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A199C1-572A-40B3-A738-2A2C45E1F04A}" type="datetimeFigureOut">
              <a:rPr lang="en-GB" smtClean="0"/>
              <a:t>28/06/2021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2818309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A199C1-572A-40B3-A738-2A2C45E1F04A}" type="datetimeFigureOut">
              <a:rPr lang="en-GB" smtClean="0"/>
              <a:t>28/06/2021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2E1E16-75AD-4A95-8D5C-3BECA99B03E4}" type="slidenum">
              <a:rPr lang="en-GB" smtClean="0"/>
              <a:t>‹#›</a:t>
            </a:fld>
            <a:endParaRPr lang="en-GB"/>
          </a:p>
        </p:txBody>
      </p:sp>
    </p:spTree>
    <p:extLst>
      <p:ext uri="{BB962C8B-B14F-4D97-AF65-F5344CB8AC3E}">
        <p14:creationId xmlns:p14="http://schemas.microsoft.com/office/powerpoint/2010/main" val="3529965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199C1-572A-40B3-A738-2A2C45E1F04A}" type="datetimeFigureOut">
              <a:rPr lang="en-GB" smtClean="0"/>
              <a:t>28/06/2021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E1E16-75AD-4A95-8D5C-3BECA99B03E4}" type="slidenum">
              <a:rPr lang="en-GB" smtClean="0"/>
              <a:t>‹#›</a:t>
            </a:fld>
            <a:endParaRPr lang="en-GB"/>
          </a:p>
        </p:txBody>
      </p:sp>
    </p:spTree>
    <p:extLst>
      <p:ext uri="{BB962C8B-B14F-4D97-AF65-F5344CB8AC3E}">
        <p14:creationId xmlns:p14="http://schemas.microsoft.com/office/powerpoint/2010/main" val="846649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716A0-D27F-42EB-B5AD-9CB15900FF5B}"/>
              </a:ext>
            </a:extLst>
          </p:cNvPr>
          <p:cNvSpPr>
            <a:spLocks noGrp="1"/>
          </p:cNvSpPr>
          <p:nvPr>
            <p:ph type="ctrTitle"/>
          </p:nvPr>
        </p:nvSpPr>
        <p:spPr/>
        <p:txBody>
          <a:bodyPr anchor="t" anchorCtr="0">
            <a:normAutofit/>
          </a:bodyPr>
          <a:lstStyle/>
          <a:p>
            <a:pPr>
              <a:lnSpc>
                <a:spcPct val="100000"/>
              </a:lnSpc>
              <a:spcBef>
                <a:spcPts val="1800"/>
              </a:spcBef>
            </a:pPr>
            <a:r>
              <a:rPr lang="en-GB" sz="5400" b="1" dirty="0"/>
              <a:t>Cluster tutorials - what do the students think?</a:t>
            </a:r>
            <a:endParaRPr lang="en-GB" sz="5400" dirty="0"/>
          </a:p>
        </p:txBody>
      </p:sp>
      <p:sp>
        <p:nvSpPr>
          <p:cNvPr id="3" name="Subtitle 2">
            <a:extLst>
              <a:ext uri="{FF2B5EF4-FFF2-40B4-BE49-F238E27FC236}">
                <a16:creationId xmlns:a16="http://schemas.microsoft.com/office/drawing/2014/main" id="{FBB03207-7611-491D-90C5-305D3BABBEA6}"/>
              </a:ext>
            </a:extLst>
          </p:cNvPr>
          <p:cNvSpPr>
            <a:spLocks noGrp="1"/>
          </p:cNvSpPr>
          <p:nvPr>
            <p:ph type="subTitle" idx="1"/>
          </p:nvPr>
        </p:nvSpPr>
        <p:spPr>
          <a:xfrm>
            <a:off x="586154" y="3602038"/>
            <a:ext cx="7414846" cy="1655762"/>
          </a:xfrm>
        </p:spPr>
        <p:txBody>
          <a:bodyPr>
            <a:normAutofit lnSpcReduction="10000"/>
          </a:bodyPr>
          <a:lstStyle/>
          <a:p>
            <a:r>
              <a:rPr lang="en-GB" dirty="0"/>
              <a:t>An investigation of </a:t>
            </a:r>
            <a:r>
              <a:rPr lang="en-GB" sz="2400" dirty="0">
                <a:effectLst/>
                <a:latin typeface="Calibri" panose="020F0502020204030204" pitchFamily="34" charset="0"/>
                <a:ea typeface="Calibri" panose="020F0502020204030204" pitchFamily="34" charset="0"/>
                <a:cs typeface="Times New Roman" panose="02020603050405020304" pitchFamily="18" charset="0"/>
              </a:rPr>
              <a:t>level 1 (TM111) students' views and experiences of online tutorials.</a:t>
            </a:r>
          </a:p>
          <a:p>
            <a:endParaRPr lang="en-GB" dirty="0"/>
          </a:p>
          <a:p>
            <a:r>
              <a:rPr lang="en-GB" sz="2800" dirty="0"/>
              <a:t>Helen Jefferis, Chris Gardner &amp; Frances Chetwynd</a:t>
            </a:r>
          </a:p>
        </p:txBody>
      </p:sp>
      <p:pic>
        <p:nvPicPr>
          <p:cNvPr id="1026" name="Picture 2">
            <a:extLst>
              <a:ext uri="{FF2B5EF4-FFF2-40B4-BE49-F238E27FC236}">
                <a16:creationId xmlns:a16="http://schemas.microsoft.com/office/drawing/2014/main" id="{5B361AA1-B65A-4051-A99E-555045E5E0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951" y="6195526"/>
            <a:ext cx="1595152" cy="485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5893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3DAAA-5739-4B1F-98FF-A1A93EFDFD50}"/>
              </a:ext>
            </a:extLst>
          </p:cNvPr>
          <p:cNvSpPr>
            <a:spLocks noGrp="1"/>
          </p:cNvSpPr>
          <p:nvPr>
            <p:ph type="title"/>
          </p:nvPr>
        </p:nvSpPr>
        <p:spPr>
          <a:xfrm>
            <a:off x="628650" y="365127"/>
            <a:ext cx="8172450" cy="904873"/>
          </a:xfrm>
        </p:spPr>
        <p:txBody>
          <a:bodyPr>
            <a:normAutofit/>
          </a:bodyPr>
          <a:lstStyle/>
          <a:p>
            <a:r>
              <a:rPr lang="en-GB" sz="2800" dirty="0">
                <a:effectLst/>
                <a:latin typeface="Calibri" panose="020F0502020204030204" pitchFamily="34" charset="0"/>
                <a:ea typeface="Calibri" panose="020F0502020204030204" pitchFamily="34" charset="0"/>
                <a:cs typeface="Times New Roman" panose="02020603050405020304" pitchFamily="18" charset="0"/>
              </a:rPr>
              <a:t>Did you attend any tutorials that you didn’t think were a good use of your study time?</a:t>
            </a:r>
            <a:endParaRPr lang="en-GB" sz="4800" dirty="0"/>
          </a:p>
        </p:txBody>
      </p:sp>
      <p:sp>
        <p:nvSpPr>
          <p:cNvPr id="3" name="Content Placeholder 2">
            <a:extLst>
              <a:ext uri="{FF2B5EF4-FFF2-40B4-BE49-F238E27FC236}">
                <a16:creationId xmlns:a16="http://schemas.microsoft.com/office/drawing/2014/main" id="{D9273DD4-9049-4E7C-83AB-3CC3070C3322}"/>
              </a:ext>
            </a:extLst>
          </p:cNvPr>
          <p:cNvSpPr>
            <a:spLocks noGrp="1"/>
          </p:cNvSpPr>
          <p:nvPr>
            <p:ph idx="1"/>
          </p:nvPr>
        </p:nvSpPr>
        <p:spPr>
          <a:xfrm>
            <a:off x="444500" y="1270000"/>
            <a:ext cx="8267700" cy="5130800"/>
          </a:xfrm>
        </p:spPr>
        <p:txBody>
          <a:bodyPr>
            <a:normAutofit fontScale="92500" lnSpcReduction="10000"/>
          </a:bodyPr>
          <a:lstStyle/>
          <a:p>
            <a:r>
              <a:rPr lang="en-GB" dirty="0"/>
              <a:t>53% (27 students) said ‘No they were all good’</a:t>
            </a:r>
          </a:p>
          <a:p>
            <a:r>
              <a:rPr lang="en-GB" dirty="0"/>
              <a:t>37% (19 students) did have some complaints e.g.</a:t>
            </a:r>
          </a:p>
          <a:p>
            <a:pPr>
              <a:buFont typeface="Wingdings" panose="05000000000000000000" pitchFamily="2" charset="2"/>
              <a:buChar char="Ø"/>
            </a:pPr>
            <a:r>
              <a:rPr lang="en-GB" dirty="0"/>
              <a:t> they didn’t add to the module materials (10%, 5)</a:t>
            </a:r>
          </a:p>
          <a:p>
            <a:pPr marL="0" indent="0">
              <a:buNone/>
            </a:pPr>
            <a:r>
              <a:rPr lang="en-GB" sz="2400" b="1" i="1" dirty="0">
                <a:solidFill>
                  <a:srgbClr val="000000"/>
                </a:solidFill>
                <a:effectLst/>
                <a:latin typeface="Book Antiqua" panose="02040602050305030304" pitchFamily="18" charset="0"/>
                <a:ea typeface="Times New Roman" panose="02020603050405020304" pitchFamily="18" charset="0"/>
              </a:rPr>
              <a:t>“..the tutorials just felt like slide shows of stuff that was already explained in the books..”</a:t>
            </a:r>
          </a:p>
          <a:p>
            <a:pPr>
              <a:buFont typeface="Wingdings" panose="05000000000000000000" pitchFamily="2" charset="2"/>
              <a:buChar char="Ø"/>
            </a:pPr>
            <a:r>
              <a:rPr lang="en-GB" sz="2400" b="1" i="1" dirty="0">
                <a:solidFill>
                  <a:srgbClr val="000000"/>
                </a:solidFill>
                <a:latin typeface="Bradley Hand ITC" panose="03070402050302030203" pitchFamily="66" charset="0"/>
                <a:ea typeface="Times New Roman" panose="02020603050405020304" pitchFamily="18" charset="0"/>
              </a:rPr>
              <a:t> </a:t>
            </a:r>
            <a:r>
              <a:rPr lang="en-GB" dirty="0"/>
              <a:t>the timing was wrong (6%, 3)</a:t>
            </a:r>
          </a:p>
          <a:p>
            <a:pPr marL="0" indent="0">
              <a:buNone/>
            </a:pPr>
            <a:r>
              <a:rPr lang="en-GB" sz="2400" b="1" i="1" dirty="0">
                <a:solidFill>
                  <a:srgbClr val="000000"/>
                </a:solidFill>
                <a:latin typeface="Book Antiqua" panose="02040602050305030304" pitchFamily="18" charset="0"/>
                <a:ea typeface="Times New Roman" panose="02020603050405020304" pitchFamily="18" charset="0"/>
              </a:rPr>
              <a:t>“..it was about a section that was not even studied at the time so I felt very lost listening to topics that I hadn't even started”</a:t>
            </a:r>
          </a:p>
          <a:p>
            <a:pPr marL="0" indent="0">
              <a:buNone/>
            </a:pPr>
            <a:r>
              <a:rPr lang="en-GB" dirty="0"/>
              <a:t>But also </a:t>
            </a:r>
            <a:r>
              <a:rPr lang="en-GB" sz="2400" b="1" i="1" dirty="0">
                <a:solidFill>
                  <a:srgbClr val="000000"/>
                </a:solidFill>
                <a:latin typeface="Book Antiqua" panose="02040602050305030304" pitchFamily="18" charset="0"/>
              </a:rPr>
              <a:t>“I think I was much further ahead in the course.”</a:t>
            </a:r>
          </a:p>
          <a:p>
            <a:pPr>
              <a:buFont typeface="Wingdings" panose="05000000000000000000" pitchFamily="2" charset="2"/>
              <a:buChar char="Ø"/>
            </a:pPr>
            <a:r>
              <a:rPr lang="en-GB" dirty="0"/>
              <a:t>Technical issues (6%, 3)</a:t>
            </a:r>
          </a:p>
          <a:p>
            <a:pPr>
              <a:buFont typeface="Wingdings" panose="05000000000000000000" pitchFamily="2" charset="2"/>
              <a:buChar char="Ø"/>
            </a:pPr>
            <a:r>
              <a:rPr lang="en-GB" dirty="0"/>
              <a:t>Other students – not muting, off topic, irrelevant questions</a:t>
            </a:r>
          </a:p>
          <a:p>
            <a:pPr>
              <a:buFont typeface="Wingdings" panose="05000000000000000000" pitchFamily="2" charset="2"/>
              <a:buChar char="Ø"/>
            </a:pPr>
            <a:endParaRPr lang="en-GB" sz="2000" b="1" i="1" dirty="0">
              <a:latin typeface="Bradley Hand ITC" panose="03070402050302030203" pitchFamily="66" charset="0"/>
            </a:endParaRPr>
          </a:p>
        </p:txBody>
      </p:sp>
    </p:spTree>
    <p:extLst>
      <p:ext uri="{BB962C8B-B14F-4D97-AF65-F5344CB8AC3E}">
        <p14:creationId xmlns:p14="http://schemas.microsoft.com/office/powerpoint/2010/main" val="87964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50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3380D-387A-4C84-B500-BF36B01380B7}"/>
              </a:ext>
            </a:extLst>
          </p:cNvPr>
          <p:cNvSpPr>
            <a:spLocks noGrp="1"/>
          </p:cNvSpPr>
          <p:nvPr>
            <p:ph type="title"/>
          </p:nvPr>
        </p:nvSpPr>
        <p:spPr/>
        <p:txBody>
          <a:bodyPr/>
          <a:lstStyle/>
          <a:p>
            <a:r>
              <a:rPr lang="en-GB"/>
              <a:t>Tutorial timing</a:t>
            </a:r>
            <a:endParaRPr lang="en-GB" dirty="0"/>
          </a:p>
        </p:txBody>
      </p:sp>
      <p:pic>
        <p:nvPicPr>
          <p:cNvPr id="4" name="Content Placeholder 3">
            <a:extLst>
              <a:ext uri="{FF2B5EF4-FFF2-40B4-BE49-F238E27FC236}">
                <a16:creationId xmlns:a16="http://schemas.microsoft.com/office/drawing/2014/main" id="{7AE34C30-F8CF-416A-9584-E7925979937A}"/>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05967" y="1091295"/>
            <a:ext cx="8009383" cy="4675409"/>
          </a:xfrm>
          <a:prstGeom prst="rect">
            <a:avLst/>
          </a:prstGeom>
          <a:noFill/>
        </p:spPr>
      </p:pic>
    </p:spTree>
    <p:extLst>
      <p:ext uri="{BB962C8B-B14F-4D97-AF65-F5344CB8AC3E}">
        <p14:creationId xmlns:p14="http://schemas.microsoft.com/office/powerpoint/2010/main" val="996041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67327-F7C4-42CC-9448-E85B955D36BD}"/>
              </a:ext>
            </a:extLst>
          </p:cNvPr>
          <p:cNvSpPr>
            <a:spLocks noGrp="1"/>
          </p:cNvSpPr>
          <p:nvPr>
            <p:ph type="title"/>
          </p:nvPr>
        </p:nvSpPr>
        <p:spPr/>
        <p:txBody>
          <a:bodyPr/>
          <a:lstStyle/>
          <a:p>
            <a:r>
              <a:rPr lang="en-GB" dirty="0"/>
              <a:t>Summary / thoughts</a:t>
            </a:r>
          </a:p>
        </p:txBody>
      </p:sp>
      <p:sp>
        <p:nvSpPr>
          <p:cNvPr id="3" name="Content Placeholder 2">
            <a:extLst>
              <a:ext uri="{FF2B5EF4-FFF2-40B4-BE49-F238E27FC236}">
                <a16:creationId xmlns:a16="http://schemas.microsoft.com/office/drawing/2014/main" id="{B1DB95B9-BF9E-4E56-BD25-92914C246255}"/>
              </a:ext>
            </a:extLst>
          </p:cNvPr>
          <p:cNvSpPr>
            <a:spLocks noGrp="1"/>
          </p:cNvSpPr>
          <p:nvPr>
            <p:ph idx="1"/>
          </p:nvPr>
        </p:nvSpPr>
        <p:spPr/>
        <p:txBody>
          <a:bodyPr/>
          <a:lstStyle/>
          <a:p>
            <a:pPr marL="0" indent="0">
              <a:buNone/>
            </a:pPr>
            <a:r>
              <a:rPr lang="en-GB" dirty="0"/>
              <a:t>Overall students that attend tutorials seem to think they are good so:</a:t>
            </a:r>
          </a:p>
          <a:p>
            <a:r>
              <a:rPr lang="en-GB" dirty="0"/>
              <a:t>How do we explain the benefits of tutorials better?</a:t>
            </a:r>
          </a:p>
          <a:p>
            <a:r>
              <a:rPr lang="en-GB" dirty="0"/>
              <a:t>How do we get them to attend?</a:t>
            </a:r>
          </a:p>
          <a:p>
            <a:r>
              <a:rPr lang="en-GB" dirty="0"/>
              <a:t>Can we advertise them (promote) better?</a:t>
            </a:r>
          </a:p>
          <a:p>
            <a:r>
              <a:rPr lang="en-GB" dirty="0"/>
              <a:t>How do we organise them? (should we offer more and keep them shorter?)</a:t>
            </a:r>
          </a:p>
          <a:p>
            <a:r>
              <a:rPr lang="en-GB" dirty="0"/>
              <a:t>Will this all change when (if?) we reintroduce f2f?</a:t>
            </a:r>
          </a:p>
        </p:txBody>
      </p:sp>
      <p:sp>
        <p:nvSpPr>
          <p:cNvPr id="4" name="TextBox 3">
            <a:extLst>
              <a:ext uri="{FF2B5EF4-FFF2-40B4-BE49-F238E27FC236}">
                <a16:creationId xmlns:a16="http://schemas.microsoft.com/office/drawing/2014/main" id="{FB95FB4B-5CBF-4822-ABFA-914F57DA3D9D}"/>
              </a:ext>
            </a:extLst>
          </p:cNvPr>
          <p:cNvSpPr txBox="1"/>
          <p:nvPr/>
        </p:nvSpPr>
        <p:spPr>
          <a:xfrm>
            <a:off x="477982" y="4904509"/>
            <a:ext cx="7886699" cy="1015663"/>
          </a:xfrm>
          <a:prstGeom prst="rect">
            <a:avLst/>
          </a:prstGeom>
          <a:noFill/>
        </p:spPr>
        <p:txBody>
          <a:bodyPr wrap="square" rtlCol="0">
            <a:spAutoFit/>
          </a:bodyPr>
          <a:lstStyle/>
          <a:p>
            <a:pPr algn="ctr"/>
            <a:r>
              <a:rPr lang="en-GB" sz="6000" b="1" dirty="0"/>
              <a:t>Questions?</a:t>
            </a:r>
          </a:p>
        </p:txBody>
      </p:sp>
      <p:pic>
        <p:nvPicPr>
          <p:cNvPr id="5" name="Picture 2">
            <a:extLst>
              <a:ext uri="{FF2B5EF4-FFF2-40B4-BE49-F238E27FC236}">
                <a16:creationId xmlns:a16="http://schemas.microsoft.com/office/drawing/2014/main" id="{929F34D6-1260-4544-8185-259EF52361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951" y="6195526"/>
            <a:ext cx="1595152" cy="485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51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ppt_w</p:attrName>
                                        </p:attrNameLst>
                                      </p:cBhvr>
                                      <p:tavLst>
                                        <p:tav tm="0">
                                          <p:val>
                                            <p:fltVal val="0"/>
                                          </p:val>
                                        </p:tav>
                                        <p:tav tm="100000">
                                          <p:val>
                                            <p:strVal val="#ppt_w"/>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style.rotation</p:attrName>
                                        </p:attrNameLst>
                                      </p:cBhvr>
                                      <p:tavLst>
                                        <p:tav tm="0">
                                          <p:val>
                                            <p:fltVal val="90"/>
                                          </p:val>
                                        </p:tav>
                                        <p:tav tm="100000">
                                          <p:val>
                                            <p:fltVal val="0"/>
                                          </p:val>
                                        </p:tav>
                                      </p:tavLst>
                                    </p:anim>
                                    <p:animEffect transition="in" filter="fade">
                                      <p:cBhvr>
                                        <p:cTn id="2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1B167-7A2C-4F6D-B873-94D3F464DE78}"/>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C0E171BF-2618-4A86-B121-37FDC329BB2D}"/>
              </a:ext>
            </a:extLst>
          </p:cNvPr>
          <p:cNvSpPr>
            <a:spLocks noGrp="1"/>
          </p:cNvSpPr>
          <p:nvPr>
            <p:ph idx="1"/>
          </p:nvPr>
        </p:nvSpPr>
        <p:spPr/>
        <p:txBody>
          <a:bodyPr/>
          <a:lstStyle/>
          <a:p>
            <a:r>
              <a:rPr lang="en-GB" dirty="0"/>
              <a:t>TM111 – Introduction to computing and information technology 1</a:t>
            </a:r>
          </a:p>
          <a:p>
            <a:r>
              <a:rPr lang="en-GB" dirty="0"/>
              <a:t>6 month ‘short fat’ module, 2 presentations per year, 2 TMAs and an </a:t>
            </a:r>
            <a:r>
              <a:rPr lang="en-GB" dirty="0" err="1"/>
              <a:t>emTMA</a:t>
            </a:r>
            <a:endParaRPr lang="en-GB" dirty="0"/>
          </a:p>
          <a:p>
            <a:r>
              <a:rPr lang="en-GB" dirty="0"/>
              <a:t>J presentation 3104 students</a:t>
            </a:r>
          </a:p>
          <a:p>
            <a:r>
              <a:rPr lang="en-GB" dirty="0"/>
              <a:t>D presentation 3288 Students</a:t>
            </a:r>
          </a:p>
          <a:p>
            <a:r>
              <a:rPr lang="en-GB" dirty="0"/>
              <a:t>For many students this is their first experience of the OU</a:t>
            </a:r>
          </a:p>
        </p:txBody>
      </p:sp>
      <p:pic>
        <p:nvPicPr>
          <p:cNvPr id="4" name="Picture 2">
            <a:extLst>
              <a:ext uri="{FF2B5EF4-FFF2-40B4-BE49-F238E27FC236}">
                <a16:creationId xmlns:a16="http://schemas.microsoft.com/office/drawing/2014/main" id="{7E148441-92F1-4814-9CD0-246D2210EA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951" y="6195526"/>
            <a:ext cx="1595152" cy="485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790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2ACA8-CB7C-4220-827E-2586310A4FBE}"/>
              </a:ext>
            </a:extLst>
          </p:cNvPr>
          <p:cNvSpPr>
            <a:spLocks noGrp="1"/>
          </p:cNvSpPr>
          <p:nvPr>
            <p:ph type="title"/>
          </p:nvPr>
        </p:nvSpPr>
        <p:spPr/>
        <p:txBody>
          <a:bodyPr/>
          <a:lstStyle/>
          <a:p>
            <a:r>
              <a:rPr lang="en-GB" dirty="0"/>
              <a:t>Key points of the project</a:t>
            </a:r>
          </a:p>
        </p:txBody>
      </p:sp>
      <p:sp>
        <p:nvSpPr>
          <p:cNvPr id="3" name="Content Placeholder 2">
            <a:extLst>
              <a:ext uri="{FF2B5EF4-FFF2-40B4-BE49-F238E27FC236}">
                <a16:creationId xmlns:a16="http://schemas.microsoft.com/office/drawing/2014/main" id="{9FB184EA-5FA1-43A6-86D9-9CE263F48FAE}"/>
              </a:ext>
            </a:extLst>
          </p:cNvPr>
          <p:cNvSpPr>
            <a:spLocks noGrp="1"/>
          </p:cNvSpPr>
          <p:nvPr>
            <p:ph idx="1"/>
          </p:nvPr>
        </p:nvSpPr>
        <p:spPr/>
        <p:txBody>
          <a:bodyPr/>
          <a:lstStyle/>
          <a:p>
            <a:r>
              <a:rPr lang="en-GB" dirty="0"/>
              <a:t>Our main aim was to find out students’ experiences of tutorials, from booking through to attending</a:t>
            </a:r>
          </a:p>
          <a:p>
            <a:r>
              <a:rPr lang="en-GB" dirty="0"/>
              <a:t>Pilot group of TM111 20D students from 2 regions</a:t>
            </a:r>
          </a:p>
          <a:p>
            <a:r>
              <a:rPr lang="en-GB" dirty="0"/>
              <a:t>Larger study on TM111 20J</a:t>
            </a:r>
          </a:p>
          <a:p>
            <a:r>
              <a:rPr lang="en-GB" dirty="0"/>
              <a:t>Students surveyed at the beginning and again at the end of the module</a:t>
            </a:r>
          </a:p>
          <a:p>
            <a:r>
              <a:rPr lang="en-GB" dirty="0"/>
              <a:t>The survey included free text answers to every question</a:t>
            </a:r>
          </a:p>
          <a:p>
            <a:r>
              <a:rPr lang="en-GB" dirty="0"/>
              <a:t>Of the students that responded in 20J 74% (115) were new to OU study</a:t>
            </a:r>
          </a:p>
          <a:p>
            <a:endParaRPr lang="en-GB" dirty="0"/>
          </a:p>
        </p:txBody>
      </p:sp>
      <p:pic>
        <p:nvPicPr>
          <p:cNvPr id="4" name="Picture 2">
            <a:extLst>
              <a:ext uri="{FF2B5EF4-FFF2-40B4-BE49-F238E27FC236}">
                <a16:creationId xmlns:a16="http://schemas.microsoft.com/office/drawing/2014/main" id="{F8E34C97-98B7-4683-AEEF-D7738078D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951" y="6195526"/>
            <a:ext cx="1595152" cy="485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218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ACF6-C804-47D2-9683-1A7C97AF0CB5}"/>
              </a:ext>
            </a:extLst>
          </p:cNvPr>
          <p:cNvSpPr>
            <a:spLocks noGrp="1"/>
          </p:cNvSpPr>
          <p:nvPr>
            <p:ph type="title"/>
          </p:nvPr>
        </p:nvSpPr>
        <p:spPr>
          <a:xfrm>
            <a:off x="628650" y="365127"/>
            <a:ext cx="8172450" cy="612773"/>
          </a:xfrm>
        </p:spPr>
        <p:txBody>
          <a:bodyPr>
            <a:noAutofit/>
          </a:bodyPr>
          <a:lstStyle/>
          <a:p>
            <a:r>
              <a:rPr lang="en-GB" sz="2800" dirty="0">
                <a:effectLst/>
                <a:latin typeface="Calibri" panose="020F0502020204030204" pitchFamily="34" charset="0"/>
                <a:ea typeface="Calibri" panose="020F0502020204030204" pitchFamily="34" charset="0"/>
                <a:cs typeface="Times New Roman" panose="02020603050405020304" pitchFamily="18" charset="0"/>
              </a:rPr>
              <a:t>How do you find out what tutorials are being offered? </a:t>
            </a:r>
            <a:endParaRPr lang="en-GB" sz="2800" dirty="0"/>
          </a:p>
        </p:txBody>
      </p:sp>
      <p:sp>
        <p:nvSpPr>
          <p:cNvPr id="3" name="Content Placeholder 2">
            <a:extLst>
              <a:ext uri="{FF2B5EF4-FFF2-40B4-BE49-F238E27FC236}">
                <a16:creationId xmlns:a16="http://schemas.microsoft.com/office/drawing/2014/main" id="{372C631A-C926-4C78-986C-660CC276F2D1}"/>
              </a:ext>
            </a:extLst>
          </p:cNvPr>
          <p:cNvSpPr>
            <a:spLocks noGrp="1"/>
          </p:cNvSpPr>
          <p:nvPr>
            <p:ph idx="1"/>
          </p:nvPr>
        </p:nvSpPr>
        <p:spPr>
          <a:xfrm>
            <a:off x="628650" y="1219200"/>
            <a:ext cx="7886700" cy="4957763"/>
          </a:xfrm>
        </p:spPr>
        <p:txBody>
          <a:bodyPr/>
          <a:lstStyle/>
          <a:p>
            <a:r>
              <a:rPr lang="en-GB" dirty="0"/>
              <a:t>The majority of new and continuing students used ‘</a:t>
            </a:r>
            <a:r>
              <a:rPr lang="en-GB" b="1" dirty="0"/>
              <a:t>a list on an OU web page</a:t>
            </a:r>
            <a:r>
              <a:rPr lang="en-GB" dirty="0"/>
              <a:t>’</a:t>
            </a:r>
          </a:p>
          <a:p>
            <a:r>
              <a:rPr lang="en-GB" dirty="0"/>
              <a:t>From the free text comments a theme of confusion</a:t>
            </a:r>
          </a:p>
          <a:p>
            <a:pPr marL="0" indent="0">
              <a:spcAft>
                <a:spcPts val="6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a:t>
            </a:r>
            <a:r>
              <a:rPr lang="en-GB" sz="2800" i="1" dirty="0">
                <a:effectLst/>
                <a:latin typeface="Calibri" panose="020F0502020204030204" pitchFamily="34" charset="0"/>
                <a:ea typeface="Calibri" panose="020F0502020204030204" pitchFamily="34" charset="0"/>
                <a:cs typeface="Times New Roman" panose="02020603050405020304" pitchFamily="18" charset="0"/>
              </a:rPr>
              <a:t>Now I know where to find a list I can sign up to them. In my previous course I didn't even know tutorials were a thing.</a:t>
            </a:r>
            <a:r>
              <a:rPr lang="en-GB" sz="280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6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There wer</a:t>
            </a:r>
            <a:r>
              <a:rPr lang="en-GB" dirty="0">
                <a:latin typeface="Calibri" panose="020F0502020204030204" pitchFamily="34" charset="0"/>
                <a:ea typeface="Calibri" panose="020F0502020204030204" pitchFamily="34" charset="0"/>
                <a:cs typeface="Times New Roman" panose="02020603050405020304" pitchFamily="18" charset="0"/>
              </a:rPr>
              <a:t>e some suggestions e.g. a new student</a:t>
            </a:r>
          </a:p>
          <a:p>
            <a:pPr marL="0" indent="0">
              <a:spcAft>
                <a:spcPts val="6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a:t>
            </a:r>
            <a:r>
              <a:rPr lang="en-GB" sz="2800" i="1" dirty="0">
                <a:effectLst/>
                <a:latin typeface="Calibri" panose="020F0502020204030204" pitchFamily="34" charset="0"/>
                <a:ea typeface="Calibri" panose="020F0502020204030204" pitchFamily="34" charset="0"/>
                <a:cs typeface="Times New Roman" panose="02020603050405020304" pitchFamily="18" charset="0"/>
              </a:rPr>
              <a:t>A dedicated email for upcoming relevant tutorials would be a good idea”</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a:extLst>
              <a:ext uri="{FF2B5EF4-FFF2-40B4-BE49-F238E27FC236}">
                <a16:creationId xmlns:a16="http://schemas.microsoft.com/office/drawing/2014/main" id="{21DFEA42-486B-4A2F-86C6-5067442570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951" y="6195526"/>
            <a:ext cx="1595152" cy="485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684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D088B-F041-4189-A7C8-C86F19762D03}"/>
              </a:ext>
            </a:extLst>
          </p:cNvPr>
          <p:cNvSpPr>
            <a:spLocks noGrp="1"/>
          </p:cNvSpPr>
          <p:nvPr>
            <p:ph type="title"/>
          </p:nvPr>
        </p:nvSpPr>
        <p:spPr/>
        <p:txBody>
          <a:bodyPr/>
          <a:lstStyle/>
          <a:p>
            <a:r>
              <a:rPr lang="en-GB" dirty="0"/>
              <a:t>Booking tutorials and not attending</a:t>
            </a:r>
          </a:p>
        </p:txBody>
      </p:sp>
      <p:pic>
        <p:nvPicPr>
          <p:cNvPr id="4" name="Content Placeholder 3">
            <a:extLst>
              <a:ext uri="{FF2B5EF4-FFF2-40B4-BE49-F238E27FC236}">
                <a16:creationId xmlns:a16="http://schemas.microsoft.com/office/drawing/2014/main" id="{C32878BB-DB5E-4558-845C-347470C54568}"/>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19370" r="20139"/>
          <a:stretch/>
        </p:blipFill>
        <p:spPr bwMode="auto">
          <a:xfrm>
            <a:off x="628650" y="1030263"/>
            <a:ext cx="3422650" cy="3039574"/>
          </a:xfrm>
          <a:prstGeom prst="rect">
            <a:avLst/>
          </a:prstGeom>
          <a:noFill/>
        </p:spPr>
      </p:pic>
      <p:pic>
        <p:nvPicPr>
          <p:cNvPr id="5" name="Picture 4">
            <a:extLst>
              <a:ext uri="{FF2B5EF4-FFF2-40B4-BE49-F238E27FC236}">
                <a16:creationId xmlns:a16="http://schemas.microsoft.com/office/drawing/2014/main" id="{11D2379A-9E63-437F-A747-9DFE77C2B7BE}"/>
              </a:ext>
            </a:extLst>
          </p:cNvPr>
          <p:cNvPicPr>
            <a:picLocks noChangeAspect="1"/>
          </p:cNvPicPr>
          <p:nvPr/>
        </p:nvPicPr>
        <p:blipFill rotWithShape="1">
          <a:blip r:embed="rId4">
            <a:extLst>
              <a:ext uri="{28A0092B-C50C-407E-A947-70E740481C1C}">
                <a14:useLocalDpi xmlns:a14="http://schemas.microsoft.com/office/drawing/2010/main" val="0"/>
              </a:ext>
            </a:extLst>
          </a:blip>
          <a:srcRect l="13804" r="12519"/>
          <a:stretch/>
        </p:blipFill>
        <p:spPr bwMode="auto">
          <a:xfrm>
            <a:off x="4305299" y="2832100"/>
            <a:ext cx="4587806" cy="3345497"/>
          </a:xfrm>
          <a:prstGeom prst="rect">
            <a:avLst/>
          </a:prstGeom>
          <a:noFill/>
        </p:spPr>
      </p:pic>
      <p:sp>
        <p:nvSpPr>
          <p:cNvPr id="6" name="TextBox 5">
            <a:extLst>
              <a:ext uri="{FF2B5EF4-FFF2-40B4-BE49-F238E27FC236}">
                <a16:creationId xmlns:a16="http://schemas.microsoft.com/office/drawing/2014/main" id="{B9DDF721-827F-4ECD-ADD7-CFB481B342C3}"/>
              </a:ext>
            </a:extLst>
          </p:cNvPr>
          <p:cNvSpPr txBox="1"/>
          <p:nvPr/>
        </p:nvSpPr>
        <p:spPr>
          <a:xfrm>
            <a:off x="4381499" y="1171438"/>
            <a:ext cx="4511605" cy="923330"/>
          </a:xfrm>
          <a:prstGeom prst="rect">
            <a:avLst/>
          </a:prstGeom>
          <a:noFill/>
        </p:spPr>
        <p:txBody>
          <a:bodyPr wrap="square" rtlCol="0">
            <a:spAutoFit/>
          </a:bodyPr>
          <a:lstStyle/>
          <a:p>
            <a:r>
              <a:rPr lang="en-GB" dirty="0"/>
              <a:t>16% (15) didn’t attend any</a:t>
            </a:r>
          </a:p>
          <a:p>
            <a:r>
              <a:rPr lang="en-GB" i="1" dirty="0"/>
              <a:t>“</a:t>
            </a:r>
            <a:r>
              <a:rPr lang="en-GB" sz="1600" b="1" i="1" dirty="0">
                <a:solidFill>
                  <a:srgbClr val="000000"/>
                </a:solidFill>
                <a:latin typeface="Book Antiqua" panose="02040602050305030304" pitchFamily="18" charset="0"/>
                <a:ea typeface="Times New Roman" panose="02020603050405020304" pitchFamily="18" charset="0"/>
              </a:rPr>
              <a:t>Most of the time I was at work when they were taking place.”</a:t>
            </a:r>
          </a:p>
        </p:txBody>
      </p:sp>
      <p:cxnSp>
        <p:nvCxnSpPr>
          <p:cNvPr id="10" name="Straight Arrow Connector 9">
            <a:extLst>
              <a:ext uri="{FF2B5EF4-FFF2-40B4-BE49-F238E27FC236}">
                <a16:creationId xmlns:a16="http://schemas.microsoft.com/office/drawing/2014/main" id="{0532AF25-3BFF-40AE-92F3-B74F97B3B9DD}"/>
              </a:ext>
            </a:extLst>
          </p:cNvPr>
          <p:cNvCxnSpPr>
            <a:cxnSpLocks/>
            <a:stCxn id="6" idx="1"/>
          </p:cNvCxnSpPr>
          <p:nvPr/>
        </p:nvCxnSpPr>
        <p:spPr>
          <a:xfrm flipH="1">
            <a:off x="3105151" y="1633103"/>
            <a:ext cx="1276348" cy="246221"/>
          </a:xfrm>
          <a:prstGeom prst="straightConnector1">
            <a:avLst/>
          </a:prstGeom>
          <a:ln w="508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CF20EF9-9ECD-43AE-BA35-119CCE88DE77}"/>
              </a:ext>
            </a:extLst>
          </p:cNvPr>
          <p:cNvCxnSpPr>
            <a:cxnSpLocks/>
          </p:cNvCxnSpPr>
          <p:nvPr/>
        </p:nvCxnSpPr>
        <p:spPr>
          <a:xfrm flipH="1">
            <a:off x="3390900" y="2323867"/>
            <a:ext cx="990600" cy="22059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F67D7C0C-0708-49AF-9BE7-CBAA489BCAAE}"/>
              </a:ext>
            </a:extLst>
          </p:cNvPr>
          <p:cNvSpPr txBox="1"/>
          <p:nvPr/>
        </p:nvSpPr>
        <p:spPr>
          <a:xfrm>
            <a:off x="4572000" y="2104393"/>
            <a:ext cx="3943350" cy="646331"/>
          </a:xfrm>
          <a:prstGeom prst="rect">
            <a:avLst/>
          </a:prstGeom>
          <a:noFill/>
        </p:spPr>
        <p:txBody>
          <a:bodyPr wrap="square" rtlCol="0">
            <a:spAutoFit/>
          </a:bodyPr>
          <a:lstStyle/>
          <a:p>
            <a:r>
              <a:rPr lang="en-GB" dirty="0"/>
              <a:t>49% (47) missed one or more tutorials they had booked</a:t>
            </a:r>
          </a:p>
        </p:txBody>
      </p:sp>
      <p:cxnSp>
        <p:nvCxnSpPr>
          <p:cNvPr id="17" name="Straight Arrow Connector 16">
            <a:extLst>
              <a:ext uri="{FF2B5EF4-FFF2-40B4-BE49-F238E27FC236}">
                <a16:creationId xmlns:a16="http://schemas.microsoft.com/office/drawing/2014/main" id="{AEBBBBC7-D7FA-405A-9B9E-FDC543DF1A22}"/>
              </a:ext>
            </a:extLst>
          </p:cNvPr>
          <p:cNvCxnSpPr>
            <a:cxnSpLocks/>
          </p:cNvCxnSpPr>
          <p:nvPr/>
        </p:nvCxnSpPr>
        <p:spPr>
          <a:xfrm>
            <a:off x="3543300" y="4504848"/>
            <a:ext cx="1943100" cy="0"/>
          </a:xfrm>
          <a:prstGeom prst="straightConnector1">
            <a:avLst/>
          </a:prstGeom>
          <a:ln w="508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04C3AC1D-7A36-4F51-A1BA-AD7A3C251E78}"/>
              </a:ext>
            </a:extLst>
          </p:cNvPr>
          <p:cNvSpPr txBox="1"/>
          <p:nvPr/>
        </p:nvSpPr>
        <p:spPr>
          <a:xfrm>
            <a:off x="152400" y="4362450"/>
            <a:ext cx="3238500" cy="372523"/>
          </a:xfrm>
          <a:prstGeom prst="rect">
            <a:avLst/>
          </a:prstGeom>
          <a:noFill/>
        </p:spPr>
        <p:txBody>
          <a:bodyPr wrap="square" rtlCol="0">
            <a:spAutoFit/>
          </a:bodyPr>
          <a:lstStyle/>
          <a:p>
            <a:r>
              <a:rPr lang="en-GB" dirty="0"/>
              <a:t>53% unable to attend</a:t>
            </a:r>
          </a:p>
        </p:txBody>
      </p:sp>
      <p:cxnSp>
        <p:nvCxnSpPr>
          <p:cNvPr id="22" name="Straight Arrow Connector 21">
            <a:extLst>
              <a:ext uri="{FF2B5EF4-FFF2-40B4-BE49-F238E27FC236}">
                <a16:creationId xmlns:a16="http://schemas.microsoft.com/office/drawing/2014/main" id="{58CCADCE-0431-49D4-8060-7C5791A5144D}"/>
              </a:ext>
            </a:extLst>
          </p:cNvPr>
          <p:cNvCxnSpPr>
            <a:cxnSpLocks/>
          </p:cNvCxnSpPr>
          <p:nvPr/>
        </p:nvCxnSpPr>
        <p:spPr>
          <a:xfrm flipV="1">
            <a:off x="3600450" y="4876148"/>
            <a:ext cx="2971800" cy="56187"/>
          </a:xfrm>
          <a:prstGeom prst="straightConnector1">
            <a:avLst/>
          </a:prstGeom>
          <a:ln w="508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FD6B15CA-6F37-4EA6-869D-F5F17F70F1A9}"/>
              </a:ext>
            </a:extLst>
          </p:cNvPr>
          <p:cNvSpPr txBox="1"/>
          <p:nvPr/>
        </p:nvSpPr>
        <p:spPr>
          <a:xfrm>
            <a:off x="152400" y="4777061"/>
            <a:ext cx="3238500" cy="372523"/>
          </a:xfrm>
          <a:prstGeom prst="rect">
            <a:avLst/>
          </a:prstGeom>
          <a:noFill/>
        </p:spPr>
        <p:txBody>
          <a:bodyPr wrap="square" rtlCol="0">
            <a:spAutoFit/>
          </a:bodyPr>
          <a:lstStyle/>
          <a:p>
            <a:r>
              <a:rPr lang="en-GB" dirty="0"/>
              <a:t>19% forgot</a:t>
            </a:r>
          </a:p>
        </p:txBody>
      </p:sp>
      <p:cxnSp>
        <p:nvCxnSpPr>
          <p:cNvPr id="25" name="Straight Arrow Connector 24">
            <a:extLst>
              <a:ext uri="{FF2B5EF4-FFF2-40B4-BE49-F238E27FC236}">
                <a16:creationId xmlns:a16="http://schemas.microsoft.com/office/drawing/2014/main" id="{45462788-ED69-437C-A812-8CAD7C0A7F0E}"/>
              </a:ext>
            </a:extLst>
          </p:cNvPr>
          <p:cNvCxnSpPr>
            <a:cxnSpLocks/>
          </p:cNvCxnSpPr>
          <p:nvPr/>
        </p:nvCxnSpPr>
        <p:spPr>
          <a:xfrm flipV="1">
            <a:off x="3458441" y="4479632"/>
            <a:ext cx="3135348" cy="912567"/>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428E9CBC-C335-4458-A775-28F37F754326}"/>
              </a:ext>
            </a:extLst>
          </p:cNvPr>
          <p:cNvSpPr txBox="1"/>
          <p:nvPr/>
        </p:nvSpPr>
        <p:spPr>
          <a:xfrm>
            <a:off x="152400" y="5191672"/>
            <a:ext cx="3238500" cy="372523"/>
          </a:xfrm>
          <a:prstGeom prst="rect">
            <a:avLst/>
          </a:prstGeom>
          <a:noFill/>
        </p:spPr>
        <p:txBody>
          <a:bodyPr wrap="square" rtlCol="0">
            <a:spAutoFit/>
          </a:bodyPr>
          <a:lstStyle/>
          <a:p>
            <a:r>
              <a:rPr lang="en-GB" dirty="0"/>
              <a:t>15% other, included forgot</a:t>
            </a:r>
          </a:p>
        </p:txBody>
      </p:sp>
      <p:cxnSp>
        <p:nvCxnSpPr>
          <p:cNvPr id="31" name="Straight Arrow Connector 30">
            <a:extLst>
              <a:ext uri="{FF2B5EF4-FFF2-40B4-BE49-F238E27FC236}">
                <a16:creationId xmlns:a16="http://schemas.microsoft.com/office/drawing/2014/main" id="{211C120F-26A3-4BA2-9825-405C06936018}"/>
              </a:ext>
            </a:extLst>
          </p:cNvPr>
          <p:cNvCxnSpPr>
            <a:cxnSpLocks/>
            <a:stCxn id="32" idx="3"/>
          </p:cNvCxnSpPr>
          <p:nvPr/>
        </p:nvCxnSpPr>
        <p:spPr>
          <a:xfrm flipV="1">
            <a:off x="3390900" y="3945244"/>
            <a:ext cx="3181350" cy="1847300"/>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32D359C3-60F2-4A2D-B73B-35D35772A238}"/>
              </a:ext>
            </a:extLst>
          </p:cNvPr>
          <p:cNvSpPr txBox="1"/>
          <p:nvPr/>
        </p:nvSpPr>
        <p:spPr>
          <a:xfrm>
            <a:off x="152400" y="5606282"/>
            <a:ext cx="3238500" cy="372523"/>
          </a:xfrm>
          <a:prstGeom prst="rect">
            <a:avLst/>
          </a:prstGeom>
          <a:noFill/>
        </p:spPr>
        <p:txBody>
          <a:bodyPr wrap="square" rtlCol="0">
            <a:spAutoFit/>
          </a:bodyPr>
          <a:lstStyle/>
          <a:p>
            <a:r>
              <a:rPr lang="en-GB" dirty="0"/>
              <a:t>13% already confident</a:t>
            </a:r>
          </a:p>
        </p:txBody>
      </p:sp>
    </p:spTree>
    <p:extLst>
      <p:ext uri="{BB962C8B-B14F-4D97-AF65-F5344CB8AC3E}">
        <p14:creationId xmlns:p14="http://schemas.microsoft.com/office/powerpoint/2010/main" val="400265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1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xit" presetSubtype="0" fill="hold" nodeType="withEffect">
                                  <p:stCondLst>
                                    <p:cond delay="0"/>
                                  </p:stCondLst>
                                  <p:childTnLst>
                                    <p:set>
                                      <p:cBhvr>
                                        <p:cTn id="36" dur="1" fill="hold">
                                          <p:stCondLst>
                                            <p:cond delay="0"/>
                                          </p:stCondLst>
                                        </p:cTn>
                                        <p:tgtEl>
                                          <p:spTgt spid="1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xit" presetSubtype="0" fill="hold" nodeType="withEffect">
                                  <p:stCondLst>
                                    <p:cond delay="0"/>
                                  </p:stCondLst>
                                  <p:childTnLst>
                                    <p:set>
                                      <p:cBhvr>
                                        <p:cTn id="44" dur="1" fill="hold">
                                          <p:stCondLst>
                                            <p:cond delay="0"/>
                                          </p:stCondLst>
                                        </p:cTn>
                                        <p:tgtEl>
                                          <p:spTgt spid="22"/>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xit" presetSubtype="0" fill="hold" nodeType="withEffect">
                                  <p:stCondLst>
                                    <p:cond delay="0"/>
                                  </p:stCondLst>
                                  <p:childTnLst>
                                    <p:set>
                                      <p:cBhvr>
                                        <p:cTn id="52"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19" grpId="0"/>
      <p:bldP spid="23" grpId="0"/>
      <p:bldP spid="26"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17539-6C4C-425F-B3E3-25C76593B6A9}"/>
              </a:ext>
            </a:extLst>
          </p:cNvPr>
          <p:cNvSpPr>
            <a:spLocks noGrp="1"/>
          </p:cNvSpPr>
          <p:nvPr>
            <p:ph type="title"/>
          </p:nvPr>
        </p:nvSpPr>
        <p:spPr/>
        <p:txBody>
          <a:bodyPr/>
          <a:lstStyle/>
          <a:p>
            <a:r>
              <a:rPr lang="en-GB" dirty="0"/>
              <a:t>Automatic reminders &amp; attending tutorials</a:t>
            </a:r>
          </a:p>
        </p:txBody>
      </p:sp>
      <p:pic>
        <p:nvPicPr>
          <p:cNvPr id="4" name="Picture 3">
            <a:extLst>
              <a:ext uri="{FF2B5EF4-FFF2-40B4-BE49-F238E27FC236}">
                <a16:creationId xmlns:a16="http://schemas.microsoft.com/office/drawing/2014/main" id="{0F7097DB-24A2-4EBC-8B4B-7E854A61F718}"/>
              </a:ext>
            </a:extLst>
          </p:cNvPr>
          <p:cNvPicPr/>
          <p:nvPr/>
        </p:nvPicPr>
        <p:blipFill rotWithShape="1">
          <a:blip r:embed="rId3">
            <a:extLst>
              <a:ext uri="{28A0092B-C50C-407E-A947-70E740481C1C}">
                <a14:useLocalDpi xmlns:a14="http://schemas.microsoft.com/office/drawing/2010/main" val="0"/>
              </a:ext>
            </a:extLst>
          </a:blip>
          <a:srcRect l="13910" r="21328"/>
          <a:stretch/>
        </p:blipFill>
        <p:spPr bwMode="auto">
          <a:xfrm>
            <a:off x="469900" y="1295400"/>
            <a:ext cx="4102100" cy="3907790"/>
          </a:xfrm>
          <a:prstGeom prst="rect">
            <a:avLst/>
          </a:prstGeom>
          <a:noFill/>
        </p:spPr>
      </p:pic>
      <p:sp>
        <p:nvSpPr>
          <p:cNvPr id="5" name="TextBox 4">
            <a:extLst>
              <a:ext uri="{FF2B5EF4-FFF2-40B4-BE49-F238E27FC236}">
                <a16:creationId xmlns:a16="http://schemas.microsoft.com/office/drawing/2014/main" id="{9F236670-8DAF-40D8-BA1E-1CE787C694E0}"/>
              </a:ext>
            </a:extLst>
          </p:cNvPr>
          <p:cNvSpPr txBox="1"/>
          <p:nvPr/>
        </p:nvSpPr>
        <p:spPr>
          <a:xfrm>
            <a:off x="5200650" y="1397000"/>
            <a:ext cx="3486150" cy="1477328"/>
          </a:xfrm>
          <a:prstGeom prst="rect">
            <a:avLst/>
          </a:prstGeom>
          <a:noFill/>
        </p:spPr>
        <p:txBody>
          <a:bodyPr wrap="square" rtlCol="0">
            <a:spAutoFit/>
          </a:bodyPr>
          <a:lstStyle/>
          <a:p>
            <a:r>
              <a:rPr lang="en-GB" sz="2400" dirty="0"/>
              <a:t>63% (51) said they were useful (however 4 of these forgot to turn up!)</a:t>
            </a:r>
          </a:p>
          <a:p>
            <a:endParaRPr lang="en-GB" dirty="0"/>
          </a:p>
        </p:txBody>
      </p:sp>
      <p:cxnSp>
        <p:nvCxnSpPr>
          <p:cNvPr id="7" name="Straight Arrow Connector 6">
            <a:extLst>
              <a:ext uri="{FF2B5EF4-FFF2-40B4-BE49-F238E27FC236}">
                <a16:creationId xmlns:a16="http://schemas.microsoft.com/office/drawing/2014/main" id="{2AB72F7C-E383-48E2-8761-79C2567333BA}"/>
              </a:ext>
            </a:extLst>
          </p:cNvPr>
          <p:cNvCxnSpPr>
            <a:cxnSpLocks/>
          </p:cNvCxnSpPr>
          <p:nvPr/>
        </p:nvCxnSpPr>
        <p:spPr>
          <a:xfrm flipH="1">
            <a:off x="3943351" y="2121851"/>
            <a:ext cx="1257299" cy="602299"/>
          </a:xfrm>
          <a:prstGeom prst="straightConnector1">
            <a:avLst/>
          </a:prstGeom>
          <a:ln w="508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6552BA8-EB55-4D69-B7B8-4EAC8FA4070D}"/>
              </a:ext>
            </a:extLst>
          </p:cNvPr>
          <p:cNvSpPr txBox="1"/>
          <p:nvPr/>
        </p:nvSpPr>
        <p:spPr>
          <a:xfrm>
            <a:off x="5302250" y="3132513"/>
            <a:ext cx="3486150" cy="830997"/>
          </a:xfrm>
          <a:prstGeom prst="rect">
            <a:avLst/>
          </a:prstGeom>
          <a:noFill/>
        </p:spPr>
        <p:txBody>
          <a:bodyPr wrap="square" rtlCol="0">
            <a:spAutoFit/>
          </a:bodyPr>
          <a:lstStyle/>
          <a:p>
            <a:r>
              <a:rPr lang="en-GB" sz="2400" dirty="0"/>
              <a:t>24% (19) thought they came too early</a:t>
            </a:r>
            <a:endParaRPr lang="en-GB" dirty="0"/>
          </a:p>
        </p:txBody>
      </p:sp>
      <p:cxnSp>
        <p:nvCxnSpPr>
          <p:cNvPr id="11" name="Straight Arrow Connector 10">
            <a:extLst>
              <a:ext uri="{FF2B5EF4-FFF2-40B4-BE49-F238E27FC236}">
                <a16:creationId xmlns:a16="http://schemas.microsoft.com/office/drawing/2014/main" id="{DCD483A9-41AB-496D-8741-522ABEA20BD1}"/>
              </a:ext>
            </a:extLst>
          </p:cNvPr>
          <p:cNvCxnSpPr>
            <a:cxnSpLocks/>
          </p:cNvCxnSpPr>
          <p:nvPr/>
        </p:nvCxnSpPr>
        <p:spPr>
          <a:xfrm flipH="1" flipV="1">
            <a:off x="2781300" y="2811937"/>
            <a:ext cx="2520951" cy="724851"/>
          </a:xfrm>
          <a:prstGeom prst="straightConnector1">
            <a:avLst/>
          </a:prstGeom>
          <a:ln w="508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49DBEA8-77B1-4C6E-896B-F6F47D612473}"/>
              </a:ext>
            </a:extLst>
          </p:cNvPr>
          <p:cNvSpPr txBox="1"/>
          <p:nvPr/>
        </p:nvSpPr>
        <p:spPr>
          <a:xfrm>
            <a:off x="5302250" y="4095194"/>
            <a:ext cx="3486150" cy="1107996"/>
          </a:xfrm>
          <a:prstGeom prst="rect">
            <a:avLst/>
          </a:prstGeom>
          <a:noFill/>
        </p:spPr>
        <p:txBody>
          <a:bodyPr wrap="square" rtlCol="0">
            <a:spAutoFit/>
          </a:bodyPr>
          <a:lstStyle/>
          <a:p>
            <a:r>
              <a:rPr lang="en-GB" sz="2400" dirty="0"/>
              <a:t>7% (6) didn’t remember getting any reminders</a:t>
            </a:r>
          </a:p>
          <a:p>
            <a:endParaRPr lang="en-GB" dirty="0"/>
          </a:p>
        </p:txBody>
      </p:sp>
      <p:cxnSp>
        <p:nvCxnSpPr>
          <p:cNvPr id="14" name="Straight Arrow Connector 13">
            <a:extLst>
              <a:ext uri="{FF2B5EF4-FFF2-40B4-BE49-F238E27FC236}">
                <a16:creationId xmlns:a16="http://schemas.microsoft.com/office/drawing/2014/main" id="{1C296D44-736F-40BF-8C6F-E863383EA9F5}"/>
              </a:ext>
            </a:extLst>
          </p:cNvPr>
          <p:cNvCxnSpPr>
            <a:cxnSpLocks/>
          </p:cNvCxnSpPr>
          <p:nvPr/>
        </p:nvCxnSpPr>
        <p:spPr>
          <a:xfrm flipH="1" flipV="1">
            <a:off x="2449513" y="3293428"/>
            <a:ext cx="2784475" cy="1100678"/>
          </a:xfrm>
          <a:prstGeom prst="straightConnector1">
            <a:avLst/>
          </a:prstGeom>
          <a:ln w="508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BEAA1B8-F0E6-4525-8AF9-BF7C14EDA5ED}"/>
              </a:ext>
            </a:extLst>
          </p:cNvPr>
          <p:cNvSpPr txBox="1"/>
          <p:nvPr/>
        </p:nvSpPr>
        <p:spPr>
          <a:xfrm>
            <a:off x="706438" y="5398451"/>
            <a:ext cx="7510462" cy="1200329"/>
          </a:xfrm>
          <a:prstGeom prst="rect">
            <a:avLst/>
          </a:prstGeom>
          <a:noFill/>
        </p:spPr>
        <p:txBody>
          <a:bodyPr wrap="square" rtlCol="0">
            <a:spAutoFit/>
          </a:bodyPr>
          <a:lstStyle/>
          <a:p>
            <a:r>
              <a:rPr lang="en-GB" sz="2400" dirty="0"/>
              <a:t>42% (40) students were unaware they could attend tutorials they hadn’t booked; only 11% (11) students did attend tutorials without booking.</a:t>
            </a:r>
            <a:endParaRPr lang="en-GB" dirty="0"/>
          </a:p>
        </p:txBody>
      </p:sp>
    </p:spTree>
    <p:extLst>
      <p:ext uri="{BB962C8B-B14F-4D97-AF65-F5344CB8AC3E}">
        <p14:creationId xmlns:p14="http://schemas.microsoft.com/office/powerpoint/2010/main" val="536301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7"/>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11"/>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xit" presetSubtype="0" fill="hold" nodeType="with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3"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08AAE-2D1F-49F5-9D86-159A2973EF7E}"/>
              </a:ext>
            </a:extLst>
          </p:cNvPr>
          <p:cNvSpPr>
            <a:spLocks noGrp="1"/>
          </p:cNvSpPr>
          <p:nvPr>
            <p:ph type="title"/>
          </p:nvPr>
        </p:nvSpPr>
        <p:spPr/>
        <p:txBody>
          <a:bodyPr/>
          <a:lstStyle/>
          <a:p>
            <a:r>
              <a:rPr lang="en-GB" dirty="0"/>
              <a:t>Question Time</a:t>
            </a:r>
          </a:p>
        </p:txBody>
      </p:sp>
      <p:sp>
        <p:nvSpPr>
          <p:cNvPr id="3" name="Content Placeholder 2">
            <a:extLst>
              <a:ext uri="{FF2B5EF4-FFF2-40B4-BE49-F238E27FC236}">
                <a16:creationId xmlns:a16="http://schemas.microsoft.com/office/drawing/2014/main" id="{2612F0C5-4381-48FA-9BAD-B4E67F7C0F1A}"/>
              </a:ext>
            </a:extLst>
          </p:cNvPr>
          <p:cNvSpPr>
            <a:spLocks noGrp="1"/>
          </p:cNvSpPr>
          <p:nvPr>
            <p:ph idx="1"/>
          </p:nvPr>
        </p:nvSpPr>
        <p:spPr/>
        <p:txBody>
          <a:bodyPr/>
          <a:lstStyle/>
          <a:p>
            <a:pPr marL="0" indent="0">
              <a:buNone/>
            </a:pPr>
            <a:r>
              <a:rPr lang="en-GB" sz="2600" dirty="0"/>
              <a:t>For the following poll please text your single letter response into the chat (we will collate).</a:t>
            </a:r>
          </a:p>
          <a:p>
            <a:pPr marL="0" indent="0">
              <a:buNone/>
            </a:pPr>
            <a:r>
              <a:rPr lang="en-GB" dirty="0"/>
              <a:t>Do you encourage the use of reminders:</a:t>
            </a:r>
          </a:p>
          <a:p>
            <a:pPr marL="0" indent="0">
              <a:buNone/>
              <a:tabLst>
                <a:tab pos="1787525" algn="l"/>
              </a:tabLst>
            </a:pPr>
            <a:r>
              <a:rPr lang="en-GB" dirty="0"/>
              <a:t>A – ST/SEM: I ask tutors in my clusters to send 	reminders</a:t>
            </a:r>
          </a:p>
          <a:p>
            <a:pPr marL="0" indent="0">
              <a:buNone/>
              <a:tabLst>
                <a:tab pos="1787525" algn="l"/>
              </a:tabLst>
            </a:pPr>
            <a:r>
              <a:rPr lang="en-GB" dirty="0"/>
              <a:t>B – ST/SEM: I leave it up to the tutors to decide</a:t>
            </a:r>
          </a:p>
          <a:p>
            <a:pPr marL="0" indent="0">
              <a:buNone/>
              <a:tabLst>
                <a:tab pos="1787525" algn="l"/>
              </a:tabLst>
            </a:pPr>
            <a:r>
              <a:rPr lang="en-GB" dirty="0"/>
              <a:t>C – Tutor: 	I send reminders to booked and tutor-	group students</a:t>
            </a:r>
          </a:p>
          <a:p>
            <a:pPr marL="0" indent="0">
              <a:buNone/>
              <a:tabLst>
                <a:tab pos="1787525" algn="l"/>
              </a:tabLst>
            </a:pPr>
            <a:r>
              <a:rPr lang="en-GB" dirty="0"/>
              <a:t>D – Tutor: 	I send reminders to booked students</a:t>
            </a:r>
          </a:p>
          <a:p>
            <a:pPr marL="0" indent="0">
              <a:buNone/>
              <a:tabLst>
                <a:tab pos="1787525" algn="l"/>
              </a:tabLst>
            </a:pPr>
            <a:r>
              <a:rPr lang="en-GB" dirty="0"/>
              <a:t>E – Tutor: 	I send reminders to tutor-group students</a:t>
            </a:r>
          </a:p>
          <a:p>
            <a:pPr marL="0" indent="0">
              <a:buNone/>
            </a:pPr>
            <a:endParaRPr lang="en-GB" dirty="0"/>
          </a:p>
        </p:txBody>
      </p:sp>
      <p:pic>
        <p:nvPicPr>
          <p:cNvPr id="4" name="Picture 2">
            <a:extLst>
              <a:ext uri="{FF2B5EF4-FFF2-40B4-BE49-F238E27FC236}">
                <a16:creationId xmlns:a16="http://schemas.microsoft.com/office/drawing/2014/main" id="{8FF381E4-1592-41FF-8317-1906361B2D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951" y="6195526"/>
            <a:ext cx="1595152" cy="485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02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25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25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25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25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08AAE-2D1F-49F5-9D86-159A2973EF7E}"/>
              </a:ext>
            </a:extLst>
          </p:cNvPr>
          <p:cNvSpPr>
            <a:spLocks noGrp="1"/>
          </p:cNvSpPr>
          <p:nvPr>
            <p:ph type="title"/>
          </p:nvPr>
        </p:nvSpPr>
        <p:spPr/>
        <p:txBody>
          <a:bodyPr/>
          <a:lstStyle/>
          <a:p>
            <a:r>
              <a:rPr lang="en-GB" dirty="0"/>
              <a:t>Question Time</a:t>
            </a:r>
          </a:p>
        </p:txBody>
      </p:sp>
      <p:sp>
        <p:nvSpPr>
          <p:cNvPr id="3" name="Content Placeholder 2">
            <a:extLst>
              <a:ext uri="{FF2B5EF4-FFF2-40B4-BE49-F238E27FC236}">
                <a16:creationId xmlns:a16="http://schemas.microsoft.com/office/drawing/2014/main" id="{2612F0C5-4381-48FA-9BAD-B4E67F7C0F1A}"/>
              </a:ext>
            </a:extLst>
          </p:cNvPr>
          <p:cNvSpPr>
            <a:spLocks noGrp="1"/>
          </p:cNvSpPr>
          <p:nvPr>
            <p:ph idx="1"/>
          </p:nvPr>
        </p:nvSpPr>
        <p:spPr/>
        <p:txBody>
          <a:bodyPr/>
          <a:lstStyle/>
          <a:p>
            <a:pPr marL="0" indent="0">
              <a:buNone/>
            </a:pPr>
            <a:r>
              <a:rPr lang="en-GB" sz="2600" dirty="0"/>
              <a:t>For the following poll please text your single letter response into the chat (we will collate).</a:t>
            </a:r>
          </a:p>
          <a:p>
            <a:pPr marL="0" indent="0">
              <a:buNone/>
            </a:pPr>
            <a:r>
              <a:rPr lang="en-GB" dirty="0"/>
              <a:t>Do you think asking students to book is:</a:t>
            </a:r>
          </a:p>
          <a:p>
            <a:pPr marL="0" indent="0">
              <a:buNone/>
              <a:tabLst>
                <a:tab pos="539750" algn="l"/>
              </a:tabLst>
            </a:pPr>
            <a:r>
              <a:rPr lang="en-GB" dirty="0"/>
              <a:t>A – useful for the tutor to prepare the tutorial</a:t>
            </a:r>
          </a:p>
          <a:p>
            <a:pPr marL="0" indent="0">
              <a:buNone/>
              <a:tabLst>
                <a:tab pos="539750" algn="l"/>
              </a:tabLst>
            </a:pPr>
            <a:r>
              <a:rPr lang="en-GB" dirty="0"/>
              <a:t>B – unnecessary bureaucracy</a:t>
            </a:r>
          </a:p>
          <a:p>
            <a:pPr marL="0" indent="0">
              <a:buNone/>
              <a:tabLst>
                <a:tab pos="539750" algn="l"/>
              </a:tabLst>
            </a:pPr>
            <a:r>
              <a:rPr lang="en-GB" dirty="0"/>
              <a:t>C – useful for students to help them focus on 	attending</a:t>
            </a:r>
          </a:p>
          <a:p>
            <a:pPr marL="0" indent="0">
              <a:buNone/>
              <a:tabLst>
                <a:tab pos="539750" algn="l"/>
              </a:tabLst>
            </a:pPr>
            <a:r>
              <a:rPr lang="en-GB" dirty="0"/>
              <a:t>D – a waste of time</a:t>
            </a:r>
          </a:p>
          <a:p>
            <a:pPr marL="0" indent="0">
              <a:buNone/>
              <a:tabLst>
                <a:tab pos="539750" algn="l"/>
              </a:tabLst>
            </a:pPr>
            <a:r>
              <a:rPr lang="en-GB" dirty="0"/>
              <a:t>E – useful for providing data to the University</a:t>
            </a:r>
          </a:p>
          <a:p>
            <a:pPr marL="0" indent="0">
              <a:buNone/>
            </a:pPr>
            <a:endParaRPr lang="en-GB" dirty="0"/>
          </a:p>
        </p:txBody>
      </p:sp>
      <p:pic>
        <p:nvPicPr>
          <p:cNvPr id="4" name="Picture 2">
            <a:extLst>
              <a:ext uri="{FF2B5EF4-FFF2-40B4-BE49-F238E27FC236}">
                <a16:creationId xmlns:a16="http://schemas.microsoft.com/office/drawing/2014/main" id="{DE8D3891-84BB-401D-A4E0-99018E35A8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951" y="6195526"/>
            <a:ext cx="1595152" cy="485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125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50"/>
                                  </p:stCondLst>
                                  <p:childTnLst>
                                    <p:set>
                                      <p:cBhvr>
                                        <p:cTn id="9" dur="1" fill="hold">
                                          <p:stCondLst>
                                            <p:cond delay="0"/>
                                          </p:stCondLst>
                                        </p:cTn>
                                        <p:tgtEl>
                                          <p:spTgt spid="3">
                                            <p:txEl>
                                              <p:pRg st="3" end="3"/>
                                            </p:txEl>
                                          </p:spTgt>
                                        </p:tgtEl>
                                        <p:attrNameLst>
                                          <p:attrName>style.visibility</p:attrName>
                                        </p:attrNameLst>
                                      </p:cBhvr>
                                      <p:to>
                                        <p:strVal val="visible"/>
                                      </p:to>
                                    </p:set>
                                  </p:childTnLst>
                                </p:cTn>
                              </p:par>
                            </p:childTnLst>
                          </p:cTn>
                        </p:par>
                        <p:par>
                          <p:cTn id="10" fill="hold">
                            <p:stCondLst>
                              <p:cond delay="250"/>
                            </p:stCondLst>
                            <p:childTnLst>
                              <p:par>
                                <p:cTn id="11" presetID="1" presetClass="entr" presetSubtype="0" fill="hold" nodeType="afterEffect">
                                  <p:stCondLst>
                                    <p:cond delay="25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nodeType="afterEffect">
                                  <p:stCondLst>
                                    <p:cond delay="25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par>
                          <p:cTn id="16" fill="hold">
                            <p:stCondLst>
                              <p:cond delay="750"/>
                            </p:stCondLst>
                            <p:childTnLst>
                              <p:par>
                                <p:cTn id="17" presetID="1" presetClass="entr" presetSubtype="0" fill="hold" nodeType="afterEffect">
                                  <p:stCondLst>
                                    <p:cond delay="25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D201E-4E28-488D-BAD9-443D624ACCD0}"/>
              </a:ext>
            </a:extLst>
          </p:cNvPr>
          <p:cNvSpPr>
            <a:spLocks noGrp="1"/>
          </p:cNvSpPr>
          <p:nvPr>
            <p:ph type="title"/>
          </p:nvPr>
        </p:nvSpPr>
        <p:spPr>
          <a:xfrm>
            <a:off x="184150" y="374650"/>
            <a:ext cx="7886700" cy="612773"/>
          </a:xfrm>
        </p:spPr>
        <p:txBody>
          <a:bodyPr/>
          <a:lstStyle/>
          <a:p>
            <a:r>
              <a:rPr lang="en-GB" dirty="0"/>
              <a:t>What was the best tutorial and why?</a:t>
            </a:r>
          </a:p>
        </p:txBody>
      </p:sp>
      <p:sp>
        <p:nvSpPr>
          <p:cNvPr id="3" name="Content Placeholder 2">
            <a:extLst>
              <a:ext uri="{FF2B5EF4-FFF2-40B4-BE49-F238E27FC236}">
                <a16:creationId xmlns:a16="http://schemas.microsoft.com/office/drawing/2014/main" id="{6F427977-22A0-4341-AB2A-04987F558AB0}"/>
              </a:ext>
            </a:extLst>
          </p:cNvPr>
          <p:cNvSpPr>
            <a:spLocks noGrp="1"/>
          </p:cNvSpPr>
          <p:nvPr>
            <p:ph idx="1"/>
          </p:nvPr>
        </p:nvSpPr>
        <p:spPr>
          <a:xfrm>
            <a:off x="311150" y="1168400"/>
            <a:ext cx="8210550" cy="5416550"/>
          </a:xfrm>
        </p:spPr>
        <p:txBody>
          <a:bodyPr>
            <a:normAutofit lnSpcReduction="10000"/>
          </a:bodyPr>
          <a:lstStyle/>
          <a:p>
            <a:r>
              <a:rPr lang="en-GB" dirty="0"/>
              <a:t>33% (20 students) mentioned a good tutor</a:t>
            </a:r>
          </a:p>
          <a:p>
            <a:r>
              <a:rPr lang="en-GB" dirty="0"/>
              <a:t>Content – 13% (8) appreciated the chance to ask about TMAs, but equally ‘topics’ in general</a:t>
            </a:r>
          </a:p>
          <a:p>
            <a:r>
              <a:rPr lang="en-GB" dirty="0"/>
              <a:t>Ability to ask specific questions (and listen to questions asked by other students)</a:t>
            </a:r>
          </a:p>
          <a:p>
            <a:r>
              <a:rPr lang="en-GB" dirty="0"/>
              <a:t>Group size – linked to interactive tutorials</a:t>
            </a:r>
          </a:p>
          <a:p>
            <a:pPr marL="0" indent="0">
              <a:buNone/>
            </a:pPr>
            <a:r>
              <a:rPr lang="en-GB" sz="2400" b="1" i="1" dirty="0">
                <a:solidFill>
                  <a:srgbClr val="000000"/>
                </a:solidFill>
                <a:latin typeface="Book Antiqua" panose="02040602050305030304" pitchFamily="18" charset="0"/>
              </a:rPr>
              <a:t>“Interactivity and lower size of the group.”</a:t>
            </a:r>
          </a:p>
          <a:p>
            <a:pPr marL="0" indent="0">
              <a:buNone/>
            </a:pPr>
            <a:r>
              <a:rPr lang="en-GB" sz="2400" b="1" i="1" dirty="0">
                <a:solidFill>
                  <a:srgbClr val="000000"/>
                </a:solidFill>
                <a:latin typeface="Book Antiqua" panose="02040602050305030304" pitchFamily="18" charset="0"/>
              </a:rPr>
              <a:t>“there were a large amount of students on the tutorial, […] It was highly interactive and gave everyone a chance to get involved.“</a:t>
            </a:r>
          </a:p>
          <a:p>
            <a:pPr marL="0" indent="0">
              <a:buNone/>
            </a:pPr>
            <a:r>
              <a:rPr lang="en-GB" sz="2400" b="1" i="1" dirty="0">
                <a:solidFill>
                  <a:srgbClr val="000000"/>
                </a:solidFill>
                <a:latin typeface="Book Antiqua" panose="02040602050305030304" pitchFamily="18" charset="0"/>
              </a:rPr>
              <a:t>“.. I think tutorials try to cover too much and end up feeling like a rushed lecture.  [..] I would like [..] tutorials that are shorter (half an hour or so) but much more tightly focussed on a particular subject. “</a:t>
            </a:r>
          </a:p>
        </p:txBody>
      </p:sp>
      <p:pic>
        <p:nvPicPr>
          <p:cNvPr id="5" name="Picture 4" descr="Text&#10;&#10;Description automatically generated">
            <a:extLst>
              <a:ext uri="{FF2B5EF4-FFF2-40B4-BE49-F238E27FC236}">
                <a16:creationId xmlns:a16="http://schemas.microsoft.com/office/drawing/2014/main" id="{AB28EC59-3A36-4FBD-A8F7-F6B986F6CC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5647" y="425452"/>
            <a:ext cx="2641053" cy="1327149"/>
          </a:xfrm>
          <a:prstGeom prst="rect">
            <a:avLst/>
          </a:prstGeom>
        </p:spPr>
      </p:pic>
    </p:spTree>
    <p:extLst>
      <p:ext uri="{BB962C8B-B14F-4D97-AF65-F5344CB8AC3E}">
        <p14:creationId xmlns:p14="http://schemas.microsoft.com/office/powerpoint/2010/main" val="32125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3581</TotalTime>
  <Words>1276</Words>
  <Application>Microsoft Office PowerPoint</Application>
  <PresentationFormat>On-screen Show (4:3)</PresentationFormat>
  <Paragraphs>115</Paragraphs>
  <Slides>12</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Book Antiqua</vt:lpstr>
      <vt:lpstr>Bradley Hand ITC</vt:lpstr>
      <vt:lpstr>Calibri</vt:lpstr>
      <vt:lpstr>Calibri Light</vt:lpstr>
      <vt:lpstr>Segoe UI</vt:lpstr>
      <vt:lpstr>Times New Roman</vt:lpstr>
      <vt:lpstr>Wingdings</vt:lpstr>
      <vt:lpstr>Office Theme</vt:lpstr>
      <vt:lpstr>Cluster tutorials - what do the students think?</vt:lpstr>
      <vt:lpstr>Background</vt:lpstr>
      <vt:lpstr>Key points of the project</vt:lpstr>
      <vt:lpstr>How do you find out what tutorials are being offered? </vt:lpstr>
      <vt:lpstr>Booking tutorials and not attending</vt:lpstr>
      <vt:lpstr>Automatic reminders &amp; attending tutorials</vt:lpstr>
      <vt:lpstr>Question Time</vt:lpstr>
      <vt:lpstr>Question Time</vt:lpstr>
      <vt:lpstr>What was the best tutorial and why?</vt:lpstr>
      <vt:lpstr>Did you attend any tutorials that you didn’t think were a good use of your study time?</vt:lpstr>
      <vt:lpstr>Tutorial timing</vt:lpstr>
      <vt:lpstr>Summary / thoughts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Helen, Richard</dc:creator>
  <cp:keywords/>
  <dc:description>November 23 2020</dc:description>
  <cp:lastModifiedBy>Helen.Jefferis</cp:lastModifiedBy>
  <cp:revision>27</cp:revision>
  <dcterms:created xsi:type="dcterms:W3CDTF">2020-11-19T16:42:59Z</dcterms:created>
  <dcterms:modified xsi:type="dcterms:W3CDTF">2021-06-28T07:39:09Z</dcterms:modified>
  <cp:category/>
</cp:coreProperties>
</file>