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45"/>
  </p:notesMasterIdLst>
  <p:handoutMasterIdLst>
    <p:handoutMasterId r:id="rId46"/>
  </p:handoutMasterIdLst>
  <p:sldIdLst>
    <p:sldId id="256" r:id="rId9"/>
    <p:sldId id="351" r:id="rId10"/>
    <p:sldId id="334" r:id="rId11"/>
    <p:sldId id="340" r:id="rId12"/>
    <p:sldId id="341" r:id="rId13"/>
    <p:sldId id="342" r:id="rId14"/>
    <p:sldId id="352" r:id="rId15"/>
    <p:sldId id="343" r:id="rId16"/>
    <p:sldId id="344" r:id="rId17"/>
    <p:sldId id="345" r:id="rId18"/>
    <p:sldId id="346" r:id="rId19"/>
    <p:sldId id="347" r:id="rId20"/>
    <p:sldId id="350" r:id="rId21"/>
    <p:sldId id="367" r:id="rId22"/>
    <p:sldId id="335" r:id="rId23"/>
    <p:sldId id="349" r:id="rId24"/>
    <p:sldId id="316" r:id="rId25"/>
    <p:sldId id="358" r:id="rId26"/>
    <p:sldId id="336" r:id="rId27"/>
    <p:sldId id="355" r:id="rId28"/>
    <p:sldId id="359" r:id="rId29"/>
    <p:sldId id="379" r:id="rId30"/>
    <p:sldId id="380" r:id="rId31"/>
    <p:sldId id="381" r:id="rId32"/>
    <p:sldId id="360" r:id="rId33"/>
    <p:sldId id="368" r:id="rId34"/>
    <p:sldId id="364" r:id="rId35"/>
    <p:sldId id="369" r:id="rId36"/>
    <p:sldId id="370" r:id="rId37"/>
    <p:sldId id="371" r:id="rId38"/>
    <p:sldId id="372" r:id="rId39"/>
    <p:sldId id="363" r:id="rId40"/>
    <p:sldId id="373" r:id="rId41"/>
    <p:sldId id="348" r:id="rId42"/>
    <p:sldId id="304" r:id="rId43"/>
    <p:sldId id="31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FFD7"/>
    <a:srgbClr val="060645"/>
    <a:srgbClr val="FFD7FD"/>
    <a:srgbClr val="FF8A76"/>
    <a:srgbClr val="FFB4FF"/>
    <a:srgbClr val="D6FFF2"/>
    <a:srgbClr val="CAD2FF"/>
    <a:srgbClr val="FEE3E9"/>
    <a:srgbClr val="4F9AE9"/>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74510" autoAdjust="0"/>
  </p:normalViewPr>
  <p:slideViewPr>
    <p:cSldViewPr snapToGrid="0">
      <p:cViewPr varScale="1">
        <p:scale>
          <a:sx n="64" d="100"/>
          <a:sy n="64" d="100"/>
        </p:scale>
        <p:origin x="1378"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20/06/2024</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6/20/2024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1577519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841990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1160811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2320361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3844667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15</a:t>
            </a:fld>
            <a:endParaRPr lang="en-US"/>
          </a:p>
        </p:txBody>
      </p:sp>
    </p:spTree>
    <p:extLst>
      <p:ext uri="{BB962C8B-B14F-4D97-AF65-F5344CB8AC3E}">
        <p14:creationId xmlns:p14="http://schemas.microsoft.com/office/powerpoint/2010/main" val="2553117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16</a:t>
            </a:fld>
            <a:endParaRPr lang="en-US"/>
          </a:p>
        </p:txBody>
      </p:sp>
    </p:spTree>
    <p:extLst>
      <p:ext uri="{BB962C8B-B14F-4D97-AF65-F5344CB8AC3E}">
        <p14:creationId xmlns:p14="http://schemas.microsoft.com/office/powerpoint/2010/main" val="1979647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17</a:t>
            </a:fld>
            <a:endParaRPr lang="en-US"/>
          </a:p>
        </p:txBody>
      </p:sp>
    </p:spTree>
    <p:extLst>
      <p:ext uri="{BB962C8B-B14F-4D97-AF65-F5344CB8AC3E}">
        <p14:creationId xmlns:p14="http://schemas.microsoft.com/office/powerpoint/2010/main" val="200550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18</a:t>
            </a:fld>
            <a:endParaRPr lang="en-US"/>
          </a:p>
        </p:txBody>
      </p:sp>
    </p:spTree>
    <p:extLst>
      <p:ext uri="{BB962C8B-B14F-4D97-AF65-F5344CB8AC3E}">
        <p14:creationId xmlns:p14="http://schemas.microsoft.com/office/powerpoint/2010/main" val="420227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19</a:t>
            </a:fld>
            <a:endParaRPr lang="en-US"/>
          </a:p>
        </p:txBody>
      </p:sp>
    </p:spTree>
    <p:extLst>
      <p:ext uri="{BB962C8B-B14F-4D97-AF65-F5344CB8AC3E}">
        <p14:creationId xmlns:p14="http://schemas.microsoft.com/office/powerpoint/2010/main" val="394235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892718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20</a:t>
            </a:fld>
            <a:endParaRPr lang="en-US"/>
          </a:p>
        </p:txBody>
      </p:sp>
    </p:spTree>
    <p:extLst>
      <p:ext uri="{BB962C8B-B14F-4D97-AF65-F5344CB8AC3E}">
        <p14:creationId xmlns:p14="http://schemas.microsoft.com/office/powerpoint/2010/main" val="4217838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21</a:t>
            </a:fld>
            <a:endParaRPr lang="en-US"/>
          </a:p>
        </p:txBody>
      </p:sp>
    </p:spTree>
    <p:extLst>
      <p:ext uri="{BB962C8B-B14F-4D97-AF65-F5344CB8AC3E}">
        <p14:creationId xmlns:p14="http://schemas.microsoft.com/office/powerpoint/2010/main" val="1874658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22</a:t>
            </a:fld>
            <a:endParaRPr lang="en-US"/>
          </a:p>
        </p:txBody>
      </p:sp>
    </p:spTree>
    <p:extLst>
      <p:ext uri="{BB962C8B-B14F-4D97-AF65-F5344CB8AC3E}">
        <p14:creationId xmlns:p14="http://schemas.microsoft.com/office/powerpoint/2010/main" val="2513100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23</a:t>
            </a:fld>
            <a:endParaRPr lang="en-US"/>
          </a:p>
        </p:txBody>
      </p:sp>
    </p:spTree>
    <p:extLst>
      <p:ext uri="{BB962C8B-B14F-4D97-AF65-F5344CB8AC3E}">
        <p14:creationId xmlns:p14="http://schemas.microsoft.com/office/powerpoint/2010/main" val="3753740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24</a:t>
            </a:fld>
            <a:endParaRPr lang="en-US"/>
          </a:p>
        </p:txBody>
      </p:sp>
    </p:spTree>
    <p:extLst>
      <p:ext uri="{BB962C8B-B14F-4D97-AF65-F5344CB8AC3E}">
        <p14:creationId xmlns:p14="http://schemas.microsoft.com/office/powerpoint/2010/main" val="1531330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Poppins"/>
            </a:endParaRPr>
          </a:p>
        </p:txBody>
      </p:sp>
      <p:sp>
        <p:nvSpPr>
          <p:cNvPr id="4" name="Slide Number Placeholder 3"/>
          <p:cNvSpPr>
            <a:spLocks noGrp="1"/>
          </p:cNvSpPr>
          <p:nvPr>
            <p:ph type="sldNum" sz="quarter" idx="5"/>
          </p:nvPr>
        </p:nvSpPr>
        <p:spPr/>
        <p:txBody>
          <a:bodyPr/>
          <a:lstStyle/>
          <a:p>
            <a:fld id="{8CCD80B4-3417-B74B-BDCD-C7836226A258}" type="slidenum">
              <a:rPr lang="en-US" smtClean="0"/>
              <a:pPr/>
              <a:t>25</a:t>
            </a:fld>
            <a:endParaRPr lang="en-US"/>
          </a:p>
        </p:txBody>
      </p:sp>
    </p:spTree>
    <p:extLst>
      <p:ext uri="{BB962C8B-B14F-4D97-AF65-F5344CB8AC3E}">
        <p14:creationId xmlns:p14="http://schemas.microsoft.com/office/powerpoint/2010/main" val="2081886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26</a:t>
            </a:fld>
            <a:endParaRPr lang="en-US"/>
          </a:p>
        </p:txBody>
      </p:sp>
    </p:spTree>
    <p:extLst>
      <p:ext uri="{BB962C8B-B14F-4D97-AF65-F5344CB8AC3E}">
        <p14:creationId xmlns:p14="http://schemas.microsoft.com/office/powerpoint/2010/main" val="3503272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27</a:t>
            </a:fld>
            <a:endParaRPr lang="en-US"/>
          </a:p>
        </p:txBody>
      </p:sp>
    </p:spTree>
    <p:extLst>
      <p:ext uri="{BB962C8B-B14F-4D97-AF65-F5344CB8AC3E}">
        <p14:creationId xmlns:p14="http://schemas.microsoft.com/office/powerpoint/2010/main" val="3912646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28</a:t>
            </a:fld>
            <a:endParaRPr lang="en-US"/>
          </a:p>
        </p:txBody>
      </p:sp>
    </p:spTree>
    <p:extLst>
      <p:ext uri="{BB962C8B-B14F-4D97-AF65-F5344CB8AC3E}">
        <p14:creationId xmlns:p14="http://schemas.microsoft.com/office/powerpoint/2010/main" val="3811865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29</a:t>
            </a:fld>
            <a:endParaRPr lang="en-US"/>
          </a:p>
        </p:txBody>
      </p:sp>
    </p:spTree>
    <p:extLst>
      <p:ext uri="{BB962C8B-B14F-4D97-AF65-F5344CB8AC3E}">
        <p14:creationId xmlns:p14="http://schemas.microsoft.com/office/powerpoint/2010/main" val="234080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865419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30</a:t>
            </a:fld>
            <a:endParaRPr lang="en-US"/>
          </a:p>
        </p:txBody>
      </p:sp>
    </p:spTree>
    <p:extLst>
      <p:ext uri="{BB962C8B-B14F-4D97-AF65-F5344CB8AC3E}">
        <p14:creationId xmlns:p14="http://schemas.microsoft.com/office/powerpoint/2010/main" val="408872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31</a:t>
            </a:fld>
            <a:endParaRPr lang="en-US"/>
          </a:p>
        </p:txBody>
      </p:sp>
    </p:spTree>
    <p:extLst>
      <p:ext uri="{BB962C8B-B14F-4D97-AF65-F5344CB8AC3E}">
        <p14:creationId xmlns:p14="http://schemas.microsoft.com/office/powerpoint/2010/main" val="1042209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32</a:t>
            </a:fld>
            <a:endParaRPr lang="en-US"/>
          </a:p>
        </p:txBody>
      </p:sp>
    </p:spTree>
    <p:extLst>
      <p:ext uri="{BB962C8B-B14F-4D97-AF65-F5344CB8AC3E}">
        <p14:creationId xmlns:p14="http://schemas.microsoft.com/office/powerpoint/2010/main" val="3080381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33</a:t>
            </a:fld>
            <a:endParaRPr lang="en-US"/>
          </a:p>
        </p:txBody>
      </p:sp>
    </p:spTree>
    <p:extLst>
      <p:ext uri="{BB962C8B-B14F-4D97-AF65-F5344CB8AC3E}">
        <p14:creationId xmlns:p14="http://schemas.microsoft.com/office/powerpoint/2010/main" val="2170586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34</a:t>
            </a:fld>
            <a:endParaRPr lang="en-US"/>
          </a:p>
        </p:txBody>
      </p:sp>
    </p:spTree>
    <p:extLst>
      <p:ext uri="{BB962C8B-B14F-4D97-AF65-F5344CB8AC3E}">
        <p14:creationId xmlns:p14="http://schemas.microsoft.com/office/powerpoint/2010/main" val="2685713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35</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36</a:t>
            </a:fld>
            <a:endParaRPr lang="en-US"/>
          </a:p>
        </p:txBody>
      </p:sp>
    </p:spTree>
    <p:extLst>
      <p:ext uri="{BB962C8B-B14F-4D97-AF65-F5344CB8AC3E}">
        <p14:creationId xmlns:p14="http://schemas.microsoft.com/office/powerpoint/2010/main" val="411748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3752692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4062809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1830664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425561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125772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4283556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ark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12F49E8-E50C-CBEE-71F1-A756EDD3765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FB90308-6D7D-FB0C-34E4-71A28225BC0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4" name="Text Placeholder 11">
            <a:extLst>
              <a:ext uri="{FF2B5EF4-FFF2-40B4-BE49-F238E27FC236}">
                <a16:creationId xmlns:a16="http://schemas.microsoft.com/office/drawing/2014/main" id="{65DA48E4-6642-FB6C-4E06-89985A0AC12D}"/>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9B5A0D41-5B75-559D-E791-97ABA6572E4C}"/>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6" name="Text Placeholder 11">
            <a:extLst>
              <a:ext uri="{FF2B5EF4-FFF2-40B4-BE49-F238E27FC236}">
                <a16:creationId xmlns:a16="http://schemas.microsoft.com/office/drawing/2014/main" id="{3E5561B0-8994-5518-CD39-CB50B0DFDD9D}"/>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2"/>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2" name="Picture 1" descr="The Open University Logo">
            <a:extLst>
              <a:ext uri="{FF2B5EF4-FFF2-40B4-BE49-F238E27FC236}">
                <a16:creationId xmlns:a16="http://schemas.microsoft.com/office/drawing/2014/main" id="{06AC1C0C-3341-0694-EF72-A067099A106D}"/>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4146883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5663039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264535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8935738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6/20/2024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 id="2147483937" r:id="rId4"/>
    <p:sldLayoutId id="2147483938" r:id="rId5"/>
    <p:sldLayoutId id="2147483939" r:id="rId6"/>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 id="214748392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imgs.xkcd.com/comics/exploits_of_a_mom.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8.emf"/></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hyperlink" Target="https://imgs.xkcd.com/comics/impostor.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imgs.xkcd.com/comics/simple_answers.p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imgs.xkcd.com/comics/correlation.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xkcd.com/260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imgs.xkcd.com/comics/making_progress.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408207" y="559121"/>
            <a:ext cx="10422703" cy="1253913"/>
          </a:xfrm>
        </p:spPr>
        <p:txBody>
          <a:bodyPr/>
          <a:lstStyle/>
          <a:p>
            <a:r>
              <a:rPr lang="en-GB" dirty="0"/>
              <a:t>A tutor-room of one’s own</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6083795" y="2380698"/>
            <a:ext cx="5992592" cy="725109"/>
          </a:xfrm>
        </p:spPr>
        <p:txBody>
          <a:bodyPr/>
          <a:lstStyle/>
          <a:p>
            <a:r>
              <a:rPr lang="en-GB" sz="2400" dirty="0"/>
              <a:t>Dr Hayley Ryder and Dr Tacey O’Neil</a:t>
            </a:r>
          </a:p>
        </p:txBody>
      </p:sp>
      <p:pic>
        <p:nvPicPr>
          <p:cNvPr id="11" name="Picture 10">
            <a:extLst>
              <a:ext uri="{FF2B5EF4-FFF2-40B4-BE49-F238E27FC236}">
                <a16:creationId xmlns:a16="http://schemas.microsoft.com/office/drawing/2014/main" id="{918E2D38-4C74-1020-09BC-84B8B1197B4F}"/>
              </a:ext>
            </a:extLst>
          </p:cNvPr>
          <p:cNvPicPr>
            <a:picLocks noChangeAspect="1"/>
          </p:cNvPicPr>
          <p:nvPr/>
        </p:nvPicPr>
        <p:blipFill>
          <a:blip r:embed="rId3"/>
          <a:stretch>
            <a:fillRect/>
          </a:stretch>
        </p:blipFill>
        <p:spPr>
          <a:xfrm>
            <a:off x="2648379" y="1813035"/>
            <a:ext cx="2915589" cy="4587764"/>
          </a:xfrm>
          <a:prstGeom prst="rect">
            <a:avLst/>
          </a:prstGeom>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5F4280-FAC1-7B99-AB4B-5293520BC817}"/>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10</a:t>
            </a:r>
          </a:p>
        </p:txBody>
      </p:sp>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5" y="404664"/>
            <a:ext cx="10766703" cy="497161"/>
          </a:xfrm>
        </p:spPr>
        <p:txBody>
          <a:bodyPr/>
          <a:lstStyle/>
          <a:p>
            <a:r>
              <a:rPr lang="en-GB" dirty="0"/>
              <a:t>What followed was many meetings…</a:t>
            </a:r>
          </a:p>
          <a:p>
            <a:r>
              <a:rPr lang="en-GB" dirty="0"/>
              <a:t>… in which the LEM featured heavily</a:t>
            </a:r>
          </a:p>
        </p:txBody>
      </p:sp>
      <p:pic>
        <p:nvPicPr>
          <p:cNvPr id="3" name="Picture 2">
            <a:extLst>
              <a:ext uri="{FF2B5EF4-FFF2-40B4-BE49-F238E27FC236}">
                <a16:creationId xmlns:a16="http://schemas.microsoft.com/office/drawing/2014/main" id="{63B3F216-89CF-AB3E-61E5-0CE3879ED51B}"/>
              </a:ext>
            </a:extLst>
          </p:cNvPr>
          <p:cNvPicPr>
            <a:picLocks noChangeAspect="1"/>
          </p:cNvPicPr>
          <p:nvPr/>
        </p:nvPicPr>
        <p:blipFill>
          <a:blip r:embed="rId3"/>
          <a:stretch>
            <a:fillRect/>
          </a:stretch>
        </p:blipFill>
        <p:spPr>
          <a:xfrm>
            <a:off x="1459442" y="2097615"/>
            <a:ext cx="9532446" cy="3117851"/>
          </a:xfrm>
          <a:prstGeom prst="rect">
            <a:avLst/>
          </a:prstGeom>
        </p:spPr>
      </p:pic>
      <p:sp>
        <p:nvSpPr>
          <p:cNvPr id="8" name="TextBox 7">
            <a:extLst>
              <a:ext uri="{FF2B5EF4-FFF2-40B4-BE49-F238E27FC236}">
                <a16:creationId xmlns:a16="http://schemas.microsoft.com/office/drawing/2014/main" id="{7657B727-939F-79C5-C68E-E7E96B89360D}"/>
              </a:ext>
            </a:extLst>
          </p:cNvPr>
          <p:cNvSpPr txBox="1"/>
          <p:nvPr/>
        </p:nvSpPr>
        <p:spPr>
          <a:xfrm>
            <a:off x="6070600" y="5445668"/>
            <a:ext cx="6121400" cy="369332"/>
          </a:xfrm>
          <a:prstGeom prst="rect">
            <a:avLst/>
          </a:prstGeom>
          <a:noFill/>
        </p:spPr>
        <p:txBody>
          <a:bodyPr wrap="square">
            <a:spAutoFit/>
          </a:bodyPr>
          <a:lstStyle/>
          <a:p>
            <a:r>
              <a:rPr lang="en-GB" b="0" i="0" dirty="0">
                <a:solidFill>
                  <a:srgbClr val="000000"/>
                </a:solidFill>
                <a:effectLst/>
                <a:latin typeface="Lucida"/>
              </a:rPr>
              <a:t> </a:t>
            </a:r>
            <a:r>
              <a:rPr lang="en-GB" b="1" i="0" u="sng" dirty="0">
                <a:solidFill>
                  <a:srgbClr val="96A8C8"/>
                </a:solidFill>
                <a:effectLst/>
                <a:latin typeface="Lucida"/>
                <a:hlinkClick r:id="rId4"/>
              </a:rPr>
              <a:t>https://imgs.xkcd.com/comics/exploits_of_a_mom.pn</a:t>
            </a:r>
            <a:endParaRPr lang="en-GB" dirty="0"/>
          </a:p>
        </p:txBody>
      </p:sp>
    </p:spTree>
    <p:extLst>
      <p:ext uri="{BB962C8B-B14F-4D97-AF65-F5344CB8AC3E}">
        <p14:creationId xmlns:p14="http://schemas.microsoft.com/office/powerpoint/2010/main" val="3350646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5F4280-FAC1-7B99-AB4B-5293520BC817}"/>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10</a:t>
            </a:r>
          </a:p>
        </p:txBody>
      </p:sp>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5" y="404664"/>
            <a:ext cx="10766703" cy="497161"/>
          </a:xfrm>
        </p:spPr>
        <p:txBody>
          <a:bodyPr/>
          <a:lstStyle/>
          <a:p>
            <a:r>
              <a:rPr lang="en-GB" dirty="0"/>
              <a:t>The result was happy tutors and students and a fantastic timetable </a:t>
            </a:r>
          </a:p>
        </p:txBody>
      </p:sp>
      <p:sp>
        <p:nvSpPr>
          <p:cNvPr id="5" name="TextBox 4">
            <a:extLst>
              <a:ext uri="{FF2B5EF4-FFF2-40B4-BE49-F238E27FC236}">
                <a16:creationId xmlns:a16="http://schemas.microsoft.com/office/drawing/2014/main" id="{79F37F42-02E2-878B-4087-E78492EF1559}"/>
              </a:ext>
            </a:extLst>
          </p:cNvPr>
          <p:cNvSpPr txBox="1"/>
          <p:nvPr/>
        </p:nvSpPr>
        <p:spPr>
          <a:xfrm>
            <a:off x="2490952" y="6396335"/>
            <a:ext cx="8875986" cy="276999"/>
          </a:xfrm>
          <a:prstGeom prst="rect">
            <a:avLst/>
          </a:prstGeom>
          <a:noFill/>
        </p:spPr>
        <p:txBody>
          <a:bodyPr wrap="square">
            <a:spAutoFit/>
          </a:bodyPr>
          <a:lstStyle/>
          <a:p>
            <a:r>
              <a:rPr lang="en-GB" sz="1200" dirty="0"/>
              <a:t>https://www.npr.org/2010/02/09/123500164/dantes-inferno-makes-a-hell-of-a-video-game?t=1548937874156</a:t>
            </a:r>
          </a:p>
        </p:txBody>
      </p:sp>
      <p:pic>
        <p:nvPicPr>
          <p:cNvPr id="2" name="Picture 1">
            <a:extLst>
              <a:ext uri="{FF2B5EF4-FFF2-40B4-BE49-F238E27FC236}">
                <a16:creationId xmlns:a16="http://schemas.microsoft.com/office/drawing/2014/main" id="{8B95379A-613A-AC43-F38F-2E14100A8D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8907" y="1686462"/>
            <a:ext cx="3913692" cy="4209842"/>
          </a:xfrm>
          <a:prstGeom prst="rect">
            <a:avLst/>
          </a:prstGeom>
          <a:noFill/>
          <a:ln>
            <a:noFill/>
          </a:ln>
        </p:spPr>
      </p:pic>
      <p:pic>
        <p:nvPicPr>
          <p:cNvPr id="3" name="Picture 2">
            <a:extLst>
              <a:ext uri="{FF2B5EF4-FFF2-40B4-BE49-F238E27FC236}">
                <a16:creationId xmlns:a16="http://schemas.microsoft.com/office/drawing/2014/main" id="{070317FF-ADF4-FBCE-2015-708AD90FEB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2535" y="1623399"/>
            <a:ext cx="3974596" cy="4275354"/>
          </a:xfrm>
          <a:prstGeom prst="rect">
            <a:avLst/>
          </a:prstGeom>
          <a:noFill/>
          <a:ln>
            <a:noFill/>
          </a:ln>
        </p:spPr>
      </p:pic>
    </p:spTree>
    <p:extLst>
      <p:ext uri="{BB962C8B-B14F-4D97-AF65-F5344CB8AC3E}">
        <p14:creationId xmlns:p14="http://schemas.microsoft.com/office/powerpoint/2010/main" val="2016884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D282AF-4AAD-ACE8-FF7A-CD0E9CCC9E7D}"/>
              </a:ext>
            </a:extLst>
          </p:cNvPr>
          <p:cNvSpPr>
            <a:spLocks noGrp="1"/>
          </p:cNvSpPr>
          <p:nvPr>
            <p:ph type="body" sz="quarter" idx="24"/>
          </p:nvPr>
        </p:nvSpPr>
        <p:spPr/>
        <p:txBody>
          <a:bodyPr/>
          <a:lstStyle/>
          <a:p>
            <a:r>
              <a:rPr lang="en-GB" dirty="0"/>
              <a:t>Back to the scholarship project</a:t>
            </a:r>
          </a:p>
          <a:p>
            <a:endParaRPr lang="en-GB" dirty="0"/>
          </a:p>
        </p:txBody>
      </p:sp>
      <p:pic>
        <p:nvPicPr>
          <p:cNvPr id="8" name="Picture 7">
            <a:extLst>
              <a:ext uri="{FF2B5EF4-FFF2-40B4-BE49-F238E27FC236}">
                <a16:creationId xmlns:a16="http://schemas.microsoft.com/office/drawing/2014/main" id="{C6BDD945-1A89-AD87-B7A7-1C5E14DF983B}"/>
              </a:ext>
            </a:extLst>
          </p:cNvPr>
          <p:cNvPicPr>
            <a:picLocks noChangeAspect="1"/>
          </p:cNvPicPr>
          <p:nvPr/>
        </p:nvPicPr>
        <p:blipFill>
          <a:blip r:embed="rId3"/>
          <a:stretch>
            <a:fillRect/>
          </a:stretch>
        </p:blipFill>
        <p:spPr>
          <a:xfrm>
            <a:off x="1588558" y="1326620"/>
            <a:ext cx="8959988" cy="3804180"/>
          </a:xfrm>
          <a:prstGeom prst="rect">
            <a:avLst/>
          </a:prstGeom>
        </p:spPr>
      </p:pic>
      <p:sp>
        <p:nvSpPr>
          <p:cNvPr id="10" name="TextBox 9">
            <a:extLst>
              <a:ext uri="{FF2B5EF4-FFF2-40B4-BE49-F238E27FC236}">
                <a16:creationId xmlns:a16="http://schemas.microsoft.com/office/drawing/2014/main" id="{5D1A8B12-BFED-37F4-A2F4-0ED337B47F4B}"/>
              </a:ext>
            </a:extLst>
          </p:cNvPr>
          <p:cNvSpPr txBox="1"/>
          <p:nvPr/>
        </p:nvSpPr>
        <p:spPr>
          <a:xfrm>
            <a:off x="6231466" y="5293268"/>
            <a:ext cx="6096000" cy="369332"/>
          </a:xfrm>
          <a:prstGeom prst="rect">
            <a:avLst/>
          </a:prstGeom>
          <a:noFill/>
        </p:spPr>
        <p:txBody>
          <a:bodyPr wrap="square">
            <a:spAutoFit/>
          </a:bodyPr>
          <a:lstStyle/>
          <a:p>
            <a:r>
              <a:rPr lang="en-GB" b="1" i="0" u="none" strike="noStrike" dirty="0">
                <a:solidFill>
                  <a:srgbClr val="96A8C8"/>
                </a:solidFill>
                <a:effectLst/>
                <a:latin typeface="Lucida"/>
                <a:hlinkClick r:id="rId4"/>
              </a:rPr>
              <a:t>https://imgs.xkcd.com/comics/impostor.png</a:t>
            </a:r>
            <a:endParaRPr lang="en-GB" dirty="0"/>
          </a:p>
        </p:txBody>
      </p:sp>
    </p:spTree>
    <p:extLst>
      <p:ext uri="{BB962C8B-B14F-4D97-AF65-F5344CB8AC3E}">
        <p14:creationId xmlns:p14="http://schemas.microsoft.com/office/powerpoint/2010/main" val="336352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dirty="0"/>
              <a:t>What innovations are we talking about?</a:t>
            </a:r>
          </a:p>
        </p:txBody>
      </p:sp>
      <p:pic>
        <p:nvPicPr>
          <p:cNvPr id="12" name="Picture 11">
            <a:extLst>
              <a:ext uri="{FF2B5EF4-FFF2-40B4-BE49-F238E27FC236}">
                <a16:creationId xmlns:a16="http://schemas.microsoft.com/office/drawing/2014/main" id="{A570E30E-FA0C-01A7-286B-965557BB163B}"/>
              </a:ext>
            </a:extLst>
          </p:cNvPr>
          <p:cNvPicPr>
            <a:picLocks noChangeAspect="1"/>
          </p:cNvPicPr>
          <p:nvPr/>
        </p:nvPicPr>
        <p:blipFill>
          <a:blip r:embed="rId3"/>
          <a:stretch>
            <a:fillRect/>
          </a:stretch>
        </p:blipFill>
        <p:spPr>
          <a:xfrm>
            <a:off x="3643184" y="1189980"/>
            <a:ext cx="4432620" cy="5297317"/>
          </a:xfrm>
          <a:prstGeom prst="rect">
            <a:avLst/>
          </a:prstGeom>
        </p:spPr>
      </p:pic>
      <p:sp>
        <p:nvSpPr>
          <p:cNvPr id="14" name="TextBox 13">
            <a:extLst>
              <a:ext uri="{FF2B5EF4-FFF2-40B4-BE49-F238E27FC236}">
                <a16:creationId xmlns:a16="http://schemas.microsoft.com/office/drawing/2014/main" id="{8DC25D89-CD47-7B6F-077D-E62A40B22779}"/>
              </a:ext>
            </a:extLst>
          </p:cNvPr>
          <p:cNvSpPr txBox="1"/>
          <p:nvPr/>
        </p:nvSpPr>
        <p:spPr>
          <a:xfrm>
            <a:off x="8461289" y="5104025"/>
            <a:ext cx="3586548" cy="646331"/>
          </a:xfrm>
          <a:prstGeom prst="rect">
            <a:avLst/>
          </a:prstGeom>
          <a:noFill/>
        </p:spPr>
        <p:txBody>
          <a:bodyPr wrap="square">
            <a:spAutoFit/>
          </a:bodyPr>
          <a:lstStyle/>
          <a:p>
            <a:r>
              <a:rPr lang="en-GB" b="1" i="0" u="sng" dirty="0">
                <a:solidFill>
                  <a:srgbClr val="96A8C8"/>
                </a:solidFill>
                <a:effectLst/>
                <a:latin typeface="Lucida"/>
                <a:hlinkClick r:id="rId4"/>
              </a:rPr>
              <a:t>https://imgs.xkcd.com/comics/simple_answers.png</a:t>
            </a:r>
            <a:endParaRPr lang="en-GB" dirty="0"/>
          </a:p>
        </p:txBody>
      </p:sp>
    </p:spTree>
    <p:extLst>
      <p:ext uri="{BB962C8B-B14F-4D97-AF65-F5344CB8AC3E}">
        <p14:creationId xmlns:p14="http://schemas.microsoft.com/office/powerpoint/2010/main" val="3692440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dirty="0"/>
              <a:t>Language</a:t>
            </a:r>
          </a:p>
        </p:txBody>
      </p:sp>
      <p:sp>
        <p:nvSpPr>
          <p:cNvPr id="3" name="TextBox 2">
            <a:extLst>
              <a:ext uri="{FF2B5EF4-FFF2-40B4-BE49-F238E27FC236}">
                <a16:creationId xmlns:a16="http://schemas.microsoft.com/office/drawing/2014/main" id="{F8E568D9-2147-901F-C541-CD98D4038019}"/>
              </a:ext>
            </a:extLst>
          </p:cNvPr>
          <p:cNvSpPr txBox="1"/>
          <p:nvPr/>
        </p:nvSpPr>
        <p:spPr>
          <a:xfrm>
            <a:off x="466467" y="1137507"/>
            <a:ext cx="11148883" cy="1200329"/>
          </a:xfrm>
          <a:prstGeom prst="rect">
            <a:avLst/>
          </a:prstGeom>
          <a:noFill/>
        </p:spPr>
        <p:txBody>
          <a:bodyPr wrap="square">
            <a:spAutoFit/>
          </a:bodyPr>
          <a:lstStyle/>
          <a:p>
            <a:r>
              <a:rPr lang="en-GB" dirty="0"/>
              <a:t>We are considering the following two concepts as the two innovations that we are comparing.</a:t>
            </a:r>
          </a:p>
          <a:p>
            <a:endParaRPr lang="en-GB" dirty="0"/>
          </a:p>
          <a:p>
            <a:endParaRPr lang="en-GB" dirty="0"/>
          </a:p>
          <a:p>
            <a:endParaRPr lang="en-GB" dirty="0"/>
          </a:p>
        </p:txBody>
      </p:sp>
      <p:sp>
        <p:nvSpPr>
          <p:cNvPr id="5" name="Oval 4">
            <a:extLst>
              <a:ext uri="{FF2B5EF4-FFF2-40B4-BE49-F238E27FC236}">
                <a16:creationId xmlns:a16="http://schemas.microsoft.com/office/drawing/2014/main" id="{3A8EB00C-D389-E5ED-BE66-8459B3AE8DCA}"/>
              </a:ext>
            </a:extLst>
          </p:cNvPr>
          <p:cNvSpPr/>
          <p:nvPr/>
        </p:nvSpPr>
        <p:spPr>
          <a:xfrm>
            <a:off x="902042" y="2100647"/>
            <a:ext cx="4423720" cy="16805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GTP delivered using personal teaching rooms</a:t>
            </a:r>
          </a:p>
        </p:txBody>
      </p:sp>
      <p:sp>
        <p:nvSpPr>
          <p:cNvPr id="8" name="Oval 7">
            <a:extLst>
              <a:ext uri="{FF2B5EF4-FFF2-40B4-BE49-F238E27FC236}">
                <a16:creationId xmlns:a16="http://schemas.microsoft.com/office/drawing/2014/main" id="{957D2704-2DD0-5AF7-857D-635C6A47A996}"/>
              </a:ext>
            </a:extLst>
          </p:cNvPr>
          <p:cNvSpPr/>
          <p:nvPr/>
        </p:nvSpPr>
        <p:spPr>
          <a:xfrm>
            <a:off x="6203092" y="2067696"/>
            <a:ext cx="4366053" cy="1680519"/>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GTP delivered using shared teaching rooms</a:t>
            </a:r>
          </a:p>
        </p:txBody>
      </p:sp>
      <p:sp>
        <p:nvSpPr>
          <p:cNvPr id="9" name="TextBox 8">
            <a:extLst>
              <a:ext uri="{FF2B5EF4-FFF2-40B4-BE49-F238E27FC236}">
                <a16:creationId xmlns:a16="http://schemas.microsoft.com/office/drawing/2014/main" id="{2AEBD456-F5E2-D0E1-6991-E89ED1F2CCBE}"/>
              </a:ext>
            </a:extLst>
          </p:cNvPr>
          <p:cNvSpPr txBox="1"/>
          <p:nvPr/>
        </p:nvSpPr>
        <p:spPr>
          <a:xfrm>
            <a:off x="2446638" y="4188940"/>
            <a:ext cx="1233030" cy="369332"/>
          </a:xfrm>
          <a:prstGeom prst="rect">
            <a:avLst/>
          </a:prstGeom>
          <a:noFill/>
        </p:spPr>
        <p:txBody>
          <a:bodyPr wrap="none" rtlCol="0">
            <a:spAutoFit/>
          </a:bodyPr>
          <a:lstStyle/>
          <a:p>
            <a:r>
              <a:rPr lang="en-GB" dirty="0"/>
              <a:t>GTP-own</a:t>
            </a:r>
          </a:p>
        </p:txBody>
      </p:sp>
      <p:sp>
        <p:nvSpPr>
          <p:cNvPr id="10" name="TextBox 9">
            <a:extLst>
              <a:ext uri="{FF2B5EF4-FFF2-40B4-BE49-F238E27FC236}">
                <a16:creationId xmlns:a16="http://schemas.microsoft.com/office/drawing/2014/main" id="{8EB45082-F71D-F10A-3562-0693974F7102}"/>
              </a:ext>
            </a:extLst>
          </p:cNvPr>
          <p:cNvSpPr txBox="1"/>
          <p:nvPr/>
        </p:nvSpPr>
        <p:spPr>
          <a:xfrm>
            <a:off x="7776519" y="4155989"/>
            <a:ext cx="1556836" cy="369332"/>
          </a:xfrm>
          <a:prstGeom prst="rect">
            <a:avLst/>
          </a:prstGeom>
          <a:noFill/>
        </p:spPr>
        <p:txBody>
          <a:bodyPr wrap="none" rtlCol="0">
            <a:spAutoFit/>
          </a:bodyPr>
          <a:lstStyle/>
          <a:p>
            <a:r>
              <a:rPr lang="en-GB" dirty="0"/>
              <a:t>GTP-shared</a:t>
            </a:r>
          </a:p>
        </p:txBody>
      </p:sp>
    </p:spTree>
    <p:extLst>
      <p:ext uri="{BB962C8B-B14F-4D97-AF65-F5344CB8AC3E}">
        <p14:creationId xmlns:p14="http://schemas.microsoft.com/office/powerpoint/2010/main" val="1296164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dirty="0"/>
              <a:t>Theoretical framework</a:t>
            </a:r>
          </a:p>
        </p:txBody>
      </p:sp>
      <p:sp>
        <p:nvSpPr>
          <p:cNvPr id="2" name="TextBox 1">
            <a:extLst>
              <a:ext uri="{FF2B5EF4-FFF2-40B4-BE49-F238E27FC236}">
                <a16:creationId xmlns:a16="http://schemas.microsoft.com/office/drawing/2014/main" id="{31C132EF-BA56-3B22-2998-FB24DC2C111D}"/>
              </a:ext>
            </a:extLst>
          </p:cNvPr>
          <p:cNvSpPr txBox="1"/>
          <p:nvPr/>
        </p:nvSpPr>
        <p:spPr>
          <a:xfrm>
            <a:off x="845922" y="1323974"/>
            <a:ext cx="8448675" cy="1754326"/>
          </a:xfrm>
          <a:prstGeom prst="rect">
            <a:avLst/>
          </a:prstGeom>
          <a:noFill/>
        </p:spPr>
        <p:txBody>
          <a:bodyPr wrap="square">
            <a:spAutoFit/>
          </a:bodyPr>
          <a:lstStyle/>
          <a:p>
            <a:pPr marL="285750" indent="-285750">
              <a:buFont typeface="Arial" panose="020B0604020202020204" pitchFamily="34" charset="0"/>
              <a:buChar char="•"/>
            </a:pPr>
            <a:r>
              <a:rPr lang="en-GB" b="0" dirty="0">
                <a:latin typeface="Poppins" panose="00000500000000000000" pitchFamily="2" charset="0"/>
                <a:cs typeface="Poppins" panose="00000500000000000000" pitchFamily="2" charset="0"/>
              </a:rPr>
              <a:t>Relative advantage - “is it better?”</a:t>
            </a:r>
          </a:p>
          <a:p>
            <a:pPr marL="285750" indent="-285750">
              <a:buFont typeface="Arial" panose="020B0604020202020204" pitchFamily="34" charset="0"/>
              <a:buChar char="•"/>
            </a:pPr>
            <a:r>
              <a:rPr lang="en-GB" dirty="0">
                <a:latin typeface="Poppins" panose="00000500000000000000" pitchFamily="2" charset="0"/>
                <a:cs typeface="Poppins" panose="00000500000000000000" pitchFamily="2" charset="0"/>
              </a:rPr>
              <a:t>Compatibility – “does it fit with existing values?”</a:t>
            </a:r>
          </a:p>
          <a:p>
            <a:pPr marL="285750" indent="-285750">
              <a:buFont typeface="Arial" panose="020B0604020202020204" pitchFamily="34" charset="0"/>
              <a:buChar char="•"/>
            </a:pPr>
            <a:r>
              <a:rPr lang="en-GB" b="0" dirty="0">
                <a:latin typeface="Poppins" panose="00000500000000000000" pitchFamily="2" charset="0"/>
                <a:cs typeface="Poppins" panose="00000500000000000000" pitchFamily="2" charset="0"/>
              </a:rPr>
              <a:t>Complexity – “can I visualise it working?”</a:t>
            </a:r>
          </a:p>
          <a:p>
            <a:pPr marL="285750" indent="-285750">
              <a:buFont typeface="Arial" panose="020B0604020202020204" pitchFamily="34" charset="0"/>
              <a:buChar char="•"/>
            </a:pPr>
            <a:r>
              <a:rPr lang="en-GB" dirty="0">
                <a:latin typeface="Poppins" panose="00000500000000000000" pitchFamily="2" charset="0"/>
                <a:cs typeface="Poppins" panose="00000500000000000000" pitchFamily="2" charset="0"/>
              </a:rPr>
              <a:t>Observability – “can I see it being used?”</a:t>
            </a:r>
          </a:p>
          <a:p>
            <a:pPr marL="285750" indent="-285750">
              <a:buFont typeface="Arial" panose="020B0604020202020204" pitchFamily="34" charset="0"/>
              <a:buChar char="•"/>
            </a:pPr>
            <a:r>
              <a:rPr lang="en-GB" b="0" dirty="0">
                <a:latin typeface="Poppins" panose="00000500000000000000" pitchFamily="2" charset="0"/>
                <a:cs typeface="Poppins" panose="00000500000000000000" pitchFamily="2" charset="0"/>
              </a:rPr>
              <a:t>Trialability – “can I practise?”</a:t>
            </a:r>
          </a:p>
          <a:p>
            <a:r>
              <a:rPr lang="en-GB" b="0" dirty="0">
                <a:latin typeface="Poppins" panose="00000500000000000000" pitchFamily="2" charset="0"/>
                <a:cs typeface="Poppins" panose="00000500000000000000" pitchFamily="2" charset="0"/>
              </a:rPr>
              <a:t> </a:t>
            </a:r>
          </a:p>
        </p:txBody>
      </p:sp>
      <p:sp>
        <p:nvSpPr>
          <p:cNvPr id="3" name="Text Placeholder 11">
            <a:extLst>
              <a:ext uri="{FF2B5EF4-FFF2-40B4-BE49-F238E27FC236}">
                <a16:creationId xmlns:a16="http://schemas.microsoft.com/office/drawing/2014/main" id="{69E4B47D-D88E-7451-9322-8EAD7BCE94EF}"/>
              </a:ext>
            </a:extLst>
          </p:cNvPr>
          <p:cNvSpPr>
            <a:spLocks noGrp="1"/>
          </p:cNvSpPr>
          <p:nvPr>
            <p:ph type="body" sz="quarter" idx="25"/>
          </p:nvPr>
        </p:nvSpPr>
        <p:spPr>
          <a:xfrm>
            <a:off x="488056" y="961595"/>
            <a:ext cx="10766703" cy="289311"/>
          </a:xfrm>
        </p:spPr>
        <p:txBody>
          <a:bodyPr/>
          <a:lstStyle/>
          <a:p>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Rogers’ theory of the diffusion of innovation [R, 2010]</a:t>
            </a:r>
            <a:endParaRPr lang="en-GB" dirty="0">
              <a:solidFill>
                <a:srgbClr val="0070C0"/>
              </a:solidFill>
            </a:endParaRPr>
          </a:p>
        </p:txBody>
      </p:sp>
      <p:sp>
        <p:nvSpPr>
          <p:cNvPr id="5" name="Text Placeholder 11">
            <a:extLst>
              <a:ext uri="{FF2B5EF4-FFF2-40B4-BE49-F238E27FC236}">
                <a16:creationId xmlns:a16="http://schemas.microsoft.com/office/drawing/2014/main" id="{4E8DB9C9-ED52-B94B-F9D3-92ECAB6A3994}"/>
              </a:ext>
            </a:extLst>
          </p:cNvPr>
          <p:cNvSpPr txBox="1">
            <a:spLocks/>
          </p:cNvSpPr>
          <p:nvPr/>
        </p:nvSpPr>
        <p:spPr>
          <a:xfrm>
            <a:off x="430391" y="2794514"/>
            <a:ext cx="10766703" cy="289311"/>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Davis’s Technology acceptance model (TAM) </a:t>
            </a: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 1989] </a:t>
            </a:r>
            <a:endParaRPr lang="en-GB" dirty="0">
              <a:solidFill>
                <a:srgbClr val="0070C0"/>
              </a:solidFill>
            </a:endParaRPr>
          </a:p>
        </p:txBody>
      </p:sp>
      <p:sp>
        <p:nvSpPr>
          <p:cNvPr id="8" name="TextBox 7">
            <a:extLst>
              <a:ext uri="{FF2B5EF4-FFF2-40B4-BE49-F238E27FC236}">
                <a16:creationId xmlns:a16="http://schemas.microsoft.com/office/drawing/2014/main" id="{97D0560A-6308-396B-CF94-548419C38DE5}"/>
              </a:ext>
            </a:extLst>
          </p:cNvPr>
          <p:cNvSpPr txBox="1"/>
          <p:nvPr/>
        </p:nvSpPr>
        <p:spPr>
          <a:xfrm>
            <a:off x="825329" y="3218677"/>
            <a:ext cx="8448675" cy="923330"/>
          </a:xfrm>
          <a:prstGeom prst="rect">
            <a:avLst/>
          </a:prstGeom>
          <a:noFill/>
        </p:spPr>
        <p:txBody>
          <a:bodyPr wrap="square">
            <a:spAutoFit/>
          </a:bodyPr>
          <a:lstStyle/>
          <a:p>
            <a:pPr marL="285750" indent="-285750">
              <a:buFont typeface="Arial" panose="020B0604020202020204" pitchFamily="34" charset="0"/>
              <a:buChar char="•"/>
            </a:pPr>
            <a:r>
              <a:rPr lang="en-GB" dirty="0">
                <a:latin typeface="Poppins" panose="00000500000000000000" pitchFamily="2" charset="0"/>
                <a:cs typeface="Poppins" panose="00000500000000000000" pitchFamily="2" charset="0"/>
              </a:rPr>
              <a:t>Perceived usefulness</a:t>
            </a:r>
            <a:r>
              <a:rPr lang="en-GB" b="0" dirty="0">
                <a:latin typeface="Poppins" panose="00000500000000000000" pitchFamily="2" charset="0"/>
                <a:cs typeface="Poppins" panose="00000500000000000000" pitchFamily="2" charset="0"/>
              </a:rPr>
              <a:t> - “</a:t>
            </a:r>
            <a:r>
              <a:rPr lang="en-GB" dirty="0">
                <a:latin typeface="Poppins" panose="00000500000000000000" pitchFamily="2" charset="0"/>
                <a:cs typeface="Poppins" panose="00000500000000000000" pitchFamily="2" charset="0"/>
              </a:rPr>
              <a:t>will it make me more effective</a:t>
            </a:r>
            <a:r>
              <a:rPr lang="en-GB" b="0" dirty="0">
                <a:latin typeface="Poppins" panose="00000500000000000000" pitchFamily="2" charset="0"/>
                <a:cs typeface="Poppins" panose="00000500000000000000" pitchFamily="2" charset="0"/>
              </a:rPr>
              <a:t>?”</a:t>
            </a:r>
          </a:p>
          <a:p>
            <a:pPr marL="285750" indent="-285750">
              <a:buFont typeface="Arial" panose="020B0604020202020204" pitchFamily="34" charset="0"/>
              <a:buChar char="•"/>
            </a:pPr>
            <a:r>
              <a:rPr lang="en-GB" dirty="0">
                <a:latin typeface="Poppins" panose="00000500000000000000" pitchFamily="2" charset="0"/>
                <a:cs typeface="Poppins" panose="00000500000000000000" pitchFamily="2" charset="0"/>
              </a:rPr>
              <a:t>Ease of use - “will it make life easier?”</a:t>
            </a:r>
          </a:p>
          <a:p>
            <a:r>
              <a:rPr lang="en-GB" b="0" dirty="0">
                <a:latin typeface="Poppins" panose="00000500000000000000" pitchFamily="2" charset="0"/>
                <a:cs typeface="Poppins" panose="00000500000000000000" pitchFamily="2" charset="0"/>
              </a:rPr>
              <a:t> </a:t>
            </a:r>
          </a:p>
        </p:txBody>
      </p:sp>
      <p:sp>
        <p:nvSpPr>
          <p:cNvPr id="9" name="TextBox 8">
            <a:extLst>
              <a:ext uri="{FF2B5EF4-FFF2-40B4-BE49-F238E27FC236}">
                <a16:creationId xmlns:a16="http://schemas.microsoft.com/office/drawing/2014/main" id="{04A90C8D-4701-36D2-DCDD-BCA3051EB492}"/>
              </a:ext>
            </a:extLst>
          </p:cNvPr>
          <p:cNvSpPr txBox="1"/>
          <p:nvPr/>
        </p:nvSpPr>
        <p:spPr>
          <a:xfrm>
            <a:off x="359890" y="4853888"/>
            <a:ext cx="11354315" cy="923330"/>
          </a:xfrm>
          <a:prstGeom prst="rect">
            <a:avLst/>
          </a:prstGeom>
          <a:noFill/>
        </p:spPr>
        <p:txBody>
          <a:bodyPr wrap="square">
            <a:spAutoFit/>
          </a:bodyPr>
          <a:lstStyle/>
          <a:p>
            <a:r>
              <a:rPr lang="en-GB" dirty="0">
                <a:latin typeface="Poppins" panose="00000500000000000000" pitchFamily="2" charset="0"/>
                <a:cs typeface="Poppins" panose="00000500000000000000" pitchFamily="2" charset="0"/>
              </a:rPr>
              <a:t>Perceived usefulness</a:t>
            </a:r>
            <a:r>
              <a:rPr lang="en-GB" b="0" dirty="0">
                <a:latin typeface="Poppins" panose="00000500000000000000" pitchFamily="2" charset="0"/>
                <a:cs typeface="Poppins" panose="00000500000000000000" pitchFamily="2" charset="0"/>
              </a:rPr>
              <a:t> and relative advantage are often equated concepts [A-N-T, 1992; M-B, 1991] so we have considered them analogous </a:t>
            </a:r>
            <a:endParaRPr lang="en-GB" dirty="0">
              <a:latin typeface="Poppins" panose="00000500000000000000" pitchFamily="2" charset="0"/>
              <a:cs typeface="Poppins" panose="00000500000000000000" pitchFamily="2" charset="0"/>
            </a:endParaRPr>
          </a:p>
          <a:p>
            <a:r>
              <a:rPr lang="en-GB" b="0" dirty="0">
                <a:latin typeface="Poppins" panose="00000500000000000000" pitchFamily="2" charset="0"/>
                <a:cs typeface="Poppins" panose="00000500000000000000" pitchFamily="2" charset="0"/>
              </a:rPr>
              <a:t> </a:t>
            </a:r>
          </a:p>
        </p:txBody>
      </p:sp>
      <p:sp>
        <p:nvSpPr>
          <p:cNvPr id="11" name="TextBox 10">
            <a:extLst>
              <a:ext uri="{FF2B5EF4-FFF2-40B4-BE49-F238E27FC236}">
                <a16:creationId xmlns:a16="http://schemas.microsoft.com/office/drawing/2014/main" id="{D0C4B3C0-E83F-B70C-1062-F6BF72566AC1}"/>
              </a:ext>
            </a:extLst>
          </p:cNvPr>
          <p:cNvSpPr txBox="1"/>
          <p:nvPr/>
        </p:nvSpPr>
        <p:spPr>
          <a:xfrm>
            <a:off x="355257" y="3927224"/>
            <a:ext cx="11148884" cy="671915"/>
          </a:xfrm>
          <a:prstGeom prst="rect">
            <a:avLst/>
          </a:prstGeom>
          <a:noFill/>
        </p:spPr>
        <p:txBody>
          <a:bodyPr wrap="square">
            <a:spAutoFit/>
          </a:bodyPr>
          <a:lstStyle/>
          <a:p>
            <a:pPr>
              <a:lnSpc>
                <a:spcPct val="107000"/>
              </a:lnSpc>
              <a:spcAft>
                <a:spcPts val="800"/>
              </a:spcAft>
            </a:pPr>
            <a:r>
              <a:rPr lang="en-GB" sz="1800" dirty="0">
                <a:effectLst/>
                <a:latin typeface="Poppins" panose="00000500000000000000" pitchFamily="2" charset="0"/>
                <a:ea typeface="Calibri" panose="020F0502020204030204" pitchFamily="34" charset="0"/>
                <a:cs typeface="Poppins" panose="00000500000000000000" pitchFamily="2" charset="0"/>
              </a:rPr>
              <a:t>Both Rogers’ model and the TAM have been used in educational contexts [G-M, 2019; D, 1999] and the two have been combined in educational contexts [L-H-H, 2011]. </a:t>
            </a:r>
          </a:p>
        </p:txBody>
      </p:sp>
    </p:spTree>
    <p:extLst>
      <p:ext uri="{BB962C8B-B14F-4D97-AF65-F5344CB8AC3E}">
        <p14:creationId xmlns:p14="http://schemas.microsoft.com/office/powerpoint/2010/main" val="1827612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dirty="0"/>
              <a:t>Link with well-being</a:t>
            </a:r>
          </a:p>
        </p:txBody>
      </p:sp>
      <p:sp>
        <p:nvSpPr>
          <p:cNvPr id="7" name="Text Placeholder 11">
            <a:extLst>
              <a:ext uri="{FF2B5EF4-FFF2-40B4-BE49-F238E27FC236}">
                <a16:creationId xmlns:a16="http://schemas.microsoft.com/office/drawing/2014/main" id="{1750AB81-3AE6-D726-7518-A6AD52052F72}"/>
              </a:ext>
            </a:extLst>
          </p:cNvPr>
          <p:cNvSpPr>
            <a:spLocks noGrp="1"/>
          </p:cNvSpPr>
          <p:nvPr>
            <p:ph type="body" sz="quarter" idx="25"/>
          </p:nvPr>
        </p:nvSpPr>
        <p:spPr>
          <a:xfrm>
            <a:off x="7271916" y="2555618"/>
            <a:ext cx="4652354" cy="1732177"/>
          </a:xfrm>
        </p:spPr>
        <p:txBody>
          <a:bodyPr/>
          <a:lstStyle/>
          <a:p>
            <a:r>
              <a:rPr lang="en-GB" dirty="0"/>
              <a:t>“a set of social and symbolic circumstances in which people…are more or less obliged to carry on their daily affairs” [P, 1988]</a:t>
            </a:r>
          </a:p>
        </p:txBody>
      </p:sp>
      <p:sp>
        <p:nvSpPr>
          <p:cNvPr id="2" name="TextBox 1">
            <a:extLst>
              <a:ext uri="{FF2B5EF4-FFF2-40B4-BE49-F238E27FC236}">
                <a16:creationId xmlns:a16="http://schemas.microsoft.com/office/drawing/2014/main" id="{FCB17546-3181-EB9C-4EAC-6A2BCED4C0B4}"/>
              </a:ext>
            </a:extLst>
          </p:cNvPr>
          <p:cNvSpPr txBox="1"/>
          <p:nvPr/>
        </p:nvSpPr>
        <p:spPr>
          <a:xfrm>
            <a:off x="2134082" y="2347781"/>
            <a:ext cx="3414102" cy="923330"/>
          </a:xfrm>
          <a:prstGeom prst="rect">
            <a:avLst/>
          </a:prstGeom>
          <a:noFill/>
        </p:spPr>
        <p:txBody>
          <a:bodyPr wrap="square" rtlCol="0">
            <a:spAutoFit/>
          </a:bodyPr>
          <a:lstStyle/>
          <a:p>
            <a:r>
              <a:rPr lang="en-GB" dirty="0"/>
              <a:t>Prescribed blueprint as to how individuals will be organised to engage with it.</a:t>
            </a:r>
          </a:p>
        </p:txBody>
      </p:sp>
      <p:sp>
        <p:nvSpPr>
          <p:cNvPr id="3" name="Moon 2">
            <a:extLst>
              <a:ext uri="{FF2B5EF4-FFF2-40B4-BE49-F238E27FC236}">
                <a16:creationId xmlns:a16="http://schemas.microsoft.com/office/drawing/2014/main" id="{937F1D8D-1B47-298B-6EE4-A0A3743CB436}"/>
              </a:ext>
            </a:extLst>
          </p:cNvPr>
          <p:cNvSpPr/>
          <p:nvPr/>
        </p:nvSpPr>
        <p:spPr>
          <a:xfrm rot="16200000">
            <a:off x="2520781" y="333632"/>
            <a:ext cx="2669057" cy="5634678"/>
          </a:xfrm>
          <a:prstGeom prst="moon">
            <a:avLst>
              <a:gd name="adj" fmla="val 135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30E086C8-48A3-196A-9853-57DB9001E4F3}"/>
              </a:ext>
            </a:extLst>
          </p:cNvPr>
          <p:cNvSpPr txBox="1"/>
          <p:nvPr/>
        </p:nvSpPr>
        <p:spPr>
          <a:xfrm>
            <a:off x="2137719" y="4646141"/>
            <a:ext cx="3610284" cy="369332"/>
          </a:xfrm>
          <a:prstGeom prst="rect">
            <a:avLst/>
          </a:prstGeom>
          <a:noFill/>
        </p:spPr>
        <p:txBody>
          <a:bodyPr wrap="none" rtlCol="0">
            <a:spAutoFit/>
          </a:bodyPr>
          <a:lstStyle/>
          <a:p>
            <a:r>
              <a:rPr lang="en-GB" dirty="0"/>
              <a:t>New technology or innovation</a:t>
            </a:r>
          </a:p>
        </p:txBody>
      </p:sp>
    </p:spTree>
    <p:extLst>
      <p:ext uri="{BB962C8B-B14F-4D97-AF65-F5344CB8AC3E}">
        <p14:creationId xmlns:p14="http://schemas.microsoft.com/office/powerpoint/2010/main" val="4143291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E0AFA1-F0AA-ED9B-0FE9-574F57F2EAB4}"/>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Poppins" panose="00000500000000000000" pitchFamily="2" charset="0"/>
                <a:ea typeface="+mj-ea"/>
                <a:cs typeface="+mj-cs"/>
              </a:rPr>
              <a:t>Intro Slide Title 3</a:t>
            </a:r>
          </a:p>
        </p:txBody>
      </p:sp>
      <p:sp>
        <p:nvSpPr>
          <p:cNvPr id="4" name="Text Placeholder 3">
            <a:extLst>
              <a:ext uri="{FF2B5EF4-FFF2-40B4-BE49-F238E27FC236}">
                <a16:creationId xmlns:a16="http://schemas.microsoft.com/office/drawing/2014/main" id="{AA8A0E77-2B57-4FEC-0AF7-242A4B2D832D}"/>
              </a:ext>
            </a:extLst>
          </p:cNvPr>
          <p:cNvSpPr>
            <a:spLocks noGrp="1"/>
          </p:cNvSpPr>
          <p:nvPr>
            <p:ph type="body" sz="quarter" idx="11"/>
          </p:nvPr>
        </p:nvSpPr>
        <p:spPr/>
        <p:txBody>
          <a:bodyPr vert="horz" lIns="91440" tIns="45720" rIns="91440" bIns="45720" rtlCol="0" anchor="t">
            <a:noAutofit/>
          </a:bodyPr>
          <a:lstStyle/>
          <a:p>
            <a:r>
              <a:rPr lang="en-GB" dirty="0">
                <a:latin typeface="Poppins SemiBold"/>
                <a:cs typeface="Poppins SemiBold"/>
              </a:rPr>
              <a:t>Method and results</a:t>
            </a:r>
          </a:p>
        </p:txBody>
      </p:sp>
    </p:spTree>
    <p:extLst>
      <p:ext uri="{BB962C8B-B14F-4D97-AF65-F5344CB8AC3E}">
        <p14:creationId xmlns:p14="http://schemas.microsoft.com/office/powerpoint/2010/main" val="887091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94153E-CBDD-0A0C-944F-5B58C6E5EEA2}"/>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12</a:t>
            </a:r>
          </a:p>
        </p:txBody>
      </p:sp>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vert="horz" lIns="91440" tIns="45720" rIns="91440" bIns="45720" rtlCol="0" anchor="t">
            <a:noAutofit/>
          </a:bodyPr>
          <a:lstStyle/>
          <a:p>
            <a:r>
              <a:rPr lang="en-GB" dirty="0">
                <a:latin typeface="Poppins SemiBold"/>
                <a:cs typeface="Poppins SemiBold"/>
              </a:rPr>
              <a:t>Questions</a:t>
            </a:r>
            <a:endParaRPr lang="en-GB" dirty="0"/>
          </a:p>
        </p:txBody>
      </p:sp>
      <p:sp>
        <p:nvSpPr>
          <p:cNvPr id="6" name="Text Placeholder 11">
            <a:extLst>
              <a:ext uri="{FF2B5EF4-FFF2-40B4-BE49-F238E27FC236}">
                <a16:creationId xmlns:a16="http://schemas.microsoft.com/office/drawing/2014/main" id="{A00592E7-2D0F-58D1-0DE8-9BDB76B9AFF4}"/>
              </a:ext>
            </a:extLst>
          </p:cNvPr>
          <p:cNvSpPr>
            <a:spLocks noGrp="1"/>
          </p:cNvSpPr>
          <p:nvPr>
            <p:ph type="body" sz="quarter" idx="25"/>
          </p:nvPr>
        </p:nvSpPr>
        <p:spPr>
          <a:xfrm>
            <a:off x="299093" y="1267072"/>
            <a:ext cx="11003728" cy="879562"/>
          </a:xfrm>
        </p:spPr>
        <p:txBody>
          <a:bodyPr vert="horz" lIns="91440" tIns="45720" rIns="91440" bIns="45720" rtlCol="0" anchor="t">
            <a:noAutofit/>
          </a:bodyPr>
          <a:lstStyle/>
          <a:p>
            <a:pPr marL="457200" indent="-457200">
              <a:buAutoNum type="arabicPeriod"/>
            </a:pPr>
            <a:r>
              <a:rPr lang="en-GB" dirty="0">
                <a:latin typeface="Poppins"/>
                <a:cs typeface="Poppins"/>
              </a:rPr>
              <a:t>Did tutors have a better or worse experience with the M303 </a:t>
            </a:r>
            <a:r>
              <a:rPr lang="en-GB">
                <a:latin typeface="Poppins"/>
                <a:cs typeface="Poppins"/>
              </a:rPr>
              <a:t>GTP-own </a:t>
            </a:r>
            <a:r>
              <a:rPr lang="en-GB" dirty="0">
                <a:latin typeface="Poppins"/>
                <a:cs typeface="Poppins"/>
              </a:rPr>
              <a:t>tutorial set-up when compared to other modules </a:t>
            </a:r>
            <a:r>
              <a:rPr lang="en-GB">
                <a:latin typeface="Poppins"/>
                <a:cs typeface="Poppins"/>
              </a:rPr>
              <a:t>with a GTP-shared model?</a:t>
            </a:r>
            <a:endParaRPr lang="en-US"/>
          </a:p>
          <a:p>
            <a:pPr marL="457200" indent="-457200">
              <a:buAutoNum type="arabicPeriod"/>
            </a:pPr>
            <a:r>
              <a:rPr lang="en-GB" dirty="0">
                <a:latin typeface="Poppins"/>
                <a:cs typeface="Poppins"/>
              </a:rPr>
              <a:t>How did attendance by students at tutorials for M303 compare with other equivalent modules</a:t>
            </a:r>
            <a:r>
              <a:rPr lang="en-GB">
                <a:latin typeface="Poppins"/>
                <a:cs typeface="Poppins"/>
              </a:rPr>
              <a:t>?</a:t>
            </a:r>
            <a:endParaRPr lang="en-GB" dirty="0">
              <a:latin typeface="Poppins"/>
              <a:cs typeface="Poppins"/>
            </a:endParaRPr>
          </a:p>
        </p:txBody>
      </p:sp>
      <p:pic>
        <p:nvPicPr>
          <p:cNvPr id="7" name="Picture 6">
            <a:extLst>
              <a:ext uri="{FF2B5EF4-FFF2-40B4-BE49-F238E27FC236}">
                <a16:creationId xmlns:a16="http://schemas.microsoft.com/office/drawing/2014/main" id="{3A0C1205-54DE-4F4B-0B43-53B8B1B29768}"/>
              </a:ext>
            </a:extLst>
          </p:cNvPr>
          <p:cNvPicPr>
            <a:picLocks noChangeAspect="1"/>
          </p:cNvPicPr>
          <p:nvPr/>
        </p:nvPicPr>
        <p:blipFill>
          <a:blip r:embed="rId3"/>
          <a:stretch>
            <a:fillRect/>
          </a:stretch>
        </p:blipFill>
        <p:spPr>
          <a:xfrm>
            <a:off x="3948641" y="2966508"/>
            <a:ext cx="6753225" cy="2820312"/>
          </a:xfrm>
          <a:prstGeom prst="rect">
            <a:avLst/>
          </a:prstGeom>
        </p:spPr>
      </p:pic>
      <p:sp>
        <p:nvSpPr>
          <p:cNvPr id="9" name="TextBox 8">
            <a:extLst>
              <a:ext uri="{FF2B5EF4-FFF2-40B4-BE49-F238E27FC236}">
                <a16:creationId xmlns:a16="http://schemas.microsoft.com/office/drawing/2014/main" id="{467CBA1B-CB41-EB6B-28F5-401FCF1888A9}"/>
              </a:ext>
            </a:extLst>
          </p:cNvPr>
          <p:cNvSpPr txBox="1"/>
          <p:nvPr/>
        </p:nvSpPr>
        <p:spPr>
          <a:xfrm>
            <a:off x="1756833" y="4412734"/>
            <a:ext cx="2070100" cy="923330"/>
          </a:xfrm>
          <a:prstGeom prst="rect">
            <a:avLst/>
          </a:prstGeom>
          <a:noFill/>
        </p:spPr>
        <p:txBody>
          <a:bodyPr wrap="square">
            <a:spAutoFit/>
          </a:bodyPr>
          <a:lstStyle/>
          <a:p>
            <a:r>
              <a:rPr lang="en-GB" b="1" i="0" u="none" strike="noStrike" dirty="0">
                <a:solidFill>
                  <a:srgbClr val="96A8C8"/>
                </a:solidFill>
                <a:effectLst/>
                <a:latin typeface="Lucida"/>
                <a:hlinkClick r:id="rId4"/>
              </a:rPr>
              <a:t>https://imgs.xkcd.com/comics/correlation.png</a:t>
            </a:r>
            <a:endParaRPr lang="en-GB" dirty="0"/>
          </a:p>
        </p:txBody>
      </p:sp>
    </p:spTree>
    <p:extLst>
      <p:ext uri="{BB962C8B-B14F-4D97-AF65-F5344CB8AC3E}">
        <p14:creationId xmlns:p14="http://schemas.microsoft.com/office/powerpoint/2010/main" val="3507657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94153E-CBDD-0A0C-944F-5B58C6E5EEA2}"/>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12</a:t>
            </a:r>
          </a:p>
        </p:txBody>
      </p:sp>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vert="horz" lIns="91440" tIns="45720" rIns="91440" bIns="45720" rtlCol="0" anchor="t">
            <a:noAutofit/>
          </a:bodyPr>
          <a:lstStyle/>
          <a:p>
            <a:r>
              <a:rPr lang="en-GB">
                <a:latin typeface="Poppins SemiBold"/>
                <a:cs typeface="Poppins SemiBold"/>
              </a:rPr>
              <a:t>What we did</a:t>
            </a:r>
            <a:endParaRPr lang="en-GB"/>
          </a:p>
        </p:txBody>
      </p:sp>
      <p:sp>
        <p:nvSpPr>
          <p:cNvPr id="6" name="Text Placeholder 11">
            <a:extLst>
              <a:ext uri="{FF2B5EF4-FFF2-40B4-BE49-F238E27FC236}">
                <a16:creationId xmlns:a16="http://schemas.microsoft.com/office/drawing/2014/main" id="{A00592E7-2D0F-58D1-0DE8-9BDB76B9AFF4}"/>
              </a:ext>
            </a:extLst>
          </p:cNvPr>
          <p:cNvSpPr>
            <a:spLocks noGrp="1"/>
          </p:cNvSpPr>
          <p:nvPr>
            <p:ph type="body" sz="quarter" idx="25"/>
          </p:nvPr>
        </p:nvSpPr>
        <p:spPr>
          <a:xfrm>
            <a:off x="376061" y="1009487"/>
            <a:ext cx="4128205" cy="4697046"/>
          </a:xfrm>
        </p:spPr>
        <p:txBody>
          <a:bodyPr vert="horz" lIns="91440" tIns="45720" rIns="91440" bIns="45720" rtlCol="0" anchor="t">
            <a:noAutofit/>
          </a:bodyPr>
          <a:lstStyle/>
          <a:p>
            <a:pPr marL="457200" indent="-457200">
              <a:buAutoNum type="arabicPeriod"/>
            </a:pPr>
            <a:r>
              <a:rPr lang="en-GB" sz="1800" dirty="0">
                <a:latin typeface="Poppins"/>
                <a:cs typeface="Poppins"/>
              </a:rPr>
              <a:t>Tracked student attendance at tutorials</a:t>
            </a:r>
          </a:p>
          <a:p>
            <a:pPr marL="457200" indent="-457200">
              <a:buAutoNum type="arabicPeriod"/>
            </a:pPr>
            <a:r>
              <a:rPr lang="en-GB" sz="1800" dirty="0">
                <a:latin typeface="Poppins"/>
                <a:cs typeface="Poppins"/>
              </a:rPr>
              <a:t>Asked tutors to complete a (modified) Technology Acceptance Model Questionnaire in which they could give free text responses to some questions enabling a qualitative analysis in addition to the quantitative TAM questions. </a:t>
            </a:r>
          </a:p>
          <a:p>
            <a:pPr marL="457200" indent="-457200">
              <a:buAutoNum type="arabicPeriod"/>
            </a:pPr>
            <a:r>
              <a:rPr lang="en-GB" sz="1800" dirty="0">
                <a:latin typeface="Poppins"/>
                <a:cs typeface="Poppins"/>
              </a:rPr>
              <a:t>We also had a free text box and did a thematic analysis of the comments</a:t>
            </a:r>
            <a:endParaRPr lang="en-GB" sz="1800" dirty="0"/>
          </a:p>
          <a:p>
            <a:pPr marL="457200" indent="-457200">
              <a:buAutoNum type="arabicPeriod"/>
            </a:pPr>
            <a:endParaRPr lang="en-GB" dirty="0"/>
          </a:p>
        </p:txBody>
      </p:sp>
      <p:pic>
        <p:nvPicPr>
          <p:cNvPr id="5" name="Picture 4" descr="A screenshot of a survey">
            <a:extLst>
              <a:ext uri="{FF2B5EF4-FFF2-40B4-BE49-F238E27FC236}">
                <a16:creationId xmlns:a16="http://schemas.microsoft.com/office/drawing/2014/main" id="{62BFB0C6-2012-6049-6D7F-402E95B9E1A4}"/>
              </a:ext>
            </a:extLst>
          </p:cNvPr>
          <p:cNvPicPr>
            <a:picLocks noChangeAspect="1"/>
          </p:cNvPicPr>
          <p:nvPr/>
        </p:nvPicPr>
        <p:blipFill>
          <a:blip r:embed="rId3"/>
          <a:stretch>
            <a:fillRect/>
          </a:stretch>
        </p:blipFill>
        <p:spPr>
          <a:xfrm>
            <a:off x="4895818" y="1051635"/>
            <a:ext cx="7296182" cy="4434765"/>
          </a:xfrm>
          <a:prstGeom prst="rect">
            <a:avLst/>
          </a:prstGeom>
        </p:spPr>
      </p:pic>
      <p:sp>
        <p:nvSpPr>
          <p:cNvPr id="2" name="TextBox 1">
            <a:extLst>
              <a:ext uri="{FF2B5EF4-FFF2-40B4-BE49-F238E27FC236}">
                <a16:creationId xmlns:a16="http://schemas.microsoft.com/office/drawing/2014/main" id="{3D9DE4C4-A0E1-BE31-F375-8E5BA4BDF21C}"/>
              </a:ext>
            </a:extLst>
          </p:cNvPr>
          <p:cNvSpPr txBox="1"/>
          <p:nvPr/>
        </p:nvSpPr>
        <p:spPr>
          <a:xfrm>
            <a:off x="6983260" y="5644541"/>
            <a:ext cx="397492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cs typeface="Poppins"/>
              </a:rPr>
              <a:t>Sample TAM questions</a:t>
            </a:r>
          </a:p>
        </p:txBody>
      </p:sp>
    </p:spTree>
    <p:extLst>
      <p:ext uri="{BB962C8B-B14F-4D97-AF65-F5344CB8AC3E}">
        <p14:creationId xmlns:p14="http://schemas.microsoft.com/office/powerpoint/2010/main" val="274160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5F4280-FAC1-7B99-AB4B-5293520BC817}"/>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10</a:t>
            </a:r>
          </a:p>
        </p:txBody>
      </p:sp>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5" y="404664"/>
            <a:ext cx="10766703" cy="497161"/>
          </a:xfrm>
        </p:spPr>
        <p:txBody>
          <a:bodyPr/>
          <a:lstStyle/>
          <a:p>
            <a:r>
              <a:rPr lang="en-GB" dirty="0"/>
              <a:t>Once upon a time, long, long ago, GTP arrives</a:t>
            </a:r>
          </a:p>
        </p:txBody>
      </p:sp>
      <p:sp>
        <p:nvSpPr>
          <p:cNvPr id="7" name="Text Placeholder 11">
            <a:extLst>
              <a:ext uri="{FF2B5EF4-FFF2-40B4-BE49-F238E27FC236}">
                <a16:creationId xmlns:a16="http://schemas.microsoft.com/office/drawing/2014/main" id="{F7ACD142-E5AE-B79D-61F4-8091FC49FD8B}"/>
              </a:ext>
            </a:extLst>
          </p:cNvPr>
          <p:cNvSpPr>
            <a:spLocks noGrp="1"/>
          </p:cNvSpPr>
          <p:nvPr>
            <p:ph type="body" sz="quarter" idx="25"/>
          </p:nvPr>
        </p:nvSpPr>
        <p:spPr>
          <a:xfrm>
            <a:off x="413915" y="912168"/>
            <a:ext cx="10795368" cy="396370"/>
          </a:xfrm>
        </p:spPr>
        <p:txBody>
          <a:bodyPr/>
          <a:lstStyle/>
          <a:p>
            <a:r>
              <a:rPr lang="en-GB" dirty="0"/>
              <a:t>Module team meeting</a:t>
            </a:r>
          </a:p>
        </p:txBody>
      </p:sp>
      <p:sp>
        <p:nvSpPr>
          <p:cNvPr id="14" name="Text Placeholder 9">
            <a:extLst>
              <a:ext uri="{FF2B5EF4-FFF2-40B4-BE49-F238E27FC236}">
                <a16:creationId xmlns:a16="http://schemas.microsoft.com/office/drawing/2014/main" id="{53A14353-6FB4-9B83-0AED-52B71BF33715}"/>
              </a:ext>
            </a:extLst>
          </p:cNvPr>
          <p:cNvSpPr>
            <a:spLocks noGrp="1"/>
          </p:cNvSpPr>
          <p:nvPr>
            <p:ph type="body" sz="quarter" idx="15"/>
          </p:nvPr>
        </p:nvSpPr>
        <p:spPr>
          <a:xfrm>
            <a:off x="905855" y="1466850"/>
            <a:ext cx="9591229" cy="3962400"/>
          </a:xfrm>
        </p:spPr>
        <p:txBody>
          <a:bodyPr/>
          <a:lstStyle/>
          <a:p>
            <a:r>
              <a:rPr lang="en-GB" sz="2000" dirty="0"/>
              <a:t>Tutors can specialise and just tutor what they want to</a:t>
            </a:r>
          </a:p>
          <a:p>
            <a:r>
              <a:rPr lang="en-GB" sz="2000" dirty="0">
                <a:solidFill>
                  <a:srgbClr val="0070C0"/>
                </a:solidFill>
              </a:rPr>
              <a:t>All students can go to all sessions</a:t>
            </a:r>
          </a:p>
          <a:p>
            <a:r>
              <a:rPr lang="en-GB" sz="2000" dirty="0"/>
              <a:t>We can have: </a:t>
            </a:r>
          </a:p>
          <a:p>
            <a:pPr lvl="1"/>
            <a:r>
              <a:rPr lang="en-GB" sz="1800" dirty="0">
                <a:solidFill>
                  <a:srgbClr val="0070C0"/>
                </a:solidFill>
              </a:rPr>
              <a:t>The usual session in the evenings</a:t>
            </a:r>
          </a:p>
          <a:p>
            <a:pPr lvl="1"/>
            <a:r>
              <a:rPr lang="en-GB" sz="1800" dirty="0">
                <a:solidFill>
                  <a:srgbClr val="002060"/>
                </a:solidFill>
              </a:rPr>
              <a:t>Extra day schools at the weekends</a:t>
            </a:r>
          </a:p>
          <a:p>
            <a:pPr lvl="1"/>
            <a:r>
              <a:rPr lang="en-GB" sz="1800" dirty="0">
                <a:solidFill>
                  <a:srgbClr val="0070C0"/>
                </a:solidFill>
              </a:rPr>
              <a:t>Refresher sessions on previous books</a:t>
            </a:r>
          </a:p>
          <a:p>
            <a:pPr lvl="1"/>
            <a:r>
              <a:rPr lang="en-GB" sz="1800" dirty="0">
                <a:solidFill>
                  <a:srgbClr val="002060"/>
                </a:solidFill>
              </a:rPr>
              <a:t>Essentials sessions for time-poor students</a:t>
            </a:r>
          </a:p>
          <a:p>
            <a:pPr lvl="1"/>
            <a:r>
              <a:rPr lang="en-GB" sz="1800" dirty="0">
                <a:solidFill>
                  <a:srgbClr val="0070C0"/>
                </a:solidFill>
              </a:rPr>
              <a:t>Extension sessions</a:t>
            </a:r>
          </a:p>
          <a:p>
            <a:pPr lvl="1"/>
            <a:r>
              <a:rPr lang="en-GB" sz="1800" dirty="0">
                <a:solidFill>
                  <a:srgbClr val="002060"/>
                </a:solidFill>
              </a:rPr>
              <a:t>Special interest sessions</a:t>
            </a:r>
          </a:p>
          <a:p>
            <a:pPr lvl="1"/>
            <a:r>
              <a:rPr lang="en-GB" sz="1800" dirty="0">
                <a:solidFill>
                  <a:srgbClr val="0070C0"/>
                </a:solidFill>
              </a:rPr>
              <a:t>And so on and so on</a:t>
            </a:r>
          </a:p>
          <a:p>
            <a:endParaRPr lang="en-GB" dirty="0"/>
          </a:p>
        </p:txBody>
      </p:sp>
    </p:spTree>
    <p:extLst>
      <p:ext uri="{BB962C8B-B14F-4D97-AF65-F5344CB8AC3E}">
        <p14:creationId xmlns:p14="http://schemas.microsoft.com/office/powerpoint/2010/main" val="1710907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94153E-CBDD-0A0C-944F-5B58C6E5EEA2}"/>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12</a:t>
            </a:r>
          </a:p>
        </p:txBody>
      </p:sp>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vert="horz" lIns="91440" tIns="45720" rIns="91440" bIns="45720" rtlCol="0" anchor="t">
            <a:noAutofit/>
          </a:bodyPr>
          <a:lstStyle/>
          <a:p>
            <a:r>
              <a:rPr lang="en-GB">
                <a:latin typeface="Poppins SemiBold"/>
                <a:cs typeface="Poppins SemiBold"/>
              </a:rPr>
              <a:t>Student attendance (in 18J)</a:t>
            </a:r>
            <a:endParaRPr lang="en-US"/>
          </a:p>
        </p:txBody>
      </p:sp>
      <p:pic>
        <p:nvPicPr>
          <p:cNvPr id="2" name="Picture 1">
            <a:extLst>
              <a:ext uri="{FF2B5EF4-FFF2-40B4-BE49-F238E27FC236}">
                <a16:creationId xmlns:a16="http://schemas.microsoft.com/office/drawing/2014/main" id="{95D46550-68F6-C965-B379-A9F3313E2053}"/>
              </a:ext>
            </a:extLst>
          </p:cNvPr>
          <p:cNvPicPr>
            <a:picLocks noChangeAspect="1"/>
          </p:cNvPicPr>
          <p:nvPr/>
        </p:nvPicPr>
        <p:blipFill>
          <a:blip r:embed="rId3"/>
          <a:stretch>
            <a:fillRect/>
          </a:stretch>
        </p:blipFill>
        <p:spPr>
          <a:xfrm>
            <a:off x="415506" y="1060689"/>
            <a:ext cx="8681197" cy="4390967"/>
          </a:xfrm>
          <a:prstGeom prst="rect">
            <a:avLst/>
          </a:prstGeom>
        </p:spPr>
      </p:pic>
      <p:sp>
        <p:nvSpPr>
          <p:cNvPr id="5" name="TextBox 4">
            <a:extLst>
              <a:ext uri="{FF2B5EF4-FFF2-40B4-BE49-F238E27FC236}">
                <a16:creationId xmlns:a16="http://schemas.microsoft.com/office/drawing/2014/main" id="{EA3C85C6-9E92-8B8D-7442-7C5AD63625EB}"/>
              </a:ext>
            </a:extLst>
          </p:cNvPr>
          <p:cNvSpPr txBox="1"/>
          <p:nvPr/>
        </p:nvSpPr>
        <p:spPr>
          <a:xfrm>
            <a:off x="9285889" y="1065709"/>
            <a:ext cx="2625504"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On M303, 77% of students opened at least one recording, with an average of 17.2 viewings per student. </a:t>
            </a:r>
          </a:p>
          <a:p>
            <a:endParaRPr lang="en-US" dirty="0"/>
          </a:p>
          <a:p>
            <a:r>
              <a:rPr lang="en-US" dirty="0"/>
              <a:t>On MT365, 54% of students opened at least one recording, with an average of up to 9 viewings per student. </a:t>
            </a:r>
            <a:endParaRPr lang="en-US" dirty="0">
              <a:cs typeface="Poppins"/>
            </a:endParaRPr>
          </a:p>
          <a:p>
            <a:endParaRPr lang="en-US" dirty="0"/>
          </a:p>
          <a:p>
            <a:r>
              <a:rPr lang="en-US" dirty="0"/>
              <a:t>On M248, 37% of students opened at least one recording. </a:t>
            </a:r>
          </a:p>
          <a:p>
            <a:endParaRPr lang="en-US" dirty="0">
              <a:cs typeface="Poppins"/>
            </a:endParaRPr>
          </a:p>
          <a:p>
            <a:r>
              <a:rPr lang="en-US" dirty="0">
                <a:cs typeface="Poppins"/>
              </a:rPr>
              <a:t>[C-T-R-H-R-P, 2020]</a:t>
            </a:r>
            <a:endParaRPr lang="en-US" dirty="0"/>
          </a:p>
        </p:txBody>
      </p:sp>
    </p:spTree>
    <p:extLst>
      <p:ext uri="{BB962C8B-B14F-4D97-AF65-F5344CB8AC3E}">
        <p14:creationId xmlns:p14="http://schemas.microsoft.com/office/powerpoint/2010/main" val="479933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94153E-CBDD-0A0C-944F-5B58C6E5EEA2}"/>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12</a:t>
            </a:r>
          </a:p>
        </p:txBody>
      </p:sp>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26272" y="157529"/>
            <a:ext cx="10766703" cy="497161"/>
          </a:xfrm>
        </p:spPr>
        <p:txBody>
          <a:bodyPr vert="horz" lIns="91440" tIns="45720" rIns="91440" bIns="45720" rtlCol="0" anchor="t">
            <a:noAutofit/>
          </a:bodyPr>
          <a:lstStyle/>
          <a:p>
            <a:r>
              <a:rPr lang="en-GB" dirty="0">
                <a:latin typeface="Poppins SemiBold"/>
                <a:cs typeface="Poppins SemiBold"/>
              </a:rPr>
              <a:t>TAM questionnaire results</a:t>
            </a:r>
            <a:endParaRPr lang="en-GB" dirty="0"/>
          </a:p>
        </p:txBody>
      </p:sp>
      <p:sp>
        <p:nvSpPr>
          <p:cNvPr id="5" name="TextBox 4">
            <a:extLst>
              <a:ext uri="{FF2B5EF4-FFF2-40B4-BE49-F238E27FC236}">
                <a16:creationId xmlns:a16="http://schemas.microsoft.com/office/drawing/2014/main" id="{7F3F6187-EF2A-ACD3-756B-1ABE43B34776}"/>
              </a:ext>
            </a:extLst>
          </p:cNvPr>
          <p:cNvSpPr txBox="1"/>
          <p:nvPr/>
        </p:nvSpPr>
        <p:spPr>
          <a:xfrm>
            <a:off x="418447" y="1062101"/>
            <a:ext cx="2743199" cy="369332"/>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Poppins"/>
              </a:rPr>
              <a:t>GTP-shared</a:t>
            </a:r>
          </a:p>
        </p:txBody>
      </p:sp>
      <p:sp>
        <p:nvSpPr>
          <p:cNvPr id="7" name="TextBox 6">
            <a:extLst>
              <a:ext uri="{FF2B5EF4-FFF2-40B4-BE49-F238E27FC236}">
                <a16:creationId xmlns:a16="http://schemas.microsoft.com/office/drawing/2014/main" id="{9576A087-98F5-75BE-BBC7-ECD8D0FE7E1F}"/>
              </a:ext>
            </a:extLst>
          </p:cNvPr>
          <p:cNvSpPr txBox="1"/>
          <p:nvPr/>
        </p:nvSpPr>
        <p:spPr>
          <a:xfrm>
            <a:off x="418446" y="3186198"/>
            <a:ext cx="2743199" cy="369332"/>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Poppins"/>
              </a:rPr>
              <a:t>GTP-own</a:t>
            </a:r>
          </a:p>
        </p:txBody>
      </p:sp>
      <p:pic>
        <p:nvPicPr>
          <p:cNvPr id="9" name="Picture 8">
            <a:extLst>
              <a:ext uri="{FF2B5EF4-FFF2-40B4-BE49-F238E27FC236}">
                <a16:creationId xmlns:a16="http://schemas.microsoft.com/office/drawing/2014/main" id="{E2343D16-4017-E7FD-07EC-376DF82D4DDC}"/>
              </a:ext>
            </a:extLst>
          </p:cNvPr>
          <p:cNvPicPr>
            <a:picLocks noChangeAspect="1"/>
          </p:cNvPicPr>
          <p:nvPr/>
        </p:nvPicPr>
        <p:blipFill>
          <a:blip r:embed="rId3"/>
          <a:stretch>
            <a:fillRect/>
          </a:stretch>
        </p:blipFill>
        <p:spPr>
          <a:xfrm>
            <a:off x="4897790" y="1062267"/>
            <a:ext cx="6505575" cy="390525"/>
          </a:xfrm>
          <a:prstGeom prst="rect">
            <a:avLst/>
          </a:prstGeom>
        </p:spPr>
      </p:pic>
      <p:pic>
        <p:nvPicPr>
          <p:cNvPr id="11" name="Picture 10">
            <a:extLst>
              <a:ext uri="{FF2B5EF4-FFF2-40B4-BE49-F238E27FC236}">
                <a16:creationId xmlns:a16="http://schemas.microsoft.com/office/drawing/2014/main" id="{3A763FAF-3019-4229-3719-AA3D3DC7C1EE}"/>
              </a:ext>
            </a:extLst>
          </p:cNvPr>
          <p:cNvPicPr>
            <a:picLocks noChangeAspect="1"/>
          </p:cNvPicPr>
          <p:nvPr/>
        </p:nvPicPr>
        <p:blipFill>
          <a:blip r:embed="rId3"/>
          <a:stretch>
            <a:fillRect/>
          </a:stretch>
        </p:blipFill>
        <p:spPr>
          <a:xfrm>
            <a:off x="4941358" y="3302668"/>
            <a:ext cx="6505575" cy="390525"/>
          </a:xfrm>
          <a:prstGeom prst="rect">
            <a:avLst/>
          </a:prstGeom>
        </p:spPr>
      </p:pic>
      <p:sp>
        <p:nvSpPr>
          <p:cNvPr id="14" name="TextBox 13">
            <a:extLst>
              <a:ext uri="{FF2B5EF4-FFF2-40B4-BE49-F238E27FC236}">
                <a16:creationId xmlns:a16="http://schemas.microsoft.com/office/drawing/2014/main" id="{F6B3FE2A-2C66-CA48-ADF1-8E623F5B6B2F}"/>
              </a:ext>
            </a:extLst>
          </p:cNvPr>
          <p:cNvSpPr txBox="1"/>
          <p:nvPr/>
        </p:nvSpPr>
        <p:spPr>
          <a:xfrm>
            <a:off x="413915" y="1521886"/>
            <a:ext cx="4225818" cy="923330"/>
          </a:xfrm>
          <a:prstGeom prst="rect">
            <a:avLst/>
          </a:prstGeom>
          <a:noFill/>
        </p:spPr>
        <p:txBody>
          <a:bodyPr wrap="square" rtlCol="0">
            <a:spAutoFit/>
          </a:bodyPr>
          <a:lstStyle/>
          <a:p>
            <a:r>
              <a:rPr lang="en-GB" dirty="0"/>
              <a:t>I found delivering tutorials via  shared Adobe Connect rooms stressful</a:t>
            </a:r>
          </a:p>
        </p:txBody>
      </p:sp>
      <p:sp>
        <p:nvSpPr>
          <p:cNvPr id="15" name="TextBox 14">
            <a:extLst>
              <a:ext uri="{FF2B5EF4-FFF2-40B4-BE49-F238E27FC236}">
                <a16:creationId xmlns:a16="http://schemas.microsoft.com/office/drawing/2014/main" id="{E887D8A1-96C2-9009-12F6-6EEEC39950E9}"/>
              </a:ext>
            </a:extLst>
          </p:cNvPr>
          <p:cNvSpPr txBox="1"/>
          <p:nvPr/>
        </p:nvSpPr>
        <p:spPr>
          <a:xfrm>
            <a:off x="413915" y="3693193"/>
            <a:ext cx="4225818" cy="923330"/>
          </a:xfrm>
          <a:prstGeom prst="rect">
            <a:avLst/>
          </a:prstGeom>
          <a:noFill/>
        </p:spPr>
        <p:txBody>
          <a:bodyPr wrap="square" rtlCol="0">
            <a:spAutoFit/>
          </a:bodyPr>
          <a:lstStyle/>
          <a:p>
            <a:r>
              <a:rPr lang="en-GB"/>
              <a:t>I found delivering tutorials via  shared Adobe Connect rooms stressful</a:t>
            </a:r>
          </a:p>
        </p:txBody>
      </p:sp>
      <p:pic>
        <p:nvPicPr>
          <p:cNvPr id="17" name="Picture 16">
            <a:extLst>
              <a:ext uri="{FF2B5EF4-FFF2-40B4-BE49-F238E27FC236}">
                <a16:creationId xmlns:a16="http://schemas.microsoft.com/office/drawing/2014/main" id="{7B3CD61D-F76D-7EEA-A05F-5B36234C1CA0}"/>
              </a:ext>
            </a:extLst>
          </p:cNvPr>
          <p:cNvPicPr>
            <a:picLocks noChangeAspect="1"/>
          </p:cNvPicPr>
          <p:nvPr/>
        </p:nvPicPr>
        <p:blipFill>
          <a:blip r:embed="rId4"/>
          <a:stretch>
            <a:fillRect/>
          </a:stretch>
        </p:blipFill>
        <p:spPr>
          <a:xfrm>
            <a:off x="5257800" y="1683793"/>
            <a:ext cx="4765322" cy="613716"/>
          </a:xfrm>
          <a:prstGeom prst="rect">
            <a:avLst/>
          </a:prstGeom>
        </p:spPr>
      </p:pic>
      <p:pic>
        <p:nvPicPr>
          <p:cNvPr id="19" name="Picture 18">
            <a:extLst>
              <a:ext uri="{FF2B5EF4-FFF2-40B4-BE49-F238E27FC236}">
                <a16:creationId xmlns:a16="http://schemas.microsoft.com/office/drawing/2014/main" id="{A923A22F-6A45-0052-78A9-F94B4D29BA2B}"/>
              </a:ext>
            </a:extLst>
          </p:cNvPr>
          <p:cNvPicPr>
            <a:picLocks noChangeAspect="1"/>
          </p:cNvPicPr>
          <p:nvPr/>
        </p:nvPicPr>
        <p:blipFill>
          <a:blip r:embed="rId5"/>
          <a:stretch>
            <a:fillRect/>
          </a:stretch>
        </p:blipFill>
        <p:spPr>
          <a:xfrm>
            <a:off x="4774043" y="4123127"/>
            <a:ext cx="7417957" cy="613408"/>
          </a:xfrm>
          <a:prstGeom prst="rect">
            <a:avLst/>
          </a:prstGeom>
        </p:spPr>
      </p:pic>
      <p:sp>
        <p:nvSpPr>
          <p:cNvPr id="2" name="Text Placeholder 10">
            <a:extLst>
              <a:ext uri="{FF2B5EF4-FFF2-40B4-BE49-F238E27FC236}">
                <a16:creationId xmlns:a16="http://schemas.microsoft.com/office/drawing/2014/main" id="{38A05BDA-AB0F-A044-8D79-0A7A3889AD38}"/>
              </a:ext>
            </a:extLst>
          </p:cNvPr>
          <p:cNvSpPr txBox="1">
            <a:spLocks/>
          </p:cNvSpPr>
          <p:nvPr/>
        </p:nvSpPr>
        <p:spPr>
          <a:xfrm>
            <a:off x="479817" y="606490"/>
            <a:ext cx="10766703" cy="497161"/>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5">
                    <a:lumMod val="50000"/>
                  </a:schemeClr>
                </a:solidFill>
                <a:latin typeface="Poppins SemiBold"/>
                <a:cs typeface="Poppins SemiBold"/>
              </a:rPr>
              <a:t>Was it stressful?</a:t>
            </a:r>
            <a:endParaRPr lang="en-GB" sz="2400" dirty="0">
              <a:solidFill>
                <a:schemeClr val="accent5">
                  <a:lumMod val="50000"/>
                </a:schemeClr>
              </a:solidFill>
            </a:endParaRPr>
          </a:p>
        </p:txBody>
      </p:sp>
    </p:spTree>
    <p:extLst>
      <p:ext uri="{BB962C8B-B14F-4D97-AF65-F5344CB8AC3E}">
        <p14:creationId xmlns:p14="http://schemas.microsoft.com/office/powerpoint/2010/main" val="2246660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94153E-CBDD-0A0C-944F-5B58C6E5EEA2}"/>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12</a:t>
            </a:r>
          </a:p>
        </p:txBody>
      </p:sp>
      <p:sp>
        <p:nvSpPr>
          <p:cNvPr id="5" name="TextBox 4">
            <a:extLst>
              <a:ext uri="{FF2B5EF4-FFF2-40B4-BE49-F238E27FC236}">
                <a16:creationId xmlns:a16="http://schemas.microsoft.com/office/drawing/2014/main" id="{7F3F6187-EF2A-ACD3-756B-1ABE43B34776}"/>
              </a:ext>
            </a:extLst>
          </p:cNvPr>
          <p:cNvSpPr txBox="1"/>
          <p:nvPr/>
        </p:nvSpPr>
        <p:spPr>
          <a:xfrm>
            <a:off x="418447" y="1062101"/>
            <a:ext cx="2743199" cy="369332"/>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Poppins"/>
              </a:rPr>
              <a:t>GTP-shared</a:t>
            </a:r>
          </a:p>
        </p:txBody>
      </p:sp>
      <p:sp>
        <p:nvSpPr>
          <p:cNvPr id="7" name="TextBox 6">
            <a:extLst>
              <a:ext uri="{FF2B5EF4-FFF2-40B4-BE49-F238E27FC236}">
                <a16:creationId xmlns:a16="http://schemas.microsoft.com/office/drawing/2014/main" id="{9576A087-98F5-75BE-BBC7-ECD8D0FE7E1F}"/>
              </a:ext>
            </a:extLst>
          </p:cNvPr>
          <p:cNvSpPr txBox="1"/>
          <p:nvPr/>
        </p:nvSpPr>
        <p:spPr>
          <a:xfrm>
            <a:off x="418446" y="3186198"/>
            <a:ext cx="2743199" cy="369332"/>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Poppins"/>
              </a:rPr>
              <a:t>GTP-own</a:t>
            </a:r>
          </a:p>
        </p:txBody>
      </p:sp>
      <p:pic>
        <p:nvPicPr>
          <p:cNvPr id="9" name="Picture 8">
            <a:extLst>
              <a:ext uri="{FF2B5EF4-FFF2-40B4-BE49-F238E27FC236}">
                <a16:creationId xmlns:a16="http://schemas.microsoft.com/office/drawing/2014/main" id="{E2343D16-4017-E7FD-07EC-376DF82D4DDC}"/>
              </a:ext>
            </a:extLst>
          </p:cNvPr>
          <p:cNvPicPr>
            <a:picLocks noChangeAspect="1"/>
          </p:cNvPicPr>
          <p:nvPr/>
        </p:nvPicPr>
        <p:blipFill>
          <a:blip r:embed="rId3"/>
          <a:stretch>
            <a:fillRect/>
          </a:stretch>
        </p:blipFill>
        <p:spPr>
          <a:xfrm>
            <a:off x="4897790" y="1062267"/>
            <a:ext cx="6505575" cy="390525"/>
          </a:xfrm>
          <a:prstGeom prst="rect">
            <a:avLst/>
          </a:prstGeom>
        </p:spPr>
      </p:pic>
      <p:pic>
        <p:nvPicPr>
          <p:cNvPr id="11" name="Picture 10">
            <a:extLst>
              <a:ext uri="{FF2B5EF4-FFF2-40B4-BE49-F238E27FC236}">
                <a16:creationId xmlns:a16="http://schemas.microsoft.com/office/drawing/2014/main" id="{3A763FAF-3019-4229-3719-AA3D3DC7C1EE}"/>
              </a:ext>
            </a:extLst>
          </p:cNvPr>
          <p:cNvPicPr>
            <a:picLocks noChangeAspect="1"/>
          </p:cNvPicPr>
          <p:nvPr/>
        </p:nvPicPr>
        <p:blipFill>
          <a:blip r:embed="rId3"/>
          <a:stretch>
            <a:fillRect/>
          </a:stretch>
        </p:blipFill>
        <p:spPr>
          <a:xfrm>
            <a:off x="4941358" y="3302668"/>
            <a:ext cx="6505575" cy="390525"/>
          </a:xfrm>
          <a:prstGeom prst="rect">
            <a:avLst/>
          </a:prstGeom>
        </p:spPr>
      </p:pic>
      <p:sp>
        <p:nvSpPr>
          <p:cNvPr id="14" name="TextBox 13">
            <a:extLst>
              <a:ext uri="{FF2B5EF4-FFF2-40B4-BE49-F238E27FC236}">
                <a16:creationId xmlns:a16="http://schemas.microsoft.com/office/drawing/2014/main" id="{F6B3FE2A-2C66-CA48-ADF1-8E623F5B6B2F}"/>
              </a:ext>
            </a:extLst>
          </p:cNvPr>
          <p:cNvSpPr txBox="1"/>
          <p:nvPr/>
        </p:nvSpPr>
        <p:spPr>
          <a:xfrm>
            <a:off x="413915" y="1521886"/>
            <a:ext cx="4225818" cy="646331"/>
          </a:xfrm>
          <a:prstGeom prst="rect">
            <a:avLst/>
          </a:prstGeom>
          <a:noFill/>
        </p:spPr>
        <p:txBody>
          <a:bodyPr wrap="square" rtlCol="0">
            <a:spAutoFit/>
          </a:bodyPr>
          <a:lstStyle/>
          <a:p>
            <a:r>
              <a:rPr lang="en-GB"/>
              <a:t>I was able to practise anything in advance that I wanted to</a:t>
            </a:r>
          </a:p>
        </p:txBody>
      </p:sp>
      <p:sp>
        <p:nvSpPr>
          <p:cNvPr id="15" name="TextBox 14">
            <a:extLst>
              <a:ext uri="{FF2B5EF4-FFF2-40B4-BE49-F238E27FC236}">
                <a16:creationId xmlns:a16="http://schemas.microsoft.com/office/drawing/2014/main" id="{E887D8A1-96C2-9009-12F6-6EEEC39950E9}"/>
              </a:ext>
            </a:extLst>
          </p:cNvPr>
          <p:cNvSpPr txBox="1"/>
          <p:nvPr/>
        </p:nvSpPr>
        <p:spPr>
          <a:xfrm>
            <a:off x="413915" y="3693193"/>
            <a:ext cx="4225818" cy="646331"/>
          </a:xfrm>
          <a:prstGeom prst="rect">
            <a:avLst/>
          </a:prstGeom>
          <a:noFill/>
        </p:spPr>
        <p:txBody>
          <a:bodyPr wrap="square" rtlCol="0">
            <a:spAutoFit/>
          </a:bodyPr>
          <a:lstStyle/>
          <a:p>
            <a:r>
              <a:rPr lang="en-GB"/>
              <a:t>I was able to practise anything in advance that I wanted to</a:t>
            </a:r>
          </a:p>
        </p:txBody>
      </p:sp>
      <p:pic>
        <p:nvPicPr>
          <p:cNvPr id="6" name="Picture 5">
            <a:extLst>
              <a:ext uri="{FF2B5EF4-FFF2-40B4-BE49-F238E27FC236}">
                <a16:creationId xmlns:a16="http://schemas.microsoft.com/office/drawing/2014/main" id="{C86D73DC-559E-DC35-2A7A-7892C0A79500}"/>
              </a:ext>
            </a:extLst>
          </p:cNvPr>
          <p:cNvPicPr>
            <a:picLocks noChangeAspect="1"/>
          </p:cNvPicPr>
          <p:nvPr/>
        </p:nvPicPr>
        <p:blipFill>
          <a:blip r:embed="rId4"/>
          <a:stretch>
            <a:fillRect/>
          </a:stretch>
        </p:blipFill>
        <p:spPr>
          <a:xfrm>
            <a:off x="5668371" y="1901274"/>
            <a:ext cx="4630872" cy="533885"/>
          </a:xfrm>
          <a:prstGeom prst="rect">
            <a:avLst/>
          </a:prstGeom>
        </p:spPr>
      </p:pic>
      <p:pic>
        <p:nvPicPr>
          <p:cNvPr id="10" name="Picture 9">
            <a:extLst>
              <a:ext uri="{FF2B5EF4-FFF2-40B4-BE49-F238E27FC236}">
                <a16:creationId xmlns:a16="http://schemas.microsoft.com/office/drawing/2014/main" id="{F9E45251-0EB6-EE93-8791-68B3F36EC7F0}"/>
              </a:ext>
            </a:extLst>
          </p:cNvPr>
          <p:cNvPicPr>
            <a:picLocks noChangeAspect="1"/>
          </p:cNvPicPr>
          <p:nvPr/>
        </p:nvPicPr>
        <p:blipFill>
          <a:blip r:embed="rId5"/>
          <a:stretch>
            <a:fillRect/>
          </a:stretch>
        </p:blipFill>
        <p:spPr>
          <a:xfrm>
            <a:off x="5668371" y="3840468"/>
            <a:ext cx="5173523" cy="513501"/>
          </a:xfrm>
          <a:prstGeom prst="rect">
            <a:avLst/>
          </a:prstGeom>
        </p:spPr>
      </p:pic>
      <p:sp>
        <p:nvSpPr>
          <p:cNvPr id="2" name="Text Placeholder 10">
            <a:extLst>
              <a:ext uri="{FF2B5EF4-FFF2-40B4-BE49-F238E27FC236}">
                <a16:creationId xmlns:a16="http://schemas.microsoft.com/office/drawing/2014/main" id="{FB4BF525-347E-7F90-4263-8E5024336705}"/>
              </a:ext>
            </a:extLst>
          </p:cNvPr>
          <p:cNvSpPr txBox="1">
            <a:spLocks/>
          </p:cNvSpPr>
          <p:nvPr/>
        </p:nvSpPr>
        <p:spPr>
          <a:xfrm>
            <a:off x="405677" y="445852"/>
            <a:ext cx="10766703" cy="497161"/>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5">
                    <a:lumMod val="50000"/>
                  </a:schemeClr>
                </a:solidFill>
                <a:latin typeface="Poppins SemiBold"/>
                <a:cs typeface="Poppins SemiBold"/>
              </a:rPr>
              <a:t>Could tutors experiment?</a:t>
            </a:r>
            <a:endParaRPr lang="en-GB" sz="2400" dirty="0">
              <a:solidFill>
                <a:schemeClr val="accent5">
                  <a:lumMod val="50000"/>
                </a:schemeClr>
              </a:solidFill>
            </a:endParaRPr>
          </a:p>
        </p:txBody>
      </p:sp>
    </p:spTree>
    <p:extLst>
      <p:ext uri="{BB962C8B-B14F-4D97-AF65-F5344CB8AC3E}">
        <p14:creationId xmlns:p14="http://schemas.microsoft.com/office/powerpoint/2010/main" val="2263028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94153E-CBDD-0A0C-944F-5B58C6E5EEA2}"/>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12</a:t>
            </a:r>
          </a:p>
        </p:txBody>
      </p:sp>
      <p:sp>
        <p:nvSpPr>
          <p:cNvPr id="5" name="TextBox 4">
            <a:extLst>
              <a:ext uri="{FF2B5EF4-FFF2-40B4-BE49-F238E27FC236}">
                <a16:creationId xmlns:a16="http://schemas.microsoft.com/office/drawing/2014/main" id="{7F3F6187-EF2A-ACD3-756B-1ABE43B34776}"/>
              </a:ext>
            </a:extLst>
          </p:cNvPr>
          <p:cNvSpPr txBox="1"/>
          <p:nvPr/>
        </p:nvSpPr>
        <p:spPr>
          <a:xfrm>
            <a:off x="418447" y="1062101"/>
            <a:ext cx="2743199" cy="369332"/>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Poppins"/>
              </a:rPr>
              <a:t>GTP-shared</a:t>
            </a:r>
          </a:p>
        </p:txBody>
      </p:sp>
      <p:sp>
        <p:nvSpPr>
          <p:cNvPr id="7" name="TextBox 6">
            <a:extLst>
              <a:ext uri="{FF2B5EF4-FFF2-40B4-BE49-F238E27FC236}">
                <a16:creationId xmlns:a16="http://schemas.microsoft.com/office/drawing/2014/main" id="{9576A087-98F5-75BE-BBC7-ECD8D0FE7E1F}"/>
              </a:ext>
            </a:extLst>
          </p:cNvPr>
          <p:cNvSpPr txBox="1"/>
          <p:nvPr/>
        </p:nvSpPr>
        <p:spPr>
          <a:xfrm>
            <a:off x="418446" y="3186198"/>
            <a:ext cx="2743199" cy="369332"/>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Poppins"/>
              </a:rPr>
              <a:t>GTP-own</a:t>
            </a:r>
          </a:p>
        </p:txBody>
      </p:sp>
      <p:pic>
        <p:nvPicPr>
          <p:cNvPr id="9" name="Picture 8">
            <a:extLst>
              <a:ext uri="{FF2B5EF4-FFF2-40B4-BE49-F238E27FC236}">
                <a16:creationId xmlns:a16="http://schemas.microsoft.com/office/drawing/2014/main" id="{E2343D16-4017-E7FD-07EC-376DF82D4DDC}"/>
              </a:ext>
            </a:extLst>
          </p:cNvPr>
          <p:cNvPicPr>
            <a:picLocks noChangeAspect="1"/>
          </p:cNvPicPr>
          <p:nvPr/>
        </p:nvPicPr>
        <p:blipFill>
          <a:blip r:embed="rId3"/>
          <a:stretch>
            <a:fillRect/>
          </a:stretch>
        </p:blipFill>
        <p:spPr>
          <a:xfrm>
            <a:off x="4897790" y="1062267"/>
            <a:ext cx="6505575" cy="390525"/>
          </a:xfrm>
          <a:prstGeom prst="rect">
            <a:avLst/>
          </a:prstGeom>
        </p:spPr>
      </p:pic>
      <p:pic>
        <p:nvPicPr>
          <p:cNvPr id="11" name="Picture 10">
            <a:extLst>
              <a:ext uri="{FF2B5EF4-FFF2-40B4-BE49-F238E27FC236}">
                <a16:creationId xmlns:a16="http://schemas.microsoft.com/office/drawing/2014/main" id="{3A763FAF-3019-4229-3719-AA3D3DC7C1EE}"/>
              </a:ext>
            </a:extLst>
          </p:cNvPr>
          <p:cNvPicPr>
            <a:picLocks noChangeAspect="1"/>
          </p:cNvPicPr>
          <p:nvPr/>
        </p:nvPicPr>
        <p:blipFill>
          <a:blip r:embed="rId3"/>
          <a:stretch>
            <a:fillRect/>
          </a:stretch>
        </p:blipFill>
        <p:spPr>
          <a:xfrm>
            <a:off x="4941358" y="3302668"/>
            <a:ext cx="6505575" cy="390525"/>
          </a:xfrm>
          <a:prstGeom prst="rect">
            <a:avLst/>
          </a:prstGeom>
        </p:spPr>
      </p:pic>
      <p:sp>
        <p:nvSpPr>
          <p:cNvPr id="14" name="TextBox 13">
            <a:extLst>
              <a:ext uri="{FF2B5EF4-FFF2-40B4-BE49-F238E27FC236}">
                <a16:creationId xmlns:a16="http://schemas.microsoft.com/office/drawing/2014/main" id="{F6B3FE2A-2C66-CA48-ADF1-8E623F5B6B2F}"/>
              </a:ext>
            </a:extLst>
          </p:cNvPr>
          <p:cNvSpPr txBox="1"/>
          <p:nvPr/>
        </p:nvSpPr>
        <p:spPr>
          <a:xfrm>
            <a:off x="413915" y="1521886"/>
            <a:ext cx="4225818" cy="646331"/>
          </a:xfrm>
          <a:prstGeom prst="rect">
            <a:avLst/>
          </a:prstGeom>
          <a:noFill/>
        </p:spPr>
        <p:txBody>
          <a:bodyPr wrap="square" rtlCol="0">
            <a:spAutoFit/>
          </a:bodyPr>
          <a:lstStyle/>
          <a:p>
            <a:r>
              <a:rPr lang="en-GB"/>
              <a:t>…made tuition better for students compared to the pre-GTP setup.  </a:t>
            </a:r>
          </a:p>
        </p:txBody>
      </p:sp>
      <p:sp>
        <p:nvSpPr>
          <p:cNvPr id="15" name="TextBox 14">
            <a:extLst>
              <a:ext uri="{FF2B5EF4-FFF2-40B4-BE49-F238E27FC236}">
                <a16:creationId xmlns:a16="http://schemas.microsoft.com/office/drawing/2014/main" id="{E887D8A1-96C2-9009-12F6-6EEEC39950E9}"/>
              </a:ext>
            </a:extLst>
          </p:cNvPr>
          <p:cNvSpPr txBox="1"/>
          <p:nvPr/>
        </p:nvSpPr>
        <p:spPr>
          <a:xfrm>
            <a:off x="413915" y="3693193"/>
            <a:ext cx="4225818" cy="923330"/>
          </a:xfrm>
          <a:prstGeom prst="rect">
            <a:avLst/>
          </a:prstGeom>
          <a:noFill/>
        </p:spPr>
        <p:txBody>
          <a:bodyPr wrap="square" rtlCol="0">
            <a:spAutoFit/>
          </a:bodyPr>
          <a:lstStyle/>
          <a:p>
            <a:r>
              <a:rPr lang="en-GB"/>
              <a:t>…makes tuition better for students compared to how things were before the introduction of GTP </a:t>
            </a:r>
          </a:p>
        </p:txBody>
      </p:sp>
      <p:pic>
        <p:nvPicPr>
          <p:cNvPr id="8" name="Picture 7">
            <a:extLst>
              <a:ext uri="{FF2B5EF4-FFF2-40B4-BE49-F238E27FC236}">
                <a16:creationId xmlns:a16="http://schemas.microsoft.com/office/drawing/2014/main" id="{14B5BA42-C818-EDC3-CA60-9347ECF274F2}"/>
              </a:ext>
            </a:extLst>
          </p:cNvPr>
          <p:cNvPicPr>
            <a:picLocks noChangeAspect="1"/>
          </p:cNvPicPr>
          <p:nvPr/>
        </p:nvPicPr>
        <p:blipFill>
          <a:blip r:embed="rId4"/>
          <a:stretch>
            <a:fillRect/>
          </a:stretch>
        </p:blipFill>
        <p:spPr>
          <a:xfrm>
            <a:off x="5575584" y="1485682"/>
            <a:ext cx="5871349" cy="739355"/>
          </a:xfrm>
          <a:prstGeom prst="rect">
            <a:avLst/>
          </a:prstGeom>
        </p:spPr>
      </p:pic>
      <p:pic>
        <p:nvPicPr>
          <p:cNvPr id="13" name="Picture 12">
            <a:extLst>
              <a:ext uri="{FF2B5EF4-FFF2-40B4-BE49-F238E27FC236}">
                <a16:creationId xmlns:a16="http://schemas.microsoft.com/office/drawing/2014/main" id="{67C2F4FB-34B6-5858-AD64-C59A014E5FC8}"/>
              </a:ext>
            </a:extLst>
          </p:cNvPr>
          <p:cNvPicPr>
            <a:picLocks noChangeAspect="1"/>
          </p:cNvPicPr>
          <p:nvPr/>
        </p:nvPicPr>
        <p:blipFill>
          <a:blip r:embed="rId5"/>
          <a:stretch>
            <a:fillRect/>
          </a:stretch>
        </p:blipFill>
        <p:spPr>
          <a:xfrm>
            <a:off x="5797266" y="3777759"/>
            <a:ext cx="6108996" cy="754197"/>
          </a:xfrm>
          <a:prstGeom prst="rect">
            <a:avLst/>
          </a:prstGeom>
        </p:spPr>
      </p:pic>
      <p:sp>
        <p:nvSpPr>
          <p:cNvPr id="2" name="Text Placeholder 10">
            <a:extLst>
              <a:ext uri="{FF2B5EF4-FFF2-40B4-BE49-F238E27FC236}">
                <a16:creationId xmlns:a16="http://schemas.microsoft.com/office/drawing/2014/main" id="{D2E8E638-FDDF-78CE-8D7D-FDD69FE7C946}"/>
              </a:ext>
            </a:extLst>
          </p:cNvPr>
          <p:cNvSpPr txBox="1">
            <a:spLocks/>
          </p:cNvSpPr>
          <p:nvPr/>
        </p:nvSpPr>
        <p:spPr>
          <a:xfrm>
            <a:off x="442747" y="495280"/>
            <a:ext cx="10766703" cy="497161"/>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5">
                    <a:lumMod val="50000"/>
                  </a:schemeClr>
                </a:solidFill>
                <a:latin typeface="Poppins SemiBold"/>
                <a:cs typeface="Poppins SemiBold"/>
              </a:rPr>
              <a:t>Was it better for students?</a:t>
            </a:r>
            <a:endParaRPr lang="en-GB" sz="2400" dirty="0">
              <a:solidFill>
                <a:schemeClr val="accent5">
                  <a:lumMod val="50000"/>
                </a:schemeClr>
              </a:solidFill>
            </a:endParaRPr>
          </a:p>
        </p:txBody>
      </p:sp>
    </p:spTree>
    <p:extLst>
      <p:ext uri="{BB962C8B-B14F-4D97-AF65-F5344CB8AC3E}">
        <p14:creationId xmlns:p14="http://schemas.microsoft.com/office/powerpoint/2010/main" val="612108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94153E-CBDD-0A0C-944F-5B58C6E5EEA2}"/>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12</a:t>
            </a:r>
          </a:p>
        </p:txBody>
      </p:sp>
      <p:sp>
        <p:nvSpPr>
          <p:cNvPr id="5" name="TextBox 4">
            <a:extLst>
              <a:ext uri="{FF2B5EF4-FFF2-40B4-BE49-F238E27FC236}">
                <a16:creationId xmlns:a16="http://schemas.microsoft.com/office/drawing/2014/main" id="{7F3F6187-EF2A-ACD3-756B-1ABE43B34776}"/>
              </a:ext>
            </a:extLst>
          </p:cNvPr>
          <p:cNvSpPr txBox="1"/>
          <p:nvPr/>
        </p:nvSpPr>
        <p:spPr>
          <a:xfrm>
            <a:off x="418447" y="1062101"/>
            <a:ext cx="2743199" cy="369332"/>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Poppins"/>
              </a:rPr>
              <a:t>GTP-shared</a:t>
            </a:r>
          </a:p>
        </p:txBody>
      </p:sp>
      <p:sp>
        <p:nvSpPr>
          <p:cNvPr id="7" name="TextBox 6">
            <a:extLst>
              <a:ext uri="{FF2B5EF4-FFF2-40B4-BE49-F238E27FC236}">
                <a16:creationId xmlns:a16="http://schemas.microsoft.com/office/drawing/2014/main" id="{9576A087-98F5-75BE-BBC7-ECD8D0FE7E1F}"/>
              </a:ext>
            </a:extLst>
          </p:cNvPr>
          <p:cNvSpPr txBox="1"/>
          <p:nvPr/>
        </p:nvSpPr>
        <p:spPr>
          <a:xfrm>
            <a:off x="418446" y="3186198"/>
            <a:ext cx="2743199" cy="369332"/>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Poppins"/>
              </a:rPr>
              <a:t>GTP-own</a:t>
            </a:r>
          </a:p>
        </p:txBody>
      </p:sp>
      <p:pic>
        <p:nvPicPr>
          <p:cNvPr id="9" name="Picture 8">
            <a:extLst>
              <a:ext uri="{FF2B5EF4-FFF2-40B4-BE49-F238E27FC236}">
                <a16:creationId xmlns:a16="http://schemas.microsoft.com/office/drawing/2014/main" id="{E2343D16-4017-E7FD-07EC-376DF82D4DDC}"/>
              </a:ext>
            </a:extLst>
          </p:cNvPr>
          <p:cNvPicPr>
            <a:picLocks noChangeAspect="1"/>
          </p:cNvPicPr>
          <p:nvPr/>
        </p:nvPicPr>
        <p:blipFill>
          <a:blip r:embed="rId3"/>
          <a:stretch>
            <a:fillRect/>
          </a:stretch>
        </p:blipFill>
        <p:spPr>
          <a:xfrm>
            <a:off x="4897790" y="1062267"/>
            <a:ext cx="6505575" cy="390525"/>
          </a:xfrm>
          <a:prstGeom prst="rect">
            <a:avLst/>
          </a:prstGeom>
        </p:spPr>
      </p:pic>
      <p:pic>
        <p:nvPicPr>
          <p:cNvPr id="11" name="Picture 10">
            <a:extLst>
              <a:ext uri="{FF2B5EF4-FFF2-40B4-BE49-F238E27FC236}">
                <a16:creationId xmlns:a16="http://schemas.microsoft.com/office/drawing/2014/main" id="{3A763FAF-3019-4229-3719-AA3D3DC7C1EE}"/>
              </a:ext>
            </a:extLst>
          </p:cNvPr>
          <p:cNvPicPr>
            <a:picLocks noChangeAspect="1"/>
          </p:cNvPicPr>
          <p:nvPr/>
        </p:nvPicPr>
        <p:blipFill>
          <a:blip r:embed="rId3"/>
          <a:stretch>
            <a:fillRect/>
          </a:stretch>
        </p:blipFill>
        <p:spPr>
          <a:xfrm>
            <a:off x="4941358" y="3302668"/>
            <a:ext cx="6505575" cy="390525"/>
          </a:xfrm>
          <a:prstGeom prst="rect">
            <a:avLst/>
          </a:prstGeom>
        </p:spPr>
      </p:pic>
      <p:sp>
        <p:nvSpPr>
          <p:cNvPr id="14" name="TextBox 13">
            <a:extLst>
              <a:ext uri="{FF2B5EF4-FFF2-40B4-BE49-F238E27FC236}">
                <a16:creationId xmlns:a16="http://schemas.microsoft.com/office/drawing/2014/main" id="{F6B3FE2A-2C66-CA48-ADF1-8E623F5B6B2F}"/>
              </a:ext>
            </a:extLst>
          </p:cNvPr>
          <p:cNvSpPr txBox="1"/>
          <p:nvPr/>
        </p:nvSpPr>
        <p:spPr>
          <a:xfrm>
            <a:off x="413915" y="1521886"/>
            <a:ext cx="4225818" cy="369332"/>
          </a:xfrm>
          <a:prstGeom prst="rect">
            <a:avLst/>
          </a:prstGeom>
          <a:noFill/>
        </p:spPr>
        <p:txBody>
          <a:bodyPr wrap="square" rtlCol="0">
            <a:spAutoFit/>
          </a:bodyPr>
          <a:lstStyle/>
          <a:p>
            <a:r>
              <a:rPr lang="en-GB"/>
              <a:t>…made my job more satisfying</a:t>
            </a:r>
          </a:p>
        </p:txBody>
      </p:sp>
      <p:sp>
        <p:nvSpPr>
          <p:cNvPr id="15" name="TextBox 14">
            <a:extLst>
              <a:ext uri="{FF2B5EF4-FFF2-40B4-BE49-F238E27FC236}">
                <a16:creationId xmlns:a16="http://schemas.microsoft.com/office/drawing/2014/main" id="{E887D8A1-96C2-9009-12F6-6EEEC39950E9}"/>
              </a:ext>
            </a:extLst>
          </p:cNvPr>
          <p:cNvSpPr txBox="1"/>
          <p:nvPr/>
        </p:nvSpPr>
        <p:spPr>
          <a:xfrm>
            <a:off x="413915" y="3693193"/>
            <a:ext cx="4225818" cy="369332"/>
          </a:xfrm>
          <a:prstGeom prst="rect">
            <a:avLst/>
          </a:prstGeom>
          <a:noFill/>
        </p:spPr>
        <p:txBody>
          <a:bodyPr wrap="square" rtlCol="0">
            <a:spAutoFit/>
          </a:bodyPr>
          <a:lstStyle/>
          <a:p>
            <a:r>
              <a:rPr lang="en-GB"/>
              <a:t>…made my job more satisfying</a:t>
            </a:r>
          </a:p>
        </p:txBody>
      </p:sp>
      <p:pic>
        <p:nvPicPr>
          <p:cNvPr id="6" name="Picture 5">
            <a:extLst>
              <a:ext uri="{FF2B5EF4-FFF2-40B4-BE49-F238E27FC236}">
                <a16:creationId xmlns:a16="http://schemas.microsoft.com/office/drawing/2014/main" id="{75F17077-9545-CA87-3DC3-F214406BE2B7}"/>
              </a:ext>
            </a:extLst>
          </p:cNvPr>
          <p:cNvPicPr>
            <a:picLocks noChangeAspect="1"/>
          </p:cNvPicPr>
          <p:nvPr/>
        </p:nvPicPr>
        <p:blipFill>
          <a:blip r:embed="rId4"/>
          <a:stretch>
            <a:fillRect/>
          </a:stretch>
        </p:blipFill>
        <p:spPr>
          <a:xfrm>
            <a:off x="4897790" y="1600693"/>
            <a:ext cx="5912174" cy="581049"/>
          </a:xfrm>
          <a:prstGeom prst="rect">
            <a:avLst/>
          </a:prstGeom>
        </p:spPr>
      </p:pic>
      <p:pic>
        <p:nvPicPr>
          <p:cNvPr id="12" name="Picture 11">
            <a:extLst>
              <a:ext uri="{FF2B5EF4-FFF2-40B4-BE49-F238E27FC236}">
                <a16:creationId xmlns:a16="http://schemas.microsoft.com/office/drawing/2014/main" id="{DBAEC086-88E4-062E-A6C0-3AB794C5311B}"/>
              </a:ext>
            </a:extLst>
          </p:cNvPr>
          <p:cNvPicPr>
            <a:picLocks noChangeAspect="1"/>
          </p:cNvPicPr>
          <p:nvPr/>
        </p:nvPicPr>
        <p:blipFill>
          <a:blip r:embed="rId5"/>
          <a:stretch>
            <a:fillRect/>
          </a:stretch>
        </p:blipFill>
        <p:spPr>
          <a:xfrm>
            <a:off x="4786948" y="3722765"/>
            <a:ext cx="6023016" cy="679520"/>
          </a:xfrm>
          <a:prstGeom prst="rect">
            <a:avLst/>
          </a:prstGeom>
        </p:spPr>
      </p:pic>
      <p:sp>
        <p:nvSpPr>
          <p:cNvPr id="2" name="Text Placeholder 10">
            <a:extLst>
              <a:ext uri="{FF2B5EF4-FFF2-40B4-BE49-F238E27FC236}">
                <a16:creationId xmlns:a16="http://schemas.microsoft.com/office/drawing/2014/main" id="{AC565EC8-7CC6-A246-92A5-A5F6B8B32CE5}"/>
              </a:ext>
            </a:extLst>
          </p:cNvPr>
          <p:cNvSpPr txBox="1">
            <a:spLocks/>
          </p:cNvSpPr>
          <p:nvPr/>
        </p:nvSpPr>
        <p:spPr>
          <a:xfrm>
            <a:off x="430390" y="507636"/>
            <a:ext cx="10766703" cy="497161"/>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5">
                    <a:lumMod val="50000"/>
                  </a:schemeClr>
                </a:solidFill>
                <a:latin typeface="Poppins SemiBold"/>
                <a:cs typeface="Poppins SemiBold"/>
              </a:rPr>
              <a:t>Did it make my job more satisfying?</a:t>
            </a:r>
            <a:endParaRPr lang="en-GB" sz="2400" dirty="0">
              <a:solidFill>
                <a:schemeClr val="accent5">
                  <a:lumMod val="50000"/>
                </a:schemeClr>
              </a:solidFill>
            </a:endParaRPr>
          </a:p>
        </p:txBody>
      </p:sp>
    </p:spTree>
    <p:extLst>
      <p:ext uri="{BB962C8B-B14F-4D97-AF65-F5344CB8AC3E}">
        <p14:creationId xmlns:p14="http://schemas.microsoft.com/office/powerpoint/2010/main" val="2281646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94153E-CBDD-0A0C-944F-5B58C6E5EEA2}"/>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12</a:t>
            </a:r>
          </a:p>
        </p:txBody>
      </p:sp>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vert="horz" lIns="91440" tIns="45720" rIns="91440" bIns="45720" rtlCol="0" anchor="t">
            <a:noAutofit/>
          </a:bodyPr>
          <a:lstStyle/>
          <a:p>
            <a:r>
              <a:rPr lang="en-GB">
                <a:latin typeface="Poppins SemiBold"/>
                <a:cs typeface="Poppins SemiBold"/>
              </a:rPr>
              <a:t>Tutor free-text themes</a:t>
            </a:r>
            <a:endParaRPr lang="en-US"/>
          </a:p>
        </p:txBody>
      </p:sp>
      <p:sp>
        <p:nvSpPr>
          <p:cNvPr id="13" name="Text Placeholder 8">
            <a:extLst>
              <a:ext uri="{FF2B5EF4-FFF2-40B4-BE49-F238E27FC236}">
                <a16:creationId xmlns:a16="http://schemas.microsoft.com/office/drawing/2014/main" id="{21F96816-BE58-A1C5-FB16-49775EF03B69}"/>
              </a:ext>
            </a:extLst>
          </p:cNvPr>
          <p:cNvSpPr>
            <a:spLocks noGrp="1"/>
          </p:cNvSpPr>
          <p:nvPr>
            <p:ph type="body" sz="quarter" idx="14"/>
          </p:nvPr>
        </p:nvSpPr>
        <p:spPr>
          <a:xfrm>
            <a:off x="982788" y="1180410"/>
            <a:ext cx="9533720" cy="4497249"/>
          </a:xfrm>
        </p:spPr>
        <p:txBody>
          <a:bodyPr vert="horz" lIns="91440" tIns="45720" rIns="91440" bIns="45720" rtlCol="0" anchor="t">
            <a:noAutofit/>
          </a:bodyPr>
          <a:lstStyle/>
          <a:p>
            <a:pPr>
              <a:lnSpc>
                <a:spcPct val="100000"/>
              </a:lnSpc>
            </a:pPr>
            <a:r>
              <a:rPr lang="en-US" sz="1800" b="1">
                <a:latin typeface="Poppins"/>
                <a:cs typeface="Poppins"/>
              </a:rPr>
              <a:t>GTP-shared (before implementation)</a:t>
            </a:r>
            <a:r>
              <a:rPr lang="en-US" sz="1800">
                <a:latin typeface="Poppins"/>
                <a:cs typeface="Poppins"/>
              </a:rPr>
              <a:t> </a:t>
            </a:r>
            <a:endParaRPr lang="en-US" sz="1800" b="1"/>
          </a:p>
          <a:p>
            <a:pPr marL="285750" indent="-285750">
              <a:lnSpc>
                <a:spcPct val="100000"/>
              </a:lnSpc>
              <a:buChar char="•"/>
            </a:pPr>
            <a:r>
              <a:rPr lang="en-US" sz="1800">
                <a:latin typeface="Poppins"/>
                <a:cs typeface="Poppins"/>
              </a:rPr>
              <a:t>system-focused </a:t>
            </a:r>
            <a:endParaRPr lang="en-US"/>
          </a:p>
          <a:p>
            <a:pPr marL="285750" indent="-285750">
              <a:lnSpc>
                <a:spcPct val="100000"/>
              </a:lnSpc>
              <a:buChar char="•"/>
            </a:pPr>
            <a:r>
              <a:rPr lang="en-US" sz="1800">
                <a:latin typeface="Poppins"/>
                <a:cs typeface="Poppins"/>
              </a:rPr>
              <a:t>less rich</a:t>
            </a:r>
            <a:endParaRPr lang="en-US"/>
          </a:p>
          <a:p>
            <a:pPr>
              <a:lnSpc>
                <a:spcPct val="100000"/>
              </a:lnSpc>
            </a:pPr>
            <a:br>
              <a:rPr lang="en-US" sz="1800">
                <a:latin typeface="Poppins"/>
                <a:cs typeface="Poppins"/>
              </a:rPr>
            </a:br>
            <a:r>
              <a:rPr lang="en-US" sz="1800">
                <a:latin typeface="Poppins"/>
                <a:cs typeface="Poppins"/>
              </a:rPr>
              <a:t>Tutors talked about the rules, training, and procedures seeming to be primarily driven by the needs of the software system and not by pedagogy, consideration of the student experience or of tutor well-being. They also felt that a less rich tutorial experience was an inevitable outcome.</a:t>
            </a:r>
          </a:p>
          <a:p>
            <a:pPr>
              <a:lnSpc>
                <a:spcPct val="100000"/>
              </a:lnSpc>
            </a:pPr>
            <a:endParaRPr lang="en-US" sz="1800">
              <a:latin typeface="Poppins"/>
              <a:cs typeface="Poppins"/>
            </a:endParaRPr>
          </a:p>
          <a:p>
            <a:pPr>
              <a:lnSpc>
                <a:spcPct val="100000"/>
              </a:lnSpc>
            </a:pPr>
            <a:r>
              <a:rPr lang="en-US" sz="1800" b="1">
                <a:latin typeface="Poppins"/>
                <a:cs typeface="Poppins"/>
              </a:rPr>
              <a:t>GTP-shared (after implementation) </a:t>
            </a:r>
            <a:r>
              <a:rPr lang="en-US" sz="1800">
                <a:latin typeface="Poppins"/>
                <a:cs typeface="Poppins"/>
              </a:rPr>
              <a:t>additional theme</a:t>
            </a:r>
          </a:p>
          <a:p>
            <a:pPr marL="285750" indent="-285750">
              <a:lnSpc>
                <a:spcPct val="100000"/>
              </a:lnSpc>
              <a:buChar char="•"/>
            </a:pPr>
            <a:r>
              <a:rPr lang="en-US" sz="1800">
                <a:latin typeface="Poppins"/>
                <a:cs typeface="Poppins"/>
              </a:rPr>
              <a:t>workarounds/avoidance. </a:t>
            </a:r>
            <a:endParaRPr lang="en-US"/>
          </a:p>
          <a:p>
            <a:pPr>
              <a:lnSpc>
                <a:spcPct val="100000"/>
              </a:lnSpc>
            </a:pPr>
            <a:endParaRPr lang="en-US" sz="1800">
              <a:latin typeface="Poppins"/>
              <a:cs typeface="Poppins"/>
            </a:endParaRPr>
          </a:p>
          <a:p>
            <a:pPr>
              <a:lnSpc>
                <a:spcPct val="100000"/>
              </a:lnSpc>
            </a:pPr>
            <a:r>
              <a:rPr lang="en-US" sz="1800" b="1">
                <a:latin typeface="Poppins"/>
                <a:cs typeface="Poppins"/>
              </a:rPr>
              <a:t>GTP-own</a:t>
            </a:r>
            <a:r>
              <a:rPr lang="en-US" sz="1800">
                <a:latin typeface="Poppins"/>
                <a:cs typeface="Poppins"/>
              </a:rPr>
              <a:t> </a:t>
            </a:r>
          </a:p>
          <a:p>
            <a:pPr marL="285750" indent="-285750">
              <a:lnSpc>
                <a:spcPct val="100000"/>
              </a:lnSpc>
              <a:buChar char="•"/>
            </a:pPr>
            <a:r>
              <a:rPr lang="en-US" sz="1800">
                <a:latin typeface="Poppins"/>
                <a:cs typeface="Poppins"/>
              </a:rPr>
              <a:t>richness of tutorials</a:t>
            </a:r>
            <a:endParaRPr lang="en-US"/>
          </a:p>
          <a:p>
            <a:pPr marL="285750" indent="-285750">
              <a:lnSpc>
                <a:spcPct val="100000"/>
              </a:lnSpc>
              <a:buChar char="•"/>
            </a:pPr>
            <a:r>
              <a:rPr lang="en-US" sz="1800">
                <a:latin typeface="Poppins"/>
                <a:cs typeface="Poppins"/>
              </a:rPr>
              <a:t>valuing of tutors</a:t>
            </a:r>
            <a:endParaRPr lang="en-US"/>
          </a:p>
          <a:p>
            <a:pPr marL="285750" indent="-285750">
              <a:lnSpc>
                <a:spcPct val="100000"/>
              </a:lnSpc>
              <a:buChar char="•"/>
            </a:pPr>
            <a:r>
              <a:rPr lang="en-US" sz="1800">
                <a:latin typeface="Poppins"/>
                <a:cs typeface="Poppins"/>
              </a:rPr>
              <a:t>control and flexibility. </a:t>
            </a:r>
            <a:endParaRPr lang="en-US"/>
          </a:p>
          <a:p>
            <a:endParaRPr lang="en-GB"/>
          </a:p>
        </p:txBody>
      </p:sp>
    </p:spTree>
    <p:extLst>
      <p:ext uri="{BB962C8B-B14F-4D97-AF65-F5344CB8AC3E}">
        <p14:creationId xmlns:p14="http://schemas.microsoft.com/office/powerpoint/2010/main" val="3938369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E0AFA1-F0AA-ED9B-0FE9-574F57F2EAB4}"/>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Poppins" panose="00000500000000000000" pitchFamily="2" charset="0"/>
                <a:ea typeface="+mj-ea"/>
                <a:cs typeface="+mj-cs"/>
              </a:rPr>
              <a:t>Intro Slide Title 3</a:t>
            </a:r>
          </a:p>
        </p:txBody>
      </p:sp>
      <p:sp>
        <p:nvSpPr>
          <p:cNvPr id="4" name="Text Placeholder 3">
            <a:extLst>
              <a:ext uri="{FF2B5EF4-FFF2-40B4-BE49-F238E27FC236}">
                <a16:creationId xmlns:a16="http://schemas.microsoft.com/office/drawing/2014/main" id="{AA8A0E77-2B57-4FEC-0AF7-242A4B2D832D}"/>
              </a:ext>
            </a:extLst>
          </p:cNvPr>
          <p:cNvSpPr>
            <a:spLocks noGrp="1"/>
          </p:cNvSpPr>
          <p:nvPr>
            <p:ph type="body" sz="quarter" idx="11"/>
          </p:nvPr>
        </p:nvSpPr>
        <p:spPr/>
        <p:txBody>
          <a:bodyPr vert="horz" lIns="91440" tIns="45720" rIns="91440" bIns="45720" rtlCol="0" anchor="t">
            <a:noAutofit/>
          </a:bodyPr>
          <a:lstStyle/>
          <a:p>
            <a:r>
              <a:rPr lang="en-GB" dirty="0">
                <a:latin typeface="Poppins SemiBold"/>
                <a:cs typeface="Poppins SemiBold"/>
              </a:rPr>
              <a:t>Analysis and conclusion</a:t>
            </a:r>
          </a:p>
        </p:txBody>
      </p:sp>
    </p:spTree>
    <p:extLst>
      <p:ext uri="{BB962C8B-B14F-4D97-AF65-F5344CB8AC3E}">
        <p14:creationId xmlns:p14="http://schemas.microsoft.com/office/powerpoint/2010/main" val="380328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4A5E3E2-EFC3-E4B2-BE59-84D174BC2AF3}"/>
              </a:ext>
            </a:extLst>
          </p:cNvPr>
          <p:cNvSpPr>
            <a:spLocks noGrp="1"/>
          </p:cNvSpPr>
          <p:nvPr>
            <p:ph type="body" sz="quarter" idx="24"/>
          </p:nvPr>
        </p:nvSpPr>
        <p:spPr/>
        <p:txBody>
          <a:bodyPr/>
          <a:lstStyle/>
          <a:p>
            <a:r>
              <a:rPr lang="en-GB" dirty="0"/>
              <a:t>Relative advantage and Perceived usefulness</a:t>
            </a:r>
          </a:p>
          <a:p>
            <a:endParaRPr lang="en-GB" dirty="0"/>
          </a:p>
        </p:txBody>
      </p:sp>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5" name="TextBox 4">
            <a:extLst>
              <a:ext uri="{FF2B5EF4-FFF2-40B4-BE49-F238E27FC236}">
                <a16:creationId xmlns:a16="http://schemas.microsoft.com/office/drawing/2014/main" id="{25217FB6-122E-2C5D-FC04-86AB74046AA0}"/>
              </a:ext>
            </a:extLst>
          </p:cNvPr>
          <p:cNvSpPr txBox="1"/>
          <p:nvPr/>
        </p:nvSpPr>
        <p:spPr>
          <a:xfrm>
            <a:off x="424392" y="1302572"/>
            <a:ext cx="5487677" cy="3693319"/>
          </a:xfrm>
          <a:prstGeom prst="rect">
            <a:avLst/>
          </a:prstGeom>
          <a:noFill/>
        </p:spPr>
        <p:txBody>
          <a:bodyPr wrap="square" rtlCol="0">
            <a:spAutoFit/>
          </a:bodyPr>
          <a:lstStyle/>
          <a:p>
            <a:r>
              <a:rPr lang="en-GB" dirty="0"/>
              <a:t>In theory GTP in both shared rooms or personal rooms allowed the following: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More types of tutorial </a:t>
            </a:r>
          </a:p>
          <a:p>
            <a:pPr marL="285750" indent="-285750">
              <a:buFont typeface="Arial" panose="020B0604020202020204" pitchFamily="34" charset="0"/>
              <a:buChar char="•"/>
            </a:pPr>
            <a:r>
              <a:rPr lang="en-GB" dirty="0"/>
              <a:t>Specialization for tutors if wanted by tutors</a:t>
            </a:r>
          </a:p>
          <a:p>
            <a:pPr marL="285750" indent="-285750">
              <a:buFont typeface="Arial" panose="020B0604020202020204" pitchFamily="34" charset="0"/>
              <a:buChar char="•"/>
            </a:pPr>
            <a:endParaRPr lang="en-GB" dirty="0"/>
          </a:p>
          <a:p>
            <a:r>
              <a:rPr lang="en-GB" dirty="0"/>
              <a:t>In practice the constraints and complexity associated with timetabling meant that this didn’t work as well as planned in shared room set-ups.</a:t>
            </a:r>
          </a:p>
          <a:p>
            <a:endParaRPr lang="en-GB" dirty="0"/>
          </a:p>
          <a:p>
            <a:pPr marL="285750" indent="-285750">
              <a:buFont typeface="Arial" panose="020B0604020202020204" pitchFamily="34" charset="0"/>
              <a:buChar char="•"/>
            </a:pPr>
            <a:endParaRPr lang="en-GB" dirty="0"/>
          </a:p>
          <a:p>
            <a:endParaRPr lang="en-GB" dirty="0"/>
          </a:p>
        </p:txBody>
      </p:sp>
      <p:sp>
        <p:nvSpPr>
          <p:cNvPr id="14" name="Speech Bubble: Oval 13">
            <a:extLst>
              <a:ext uri="{FF2B5EF4-FFF2-40B4-BE49-F238E27FC236}">
                <a16:creationId xmlns:a16="http://schemas.microsoft.com/office/drawing/2014/main" id="{0E8E106B-B3B6-118D-04B0-CE3EFE70DA5F}"/>
              </a:ext>
            </a:extLst>
          </p:cNvPr>
          <p:cNvSpPr/>
          <p:nvPr/>
        </p:nvSpPr>
        <p:spPr>
          <a:xfrm>
            <a:off x="6889532" y="1229710"/>
            <a:ext cx="4619296" cy="2349061"/>
          </a:xfrm>
          <a:prstGeom prst="wedgeEllipseCallou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“The AC trainers had to keep reminding themselves that we were likely to be using shared rooms, and clearly didn't think it was a good idea.”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Speech Bubble: Oval 14">
            <a:extLst>
              <a:ext uri="{FF2B5EF4-FFF2-40B4-BE49-F238E27FC236}">
                <a16:creationId xmlns:a16="http://schemas.microsoft.com/office/drawing/2014/main" id="{EAD8AF1A-9F1A-8EA7-8592-992425C80C2A}"/>
              </a:ext>
            </a:extLst>
          </p:cNvPr>
          <p:cNvSpPr/>
          <p:nvPr/>
        </p:nvSpPr>
        <p:spPr>
          <a:xfrm>
            <a:off x="6017174" y="4282965"/>
            <a:ext cx="5176344" cy="1928649"/>
          </a:xfrm>
          <a:prstGeom prst="wedgeEllipseCallout">
            <a:avLst>
              <a:gd name="adj1" fmla="val 41283"/>
              <a:gd name="adj2" fmla="val 67198"/>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shared rooms] I feared that students would end up with a less rich provision of teaching and learning activities.”</a:t>
            </a:r>
          </a:p>
        </p:txBody>
      </p:sp>
    </p:spTree>
    <p:extLst>
      <p:ext uri="{BB962C8B-B14F-4D97-AF65-F5344CB8AC3E}">
        <p14:creationId xmlns:p14="http://schemas.microsoft.com/office/powerpoint/2010/main" val="2378125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4A5E3E2-EFC3-E4B2-BE59-84D174BC2AF3}"/>
              </a:ext>
            </a:extLst>
          </p:cNvPr>
          <p:cNvSpPr>
            <a:spLocks noGrp="1"/>
          </p:cNvSpPr>
          <p:nvPr>
            <p:ph type="body" sz="quarter" idx="24"/>
          </p:nvPr>
        </p:nvSpPr>
        <p:spPr/>
        <p:txBody>
          <a:bodyPr/>
          <a:lstStyle/>
          <a:p>
            <a:r>
              <a:rPr lang="en-GB" dirty="0"/>
              <a:t>Relative advantage and Perceived usefulness</a:t>
            </a:r>
          </a:p>
          <a:p>
            <a:endParaRPr lang="en-GB" dirty="0"/>
          </a:p>
        </p:txBody>
      </p:sp>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5" name="TextBox 4">
            <a:extLst>
              <a:ext uri="{FF2B5EF4-FFF2-40B4-BE49-F238E27FC236}">
                <a16:creationId xmlns:a16="http://schemas.microsoft.com/office/drawing/2014/main" id="{25217FB6-122E-2C5D-FC04-86AB74046AA0}"/>
              </a:ext>
            </a:extLst>
          </p:cNvPr>
          <p:cNvSpPr txBox="1"/>
          <p:nvPr/>
        </p:nvSpPr>
        <p:spPr>
          <a:xfrm>
            <a:off x="424392" y="1302572"/>
            <a:ext cx="5487677" cy="1477328"/>
          </a:xfrm>
          <a:prstGeom prst="rect">
            <a:avLst/>
          </a:prstGeom>
          <a:noFill/>
        </p:spPr>
        <p:txBody>
          <a:bodyPr wrap="square" rtlCol="0">
            <a:spAutoFit/>
          </a:bodyPr>
          <a:lstStyle/>
          <a:p>
            <a:r>
              <a:rPr lang="en-GB" dirty="0"/>
              <a:t>Personal teaching rooms eliminated these constraints and significantly reduced the complexity.</a:t>
            </a:r>
          </a:p>
          <a:p>
            <a:pPr marL="285750" indent="-285750">
              <a:buFont typeface="Arial" panose="020B0604020202020204" pitchFamily="34" charset="0"/>
              <a:buChar char="•"/>
            </a:pPr>
            <a:endParaRPr lang="en-GB" dirty="0"/>
          </a:p>
          <a:p>
            <a:endParaRPr lang="en-GB" dirty="0"/>
          </a:p>
        </p:txBody>
      </p:sp>
      <p:sp>
        <p:nvSpPr>
          <p:cNvPr id="14" name="Speech Bubble: Oval 13">
            <a:extLst>
              <a:ext uri="{FF2B5EF4-FFF2-40B4-BE49-F238E27FC236}">
                <a16:creationId xmlns:a16="http://schemas.microsoft.com/office/drawing/2014/main" id="{0E8E106B-B3B6-118D-04B0-CE3EFE70DA5F}"/>
              </a:ext>
            </a:extLst>
          </p:cNvPr>
          <p:cNvSpPr/>
          <p:nvPr/>
        </p:nvSpPr>
        <p:spPr>
          <a:xfrm>
            <a:off x="6889532" y="1229710"/>
            <a:ext cx="4619296" cy="2349061"/>
          </a:xfrm>
          <a:prstGeom prst="wedgeEllipseCallou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“[On M303 I am] working in cooperation with my fellow ALs (and the Module Team) to offer a rich package of sessions for each cohort.”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Speech Bubble: Oval 14">
            <a:extLst>
              <a:ext uri="{FF2B5EF4-FFF2-40B4-BE49-F238E27FC236}">
                <a16:creationId xmlns:a16="http://schemas.microsoft.com/office/drawing/2014/main" id="{EAD8AF1A-9F1A-8EA7-8592-992425C80C2A}"/>
              </a:ext>
            </a:extLst>
          </p:cNvPr>
          <p:cNvSpPr/>
          <p:nvPr/>
        </p:nvSpPr>
        <p:spPr>
          <a:xfrm>
            <a:off x="1546773" y="3471334"/>
            <a:ext cx="5700693" cy="1253066"/>
          </a:xfrm>
          <a:prstGeom prst="wedgeEllipseCallout">
            <a:avLst>
              <a:gd name="adj1" fmla="val 41283"/>
              <a:gd name="adj2" fmla="val 67198"/>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“[with personal </a:t>
            </a:r>
            <a:r>
              <a:rPr lang="en-GB" i="1" dirty="0">
                <a:latin typeface="Calibri" panose="020F0502020204030204" pitchFamily="34" charset="0"/>
                <a:ea typeface="Calibri" panose="020F0502020204030204" pitchFamily="34" charset="0"/>
                <a:cs typeface="Times New Roman" panose="02020603050405020304" pitchFamily="18" charset="0"/>
              </a:rPr>
              <a:t>rooms on M303]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Attendances are far better than before”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0446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4A5E3E2-EFC3-E4B2-BE59-84D174BC2AF3}"/>
              </a:ext>
            </a:extLst>
          </p:cNvPr>
          <p:cNvSpPr>
            <a:spLocks noGrp="1"/>
          </p:cNvSpPr>
          <p:nvPr>
            <p:ph type="body" sz="quarter" idx="24"/>
          </p:nvPr>
        </p:nvSpPr>
        <p:spPr/>
        <p:txBody>
          <a:bodyPr/>
          <a:lstStyle/>
          <a:p>
            <a:r>
              <a:rPr lang="en-GB" dirty="0"/>
              <a:t>Compatibility</a:t>
            </a:r>
          </a:p>
        </p:txBody>
      </p:sp>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5" name="TextBox 4">
            <a:extLst>
              <a:ext uri="{FF2B5EF4-FFF2-40B4-BE49-F238E27FC236}">
                <a16:creationId xmlns:a16="http://schemas.microsoft.com/office/drawing/2014/main" id="{25217FB6-122E-2C5D-FC04-86AB74046AA0}"/>
              </a:ext>
            </a:extLst>
          </p:cNvPr>
          <p:cNvSpPr txBox="1"/>
          <p:nvPr/>
        </p:nvSpPr>
        <p:spPr>
          <a:xfrm>
            <a:off x="424392" y="1302572"/>
            <a:ext cx="5314255" cy="3159069"/>
          </a:xfrm>
          <a:prstGeom prst="rect">
            <a:avLst/>
          </a:prstGeom>
          <a:noFill/>
        </p:spPr>
        <p:txBody>
          <a:bodyPr wrap="square" rtlCol="0">
            <a:spAutoFit/>
          </a:bodyPr>
          <a:lstStyle/>
          <a:p>
            <a:r>
              <a:rPr lang="en-GB" dirty="0"/>
              <a:t>The desire for a personal space is acknowledged [P-K-D, 2001]</a:t>
            </a:r>
          </a:p>
          <a:p>
            <a:endParaRPr lang="en-GB" dirty="0"/>
          </a:p>
          <a:p>
            <a:r>
              <a:rPr lang="en-GB" dirty="0" err="1"/>
              <a:t>Bruckerhoff</a:t>
            </a:r>
            <a:r>
              <a:rPr lang="en-GB" dirty="0"/>
              <a:t> [B, 1988], after a 7-month field study of an American high school, described the classroom as a “highly valued territory”, and we hoped that by giving our tutors an online version of this personal space, we would reduce some of the negative feelings associated with the move to the GTP. </a:t>
            </a:r>
          </a:p>
          <a:p>
            <a:endParaRPr lang="en-GB" dirty="0"/>
          </a:p>
        </p:txBody>
      </p:sp>
      <p:sp>
        <p:nvSpPr>
          <p:cNvPr id="14" name="Speech Bubble: Oval 13">
            <a:extLst>
              <a:ext uri="{FF2B5EF4-FFF2-40B4-BE49-F238E27FC236}">
                <a16:creationId xmlns:a16="http://schemas.microsoft.com/office/drawing/2014/main" id="{0E8E106B-B3B6-118D-04B0-CE3EFE70DA5F}"/>
              </a:ext>
            </a:extLst>
          </p:cNvPr>
          <p:cNvSpPr/>
          <p:nvPr/>
        </p:nvSpPr>
        <p:spPr>
          <a:xfrm>
            <a:off x="7031421" y="362607"/>
            <a:ext cx="4619296" cy="2349061"/>
          </a:xfrm>
          <a:prstGeom prst="wedgeEllipseCallout">
            <a:avLst>
              <a:gd name="adj1" fmla="val 25583"/>
              <a:gd name="adj2" fmla="val 63171"/>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GB" i="1" dirty="0">
                <a:latin typeface="Calibri" panose="020F0502020204030204" pitchFamily="34" charset="0"/>
                <a:ea typeface="Calibri" panose="020F0502020204030204" pitchFamily="34" charset="0"/>
                <a:cs typeface="Times New Roman" panose="02020603050405020304" pitchFamily="18" charset="0"/>
              </a:rPr>
              <a:t>“[with shared rooms] I</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thought that the needs of a system, rather than the needs of pedagogy, were driving the system.”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peech Bubble: Oval 1">
            <a:extLst>
              <a:ext uri="{FF2B5EF4-FFF2-40B4-BE49-F238E27FC236}">
                <a16:creationId xmlns:a16="http://schemas.microsoft.com/office/drawing/2014/main" id="{C2F45A4A-BCC6-CC8D-8032-72AF853CD48F}"/>
              </a:ext>
            </a:extLst>
          </p:cNvPr>
          <p:cNvSpPr/>
          <p:nvPr/>
        </p:nvSpPr>
        <p:spPr>
          <a:xfrm>
            <a:off x="1818291" y="4514194"/>
            <a:ext cx="4030715" cy="1255985"/>
          </a:xfrm>
          <a:prstGeom prst="wedgeEllipseCallout">
            <a:avLst>
              <a:gd name="adj1" fmla="val -13476"/>
              <a:gd name="adj2" fmla="val 84771"/>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“Under the M303 online tutorial setup, I feel part of a team”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peech Bubble: Oval 2">
            <a:extLst>
              <a:ext uri="{FF2B5EF4-FFF2-40B4-BE49-F238E27FC236}">
                <a16:creationId xmlns:a16="http://schemas.microsoft.com/office/drawing/2014/main" id="{D6281658-B659-46D8-A042-6B0915C3811F}"/>
              </a:ext>
            </a:extLst>
          </p:cNvPr>
          <p:cNvSpPr/>
          <p:nvPr/>
        </p:nvSpPr>
        <p:spPr>
          <a:xfrm>
            <a:off x="7158712" y="3802411"/>
            <a:ext cx="3499945" cy="1182412"/>
          </a:xfrm>
          <a:prstGeom prst="wedgeEllipseCallout">
            <a:avLst>
              <a:gd name="adj1" fmla="val -56915"/>
              <a:gd name="adj2" fmla="val 53865"/>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 very much value having my own room.”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7847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5F4280-FAC1-7B99-AB4B-5293520BC817}"/>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10</a:t>
            </a:r>
          </a:p>
        </p:txBody>
      </p:sp>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5" y="404664"/>
            <a:ext cx="10766703" cy="497161"/>
          </a:xfrm>
        </p:spPr>
        <p:txBody>
          <a:bodyPr/>
          <a:lstStyle/>
          <a:p>
            <a:r>
              <a:rPr lang="en-GB" dirty="0"/>
              <a:t>GTP arrives</a:t>
            </a:r>
          </a:p>
        </p:txBody>
      </p:sp>
      <p:sp>
        <p:nvSpPr>
          <p:cNvPr id="7" name="Text Placeholder 11">
            <a:extLst>
              <a:ext uri="{FF2B5EF4-FFF2-40B4-BE49-F238E27FC236}">
                <a16:creationId xmlns:a16="http://schemas.microsoft.com/office/drawing/2014/main" id="{F7ACD142-E5AE-B79D-61F4-8091FC49FD8B}"/>
              </a:ext>
            </a:extLst>
          </p:cNvPr>
          <p:cNvSpPr>
            <a:spLocks noGrp="1"/>
          </p:cNvSpPr>
          <p:nvPr>
            <p:ph type="body" sz="quarter" idx="25"/>
          </p:nvPr>
        </p:nvSpPr>
        <p:spPr>
          <a:xfrm>
            <a:off x="413915" y="912168"/>
            <a:ext cx="10795368" cy="396370"/>
          </a:xfrm>
        </p:spPr>
        <p:txBody>
          <a:bodyPr/>
          <a:lstStyle/>
          <a:p>
            <a:r>
              <a:rPr lang="en-GB" dirty="0"/>
              <a:t>One timetable to rule them all</a:t>
            </a:r>
          </a:p>
        </p:txBody>
      </p:sp>
      <p:pic>
        <p:nvPicPr>
          <p:cNvPr id="2" name="Picture 1">
            <a:extLst>
              <a:ext uri="{FF2B5EF4-FFF2-40B4-BE49-F238E27FC236}">
                <a16:creationId xmlns:a16="http://schemas.microsoft.com/office/drawing/2014/main" id="{69DCBA1C-6347-9F3F-0F81-6C1F70B78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810" y="420632"/>
            <a:ext cx="6462362" cy="6085567"/>
          </a:xfrm>
          <a:prstGeom prst="rect">
            <a:avLst/>
          </a:prstGeom>
        </p:spPr>
      </p:pic>
    </p:spTree>
    <p:extLst>
      <p:ext uri="{BB962C8B-B14F-4D97-AF65-F5344CB8AC3E}">
        <p14:creationId xmlns:p14="http://schemas.microsoft.com/office/powerpoint/2010/main" val="3124669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4A5E3E2-EFC3-E4B2-BE59-84D174BC2AF3}"/>
              </a:ext>
            </a:extLst>
          </p:cNvPr>
          <p:cNvSpPr>
            <a:spLocks noGrp="1"/>
          </p:cNvSpPr>
          <p:nvPr>
            <p:ph type="body" sz="quarter" idx="24"/>
          </p:nvPr>
        </p:nvSpPr>
        <p:spPr/>
        <p:txBody>
          <a:bodyPr/>
          <a:lstStyle/>
          <a:p>
            <a:r>
              <a:rPr lang="en-GB" dirty="0"/>
              <a:t>Complexity</a:t>
            </a:r>
          </a:p>
        </p:txBody>
      </p:sp>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5" name="TextBox 4">
            <a:extLst>
              <a:ext uri="{FF2B5EF4-FFF2-40B4-BE49-F238E27FC236}">
                <a16:creationId xmlns:a16="http://schemas.microsoft.com/office/drawing/2014/main" id="{25217FB6-122E-2C5D-FC04-86AB74046AA0}"/>
              </a:ext>
            </a:extLst>
          </p:cNvPr>
          <p:cNvSpPr txBox="1"/>
          <p:nvPr/>
        </p:nvSpPr>
        <p:spPr>
          <a:xfrm>
            <a:off x="424392" y="1302572"/>
            <a:ext cx="5314255" cy="1477328"/>
          </a:xfrm>
          <a:prstGeom prst="rect">
            <a:avLst/>
          </a:prstGeom>
          <a:noFill/>
        </p:spPr>
        <p:txBody>
          <a:bodyPr wrap="square" rtlCol="0">
            <a:spAutoFit/>
          </a:bodyPr>
          <a:lstStyle/>
          <a:p>
            <a:pPr marL="285750" indent="-285750">
              <a:buFont typeface="Arial" panose="020B0604020202020204" pitchFamily="34" charset="0"/>
              <a:buChar char="•"/>
            </a:pPr>
            <a:r>
              <a:rPr lang="en-GB" dirty="0"/>
              <a:t>Visualizing GTP working well in shared rooms seemed hard.</a:t>
            </a:r>
          </a:p>
          <a:p>
            <a:pPr marL="285750" indent="-285750">
              <a:buFont typeface="Arial" panose="020B0604020202020204" pitchFamily="34" charset="0"/>
              <a:buChar char="•"/>
            </a:pPr>
            <a:r>
              <a:rPr lang="en-GB" dirty="0"/>
              <a:t>GTP with personal rooms mapped on to the familiar secondary school set-up.</a:t>
            </a:r>
          </a:p>
          <a:p>
            <a:endParaRPr lang="en-GB" dirty="0"/>
          </a:p>
        </p:txBody>
      </p:sp>
      <p:sp>
        <p:nvSpPr>
          <p:cNvPr id="14" name="Speech Bubble: Oval 13">
            <a:extLst>
              <a:ext uri="{FF2B5EF4-FFF2-40B4-BE49-F238E27FC236}">
                <a16:creationId xmlns:a16="http://schemas.microsoft.com/office/drawing/2014/main" id="{0E8E106B-B3B6-118D-04B0-CE3EFE70DA5F}"/>
              </a:ext>
            </a:extLst>
          </p:cNvPr>
          <p:cNvSpPr/>
          <p:nvPr/>
        </p:nvSpPr>
        <p:spPr>
          <a:xfrm>
            <a:off x="5565228" y="315310"/>
            <a:ext cx="6211614" cy="3468414"/>
          </a:xfrm>
          <a:prstGeom prst="wedgeEllipseCallout">
            <a:avLst>
              <a:gd name="adj1" fmla="val -67649"/>
              <a:gd name="adj2" fmla="val 35831"/>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 like to set up dynamic interactive tutorial activities, using draw tools on an uploaded PowerPoint, and polls, in advance of the tutorial. I was concerned that this would be difficult, with several tutors trying to access the room, and that other tutors might inadvertently delete or change my materials.”</a:t>
            </a:r>
          </a:p>
        </p:txBody>
      </p:sp>
      <p:sp>
        <p:nvSpPr>
          <p:cNvPr id="15" name="Speech Bubble: Oval 14">
            <a:extLst>
              <a:ext uri="{FF2B5EF4-FFF2-40B4-BE49-F238E27FC236}">
                <a16:creationId xmlns:a16="http://schemas.microsoft.com/office/drawing/2014/main" id="{EAD8AF1A-9F1A-8EA7-8592-992425C80C2A}"/>
              </a:ext>
            </a:extLst>
          </p:cNvPr>
          <p:cNvSpPr/>
          <p:nvPr/>
        </p:nvSpPr>
        <p:spPr>
          <a:xfrm>
            <a:off x="672079" y="3632493"/>
            <a:ext cx="5475888" cy="1550276"/>
          </a:xfrm>
          <a:prstGeom prst="wedgeEllipseCallout">
            <a:avLst>
              <a:gd name="adj1" fmla="val 33861"/>
              <a:gd name="adj2" fmla="val 85767"/>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a:t>
            </a:r>
            <a:r>
              <a:rPr lang="en-GB" i="1" dirty="0">
                <a:latin typeface="Calibri" panose="020F0502020204030204" pitchFamily="34" charset="0"/>
                <a:ea typeface="Calibri" panose="020F0502020204030204" pitchFamily="34" charset="0"/>
                <a:cs typeface="Times New Roman" panose="02020603050405020304" pitchFamily="18" charset="0"/>
              </a:rPr>
              <a:t>With my own room</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“I need not worry about messing up someone else's stuff.”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peech Bubble: Oval 5">
            <a:extLst>
              <a:ext uri="{FF2B5EF4-FFF2-40B4-BE49-F238E27FC236}">
                <a16:creationId xmlns:a16="http://schemas.microsoft.com/office/drawing/2014/main" id="{9585245B-4DD7-A3F5-68AC-EDEDCFCA6822}"/>
              </a:ext>
            </a:extLst>
          </p:cNvPr>
          <p:cNvSpPr/>
          <p:nvPr/>
        </p:nvSpPr>
        <p:spPr>
          <a:xfrm>
            <a:off x="6395546" y="4834759"/>
            <a:ext cx="5475888" cy="1550276"/>
          </a:xfrm>
          <a:prstGeom prst="wedgeEllipseCallout">
            <a:avLst>
              <a:gd name="adj1" fmla="val 41283"/>
              <a:gd name="adj2" fmla="val 67198"/>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“[On M303] the students seem happy, and they don't seem to have any trouble finding the right room.”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4039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4A5E3E2-EFC3-E4B2-BE59-84D174BC2AF3}"/>
              </a:ext>
            </a:extLst>
          </p:cNvPr>
          <p:cNvSpPr>
            <a:spLocks noGrp="1"/>
          </p:cNvSpPr>
          <p:nvPr>
            <p:ph type="body" sz="quarter" idx="24"/>
          </p:nvPr>
        </p:nvSpPr>
        <p:spPr/>
        <p:txBody>
          <a:bodyPr/>
          <a:lstStyle/>
          <a:p>
            <a:r>
              <a:rPr lang="en-GB" dirty="0"/>
              <a:t>Observability</a:t>
            </a:r>
          </a:p>
        </p:txBody>
      </p:sp>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5" name="TextBox 4">
            <a:extLst>
              <a:ext uri="{FF2B5EF4-FFF2-40B4-BE49-F238E27FC236}">
                <a16:creationId xmlns:a16="http://schemas.microsoft.com/office/drawing/2014/main" id="{25217FB6-122E-2C5D-FC04-86AB74046AA0}"/>
              </a:ext>
            </a:extLst>
          </p:cNvPr>
          <p:cNvSpPr txBox="1"/>
          <p:nvPr/>
        </p:nvSpPr>
        <p:spPr>
          <a:xfrm>
            <a:off x="424391" y="1302572"/>
            <a:ext cx="11022541" cy="646331"/>
          </a:xfrm>
          <a:prstGeom prst="rect">
            <a:avLst/>
          </a:prstGeom>
          <a:noFill/>
        </p:spPr>
        <p:txBody>
          <a:bodyPr wrap="square" rtlCol="0">
            <a:spAutoFit/>
          </a:bodyPr>
          <a:lstStyle/>
          <a:p>
            <a:r>
              <a:rPr lang="en-GB" dirty="0"/>
              <a:t>Once the M303 tutorials’ programme started, each tutor could see both that students were using the recordings and the positive posts from students in the tutorials forum </a:t>
            </a:r>
          </a:p>
        </p:txBody>
      </p:sp>
      <p:sp>
        <p:nvSpPr>
          <p:cNvPr id="2" name="Text Placeholder 9">
            <a:extLst>
              <a:ext uri="{FF2B5EF4-FFF2-40B4-BE49-F238E27FC236}">
                <a16:creationId xmlns:a16="http://schemas.microsoft.com/office/drawing/2014/main" id="{E9D79CC1-9DF8-66CD-5F14-210E3AC9312A}"/>
              </a:ext>
            </a:extLst>
          </p:cNvPr>
          <p:cNvSpPr txBox="1">
            <a:spLocks/>
          </p:cNvSpPr>
          <p:nvPr/>
        </p:nvSpPr>
        <p:spPr>
          <a:xfrm>
            <a:off x="396982" y="2182664"/>
            <a:ext cx="10766703" cy="49716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Trialability</a:t>
            </a:r>
          </a:p>
        </p:txBody>
      </p:sp>
      <p:sp>
        <p:nvSpPr>
          <p:cNvPr id="3" name="TextBox 2">
            <a:extLst>
              <a:ext uri="{FF2B5EF4-FFF2-40B4-BE49-F238E27FC236}">
                <a16:creationId xmlns:a16="http://schemas.microsoft.com/office/drawing/2014/main" id="{3C08A85C-420F-5C97-19D9-1DD706CFF84C}"/>
              </a:ext>
            </a:extLst>
          </p:cNvPr>
          <p:cNvSpPr txBox="1"/>
          <p:nvPr/>
        </p:nvSpPr>
        <p:spPr>
          <a:xfrm>
            <a:off x="356658" y="2860438"/>
            <a:ext cx="11022541" cy="646331"/>
          </a:xfrm>
          <a:prstGeom prst="rect">
            <a:avLst/>
          </a:prstGeom>
          <a:noFill/>
        </p:spPr>
        <p:txBody>
          <a:bodyPr wrap="square" rtlCol="0">
            <a:spAutoFit/>
          </a:bodyPr>
          <a:lstStyle/>
          <a:p>
            <a:r>
              <a:rPr lang="en-GB" dirty="0"/>
              <a:t>Tutors could practice using set-ups in the room that they would be teaching in, without risk of being disturbed by another tutor.  </a:t>
            </a:r>
          </a:p>
        </p:txBody>
      </p:sp>
      <p:sp>
        <p:nvSpPr>
          <p:cNvPr id="8" name="Speech Bubble: Oval 7">
            <a:extLst>
              <a:ext uri="{FF2B5EF4-FFF2-40B4-BE49-F238E27FC236}">
                <a16:creationId xmlns:a16="http://schemas.microsoft.com/office/drawing/2014/main" id="{E80DE5EA-442F-5DA7-F6B3-DE35E79FEEC0}"/>
              </a:ext>
            </a:extLst>
          </p:cNvPr>
          <p:cNvSpPr/>
          <p:nvPr/>
        </p:nvSpPr>
        <p:spPr>
          <a:xfrm>
            <a:off x="3115733" y="3566510"/>
            <a:ext cx="6767495" cy="2631090"/>
          </a:xfrm>
          <a:prstGeom prst="wedgeEllipseCallou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“[Using a visible room, I could] </a:t>
            </a:r>
            <a:r>
              <a:rPr lang="en-GB" sz="1800" i="1" dirty="0">
                <a:effectLst/>
                <a:latin typeface="Calibri" panose="020F0502020204030204" pitchFamily="34" charset="0"/>
                <a:ea typeface="Calibri" panose="020F0502020204030204" pitchFamily="34" charset="0"/>
                <a:cs typeface="Calibri" panose="020F0502020204030204" pitchFamily="34" charset="0"/>
              </a:rPr>
              <a:t>plan how the tutorial would go, without getting mixed up with other tutors' stuff. I was able to prepare better material, and I felt confident and not stressed. Sharing was the opposite.”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4485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697CB6F-22F4-FD49-0584-821C97F80DE5}"/>
              </a:ext>
            </a:extLst>
          </p:cNvPr>
          <p:cNvSpPr>
            <a:spLocks noGrp="1"/>
          </p:cNvSpPr>
          <p:nvPr>
            <p:ph type="body" sz="quarter" idx="24"/>
          </p:nvPr>
        </p:nvSpPr>
        <p:spPr>
          <a:xfrm>
            <a:off x="837248" y="540131"/>
            <a:ext cx="10766703" cy="497161"/>
          </a:xfrm>
        </p:spPr>
        <p:txBody>
          <a:bodyPr/>
          <a:lstStyle/>
          <a:p>
            <a:r>
              <a:rPr lang="en-GB" dirty="0"/>
              <a:t>Affordances of GTP-own and GTP-shared</a:t>
            </a:r>
          </a:p>
          <a:p>
            <a:endParaRPr lang="en-GB" dirty="0"/>
          </a:p>
        </p:txBody>
      </p:sp>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pic>
        <p:nvPicPr>
          <p:cNvPr id="7" name="Picture 6">
            <a:extLst>
              <a:ext uri="{FF2B5EF4-FFF2-40B4-BE49-F238E27FC236}">
                <a16:creationId xmlns:a16="http://schemas.microsoft.com/office/drawing/2014/main" id="{6A01437D-C046-ACFA-840A-08F2BC11E7FB}"/>
              </a:ext>
            </a:extLst>
          </p:cNvPr>
          <p:cNvPicPr>
            <a:picLocks noChangeAspect="1"/>
          </p:cNvPicPr>
          <p:nvPr/>
        </p:nvPicPr>
        <p:blipFill>
          <a:blip r:embed="rId3"/>
          <a:stretch>
            <a:fillRect/>
          </a:stretch>
        </p:blipFill>
        <p:spPr>
          <a:xfrm>
            <a:off x="2180306" y="1479622"/>
            <a:ext cx="7226647" cy="4043847"/>
          </a:xfrm>
          <a:prstGeom prst="rect">
            <a:avLst/>
          </a:prstGeom>
        </p:spPr>
      </p:pic>
    </p:spTree>
    <p:extLst>
      <p:ext uri="{BB962C8B-B14F-4D97-AF65-F5344CB8AC3E}">
        <p14:creationId xmlns:p14="http://schemas.microsoft.com/office/powerpoint/2010/main" val="2997221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697CB6F-22F4-FD49-0584-821C97F80DE5}"/>
              </a:ext>
            </a:extLst>
          </p:cNvPr>
          <p:cNvSpPr>
            <a:spLocks noGrp="1"/>
          </p:cNvSpPr>
          <p:nvPr>
            <p:ph type="body" sz="quarter" idx="24"/>
          </p:nvPr>
        </p:nvSpPr>
        <p:spPr>
          <a:xfrm>
            <a:off x="837248" y="540131"/>
            <a:ext cx="10766703" cy="497161"/>
          </a:xfrm>
        </p:spPr>
        <p:txBody>
          <a:bodyPr/>
          <a:lstStyle/>
          <a:p>
            <a:r>
              <a:rPr lang="en-GB" dirty="0"/>
              <a:t>Conclusion </a:t>
            </a:r>
          </a:p>
        </p:txBody>
      </p:sp>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2" name="TextBox 1">
            <a:extLst>
              <a:ext uri="{FF2B5EF4-FFF2-40B4-BE49-F238E27FC236}">
                <a16:creationId xmlns:a16="http://schemas.microsoft.com/office/drawing/2014/main" id="{968362FE-500D-9583-C9DA-74A4D0CD5BCC}"/>
              </a:ext>
            </a:extLst>
          </p:cNvPr>
          <p:cNvSpPr txBox="1"/>
          <p:nvPr/>
        </p:nvSpPr>
        <p:spPr>
          <a:xfrm>
            <a:off x="779992" y="1251772"/>
            <a:ext cx="10666942" cy="646331"/>
          </a:xfrm>
          <a:prstGeom prst="rect">
            <a:avLst/>
          </a:prstGeom>
          <a:noFill/>
        </p:spPr>
        <p:txBody>
          <a:bodyPr wrap="square" rtlCol="0">
            <a:spAutoFit/>
          </a:bodyPr>
          <a:lstStyle/>
          <a:p>
            <a:r>
              <a:rPr lang="en-GB" dirty="0"/>
              <a:t>GTP can work well, from both the tutors’ viewpoints and the students’ viewpoints, if tutors are given their own personal teaching rooms. </a:t>
            </a:r>
          </a:p>
        </p:txBody>
      </p:sp>
      <p:sp>
        <p:nvSpPr>
          <p:cNvPr id="3" name="Text Placeholder 14">
            <a:extLst>
              <a:ext uri="{FF2B5EF4-FFF2-40B4-BE49-F238E27FC236}">
                <a16:creationId xmlns:a16="http://schemas.microsoft.com/office/drawing/2014/main" id="{AE81FEDC-A698-7086-81E0-AD10A6D6EE5D}"/>
              </a:ext>
            </a:extLst>
          </p:cNvPr>
          <p:cNvSpPr txBox="1">
            <a:spLocks/>
          </p:cNvSpPr>
          <p:nvPr/>
        </p:nvSpPr>
        <p:spPr>
          <a:xfrm>
            <a:off x="740225" y="2021111"/>
            <a:ext cx="10766703" cy="49716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More information on personal teaching (visible) rooms </a:t>
            </a:r>
          </a:p>
        </p:txBody>
      </p:sp>
      <p:sp>
        <p:nvSpPr>
          <p:cNvPr id="6" name="TextBox 5">
            <a:extLst>
              <a:ext uri="{FF2B5EF4-FFF2-40B4-BE49-F238E27FC236}">
                <a16:creationId xmlns:a16="http://schemas.microsoft.com/office/drawing/2014/main" id="{8345AD34-BB66-57B2-694D-526920715533}"/>
              </a:ext>
            </a:extLst>
          </p:cNvPr>
          <p:cNvSpPr txBox="1"/>
          <p:nvPr/>
        </p:nvSpPr>
        <p:spPr>
          <a:xfrm>
            <a:off x="765088" y="3576704"/>
            <a:ext cx="10469033" cy="1107996"/>
          </a:xfrm>
          <a:prstGeom prst="rect">
            <a:avLst/>
          </a:prstGeom>
          <a:noFill/>
        </p:spPr>
        <p:txBody>
          <a:bodyPr wrap="square">
            <a:spAutoFit/>
          </a:bodyPr>
          <a:lstStyle/>
          <a:p>
            <a:r>
              <a:rPr lang="en-GB" dirty="0">
                <a:solidFill>
                  <a:srgbClr val="7030A0"/>
                </a:solidFill>
              </a:rPr>
              <a:t>Visible rooms good practice and implementation</a:t>
            </a:r>
          </a:p>
          <a:p>
            <a:r>
              <a:rPr lang="en-GB" sz="1200" dirty="0"/>
              <a:t>https://openuniv.sharepoint.com/:w:/r/sites/units/lds/scholarship-exchange/_layouts/15/Doc.aspx?sourcedoc=%7B9E84DF42-CCFF-45F9-9E3E-63A2F33255BC%7D&amp;file=Visible%20rooms%20good%20practice%20and%20implementation.docx&amp;action=default&amp;mobileredirect=true&amp;DefaultItemOpen=1</a:t>
            </a:r>
          </a:p>
        </p:txBody>
      </p:sp>
      <p:sp>
        <p:nvSpPr>
          <p:cNvPr id="10" name="TextBox 9">
            <a:extLst>
              <a:ext uri="{FF2B5EF4-FFF2-40B4-BE49-F238E27FC236}">
                <a16:creationId xmlns:a16="http://schemas.microsoft.com/office/drawing/2014/main" id="{3263FDAD-BD5A-066F-D1D7-B42D06F86583}"/>
              </a:ext>
            </a:extLst>
          </p:cNvPr>
          <p:cNvSpPr txBox="1"/>
          <p:nvPr/>
        </p:nvSpPr>
        <p:spPr>
          <a:xfrm>
            <a:off x="782479" y="4678742"/>
            <a:ext cx="10469033" cy="923330"/>
          </a:xfrm>
          <a:prstGeom prst="rect">
            <a:avLst/>
          </a:prstGeom>
          <a:noFill/>
        </p:spPr>
        <p:txBody>
          <a:bodyPr wrap="square">
            <a:spAutoFit/>
          </a:bodyPr>
          <a:lstStyle/>
          <a:p>
            <a:r>
              <a:rPr lang="en-GB" dirty="0">
                <a:solidFill>
                  <a:srgbClr val="7030A0"/>
                </a:solidFill>
              </a:rPr>
              <a:t>Visible Rooms in Adobe Connect: Report of a Trial on MS327 and M303 </a:t>
            </a:r>
            <a:r>
              <a:rPr lang="en-GB" sz="1200" dirty="0">
                <a:solidFill>
                  <a:srgbClr val="002060"/>
                </a:solidFill>
              </a:rPr>
              <a:t>https://openuniv.sharepoint.com/sites/units/lds/scholarship-exchange/documents/Forms/Metadata.aspx?id=%2Fsites%2Funits%2Flds%2Fscholarship%2Dexchange%2Fdocuments%2FVisibleRoomsFinalReport%2Epdf&amp;parent=%2Fsites%2Funits%2Flds%2Fscholarship%2Dexchange%2Fdocuments</a:t>
            </a:r>
          </a:p>
        </p:txBody>
      </p:sp>
      <p:sp>
        <p:nvSpPr>
          <p:cNvPr id="5" name="TextBox 4">
            <a:extLst>
              <a:ext uri="{FF2B5EF4-FFF2-40B4-BE49-F238E27FC236}">
                <a16:creationId xmlns:a16="http://schemas.microsoft.com/office/drawing/2014/main" id="{B780D1C9-C799-83BE-AAB3-491DA3732E85}"/>
              </a:ext>
            </a:extLst>
          </p:cNvPr>
          <p:cNvSpPr txBox="1"/>
          <p:nvPr/>
        </p:nvSpPr>
        <p:spPr>
          <a:xfrm>
            <a:off x="769207" y="2616996"/>
            <a:ext cx="10469033" cy="923330"/>
          </a:xfrm>
          <a:prstGeom prst="rect">
            <a:avLst/>
          </a:prstGeom>
          <a:noFill/>
        </p:spPr>
        <p:txBody>
          <a:bodyPr wrap="square">
            <a:spAutoFit/>
          </a:bodyPr>
          <a:lstStyle/>
          <a:p>
            <a:r>
              <a:rPr lang="en-GB" dirty="0">
                <a:solidFill>
                  <a:srgbClr val="7030A0"/>
                </a:solidFill>
              </a:rPr>
              <a:t>Full eSTEeM report</a:t>
            </a:r>
          </a:p>
          <a:p>
            <a:r>
              <a:rPr lang="en-GB" sz="1200" dirty="0"/>
              <a:t>https://www.scholarship-exchange.open.ac.uk/articles/report/Does_the_provision_of_an_own_working_space_for_tutors_enhance_the_learning_experience_for_students_when_implementing_an_extensive_module_level_tutorial_timetable_eSTEeM_Final_Report/25957915</a:t>
            </a:r>
          </a:p>
        </p:txBody>
      </p:sp>
    </p:spTree>
    <p:extLst>
      <p:ext uri="{BB962C8B-B14F-4D97-AF65-F5344CB8AC3E}">
        <p14:creationId xmlns:p14="http://schemas.microsoft.com/office/powerpoint/2010/main" val="3912308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EF7478-C16A-DC23-295B-0954054ED53D}"/>
              </a:ext>
            </a:extLst>
          </p:cNvPr>
          <p:cNvSpPr>
            <a:spLocks noGrp="1"/>
          </p:cNvSpPr>
          <p:nvPr>
            <p:ph type="body" sz="quarter" idx="24"/>
          </p:nvPr>
        </p:nvSpPr>
        <p:spPr/>
        <p:txBody>
          <a:bodyPr/>
          <a:lstStyle/>
          <a:p>
            <a:r>
              <a:rPr lang="en-GB" dirty="0"/>
              <a:t>References</a:t>
            </a:r>
          </a:p>
        </p:txBody>
      </p:sp>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2" name="TextBox 1">
            <a:extLst>
              <a:ext uri="{FF2B5EF4-FFF2-40B4-BE49-F238E27FC236}">
                <a16:creationId xmlns:a16="http://schemas.microsoft.com/office/drawing/2014/main" id="{664EE931-440B-12D9-5356-A9406B510455}"/>
              </a:ext>
            </a:extLst>
          </p:cNvPr>
          <p:cNvSpPr txBox="1"/>
          <p:nvPr/>
        </p:nvSpPr>
        <p:spPr>
          <a:xfrm>
            <a:off x="634943" y="1012944"/>
            <a:ext cx="11165760" cy="5016758"/>
          </a:xfrm>
          <a:prstGeom prst="rect">
            <a:avLst/>
          </a:prstGeom>
          <a:noFill/>
        </p:spPr>
        <p:txBody>
          <a:bodyPr wrap="square" lIns="91440" tIns="45720" rIns="91440" bIns="45720" anchor="t">
            <a:spAutoFit/>
          </a:bodyPr>
          <a:lstStyle/>
          <a:p>
            <a:r>
              <a:rPr lang="en-GB" sz="1600" b="0" dirty="0">
                <a:cs typeface="Poppins"/>
              </a:rPr>
              <a:t>[A-N-T, 1992] Adams, D.A., Nelson, R.R. and Todd, P.A., 1992. Perceived usefulness, ease of use, and usage of information technology: A replication. MIS quarterly, pp.227-247.</a:t>
            </a:r>
          </a:p>
          <a:p>
            <a:r>
              <a:rPr lang="en-GB" sz="1600" b="0" dirty="0">
                <a:solidFill>
                  <a:srgbClr val="0070C0"/>
                </a:solidFill>
                <a:cs typeface="Poppins"/>
              </a:rPr>
              <a:t>[B, 1988] </a:t>
            </a:r>
            <a:r>
              <a:rPr lang="en-GB" sz="1600" b="0" dirty="0" err="1">
                <a:solidFill>
                  <a:srgbClr val="0070C0"/>
                </a:solidFill>
                <a:cs typeface="Poppins"/>
              </a:rPr>
              <a:t>Bruckerhoff</a:t>
            </a:r>
            <a:r>
              <a:rPr lang="en-GB" sz="1600" b="0" dirty="0">
                <a:solidFill>
                  <a:srgbClr val="0070C0"/>
                </a:solidFill>
                <a:cs typeface="Poppins"/>
              </a:rPr>
              <a:t>, C.E., 1988. </a:t>
            </a:r>
            <a:r>
              <a:rPr lang="en-GB" sz="1600" b="0" dirty="0" err="1">
                <a:solidFill>
                  <a:srgbClr val="0070C0"/>
                </a:solidFill>
                <a:cs typeface="Poppins"/>
              </a:rPr>
              <a:t>Defense</a:t>
            </a:r>
            <a:r>
              <a:rPr lang="en-GB" sz="1600" b="0" dirty="0">
                <a:solidFill>
                  <a:srgbClr val="0070C0"/>
                </a:solidFill>
                <a:cs typeface="Poppins"/>
              </a:rPr>
              <a:t> of Territory: A Report of High School Teachers at Work.</a:t>
            </a:r>
          </a:p>
          <a:p>
            <a:r>
              <a:rPr lang="en-US" sz="1600" dirty="0">
                <a:ea typeface="Calibri"/>
                <a:cs typeface="Poppins"/>
              </a:rPr>
              <a:t>[C-T-R-H-R-P, 2020] </a:t>
            </a:r>
            <a:r>
              <a:rPr lang="en-US" sz="1600" dirty="0">
                <a:ea typeface="Calibri"/>
                <a:cs typeface="Calibri"/>
              </a:rPr>
              <a:t>Calvert C, Thomas C, Ryder H, Holmes H, Rogers K, Pawley S,. Increasing online tutorial attendance and the number of viewings of tutorial recordings </a:t>
            </a:r>
            <a:endParaRPr lang="en-US" sz="1600" dirty="0">
              <a:solidFill>
                <a:srgbClr val="000000"/>
              </a:solidFill>
              <a:ea typeface="Calibri"/>
              <a:cs typeface="Calibri"/>
            </a:endParaRPr>
          </a:p>
          <a:p>
            <a:r>
              <a:rPr lang="en-GB" sz="1600" dirty="0">
                <a:solidFill>
                  <a:srgbClr val="0070C0"/>
                </a:solidFill>
                <a:cs typeface="Poppins"/>
              </a:rPr>
              <a:t>[D, 1989] Davis, F.D., 1989. Perceived usefulness, perceived ease of use, and user acceptance of information technology. MIS quarterly, pp.319-340.</a:t>
            </a:r>
          </a:p>
          <a:p>
            <a:r>
              <a:rPr lang="en-GB" sz="1600" dirty="0">
                <a:ea typeface="Calibri"/>
                <a:cs typeface="Times New Roman"/>
              </a:rPr>
              <a:t>[</a:t>
            </a:r>
            <a:r>
              <a:rPr lang="en-GB" sz="1600" dirty="0">
                <a:effectLst/>
                <a:ea typeface="Calibri"/>
                <a:cs typeface="Times New Roman"/>
              </a:rPr>
              <a:t>D, 1999] Dooley, K.E., 1999. Towards a holistic model for the diffusion of educational technologies: An integrative review of educational innovation studies. Journal of Educational Technology &amp; Society, 2(4), pp.35-45.</a:t>
            </a:r>
          </a:p>
          <a:p>
            <a:r>
              <a:rPr lang="en-GB" sz="1600" dirty="0">
                <a:solidFill>
                  <a:srgbClr val="0070C0"/>
                </a:solidFill>
                <a:effectLst/>
                <a:ea typeface="Calibri"/>
                <a:cs typeface="Times New Roman"/>
              </a:rPr>
              <a:t>[G-M, 2019] </a:t>
            </a:r>
            <a:r>
              <a:rPr lang="en-GB" sz="1600" dirty="0" err="1">
                <a:solidFill>
                  <a:srgbClr val="0070C0"/>
                </a:solidFill>
                <a:effectLst/>
                <a:ea typeface="Calibri"/>
                <a:cs typeface="Times New Roman"/>
              </a:rPr>
              <a:t>Granić</a:t>
            </a:r>
            <a:r>
              <a:rPr lang="en-GB" sz="1600" dirty="0">
                <a:solidFill>
                  <a:srgbClr val="0070C0"/>
                </a:solidFill>
                <a:effectLst/>
                <a:ea typeface="Calibri"/>
                <a:cs typeface="Times New Roman"/>
              </a:rPr>
              <a:t>, A. and </a:t>
            </a:r>
            <a:r>
              <a:rPr lang="en-GB" sz="1600" dirty="0" err="1">
                <a:solidFill>
                  <a:srgbClr val="0070C0"/>
                </a:solidFill>
                <a:effectLst/>
                <a:ea typeface="Calibri"/>
                <a:cs typeface="Times New Roman"/>
              </a:rPr>
              <a:t>Marangunić</a:t>
            </a:r>
            <a:r>
              <a:rPr lang="en-GB" sz="1600" dirty="0">
                <a:solidFill>
                  <a:srgbClr val="0070C0"/>
                </a:solidFill>
                <a:effectLst/>
                <a:ea typeface="Calibri"/>
                <a:cs typeface="Times New Roman"/>
              </a:rPr>
              <a:t>, N., 2019. Technology acceptance model in educational context: A systematic literature review. British Journal of Educational Technology, 50(5), pp.2572-2593.</a:t>
            </a:r>
          </a:p>
          <a:p>
            <a:r>
              <a:rPr lang="en-GB" sz="1600" dirty="0">
                <a:effectLst/>
                <a:ea typeface="Calibri"/>
                <a:cs typeface="Times New Roman"/>
              </a:rPr>
              <a:t>[L-H-H, 2011] Lee, Y.-H., Hsieh, Y.-C. and Hsu, C.-N. (2011) ‘Adding Innovation Diffusion Theory to the Technology Acceptance Model: Supporting Employees’ Intentions to use E-Learning Systems’, Educational technology &amp; society, 14(4), pp. 124–137.</a:t>
            </a:r>
            <a:endParaRPr lang="en-GB" sz="1600" b="0" dirty="0">
              <a:ea typeface="Calibri"/>
              <a:cs typeface="Times New Roman"/>
            </a:endParaRPr>
          </a:p>
          <a:p>
            <a:r>
              <a:rPr lang="en-GB" sz="1600" dirty="0">
                <a:solidFill>
                  <a:srgbClr val="0070C0"/>
                </a:solidFill>
                <a:cs typeface="Poppins"/>
              </a:rPr>
              <a:t>[</a:t>
            </a:r>
            <a:r>
              <a:rPr lang="en-GB" sz="1600" b="0" dirty="0">
                <a:solidFill>
                  <a:srgbClr val="0070C0"/>
                </a:solidFill>
                <a:cs typeface="Poppins"/>
              </a:rPr>
              <a:t>M-B, 1991] Moore, G.C. and </a:t>
            </a:r>
            <a:r>
              <a:rPr lang="en-GB" sz="1600" b="0" dirty="0" err="1">
                <a:solidFill>
                  <a:srgbClr val="0070C0"/>
                </a:solidFill>
                <a:cs typeface="Poppins"/>
              </a:rPr>
              <a:t>Benbasat</a:t>
            </a:r>
            <a:r>
              <a:rPr lang="en-GB" sz="1600" b="0" dirty="0">
                <a:solidFill>
                  <a:srgbClr val="0070C0"/>
                </a:solidFill>
                <a:cs typeface="Poppins"/>
              </a:rPr>
              <a:t>, I., 1991. Development of an instrument to measure the perceptions of adopting an information technology innovation. Information systems research, 2(3), pp.192-222.</a:t>
            </a:r>
          </a:p>
          <a:p>
            <a:r>
              <a:rPr lang="en-GB" sz="1600" b="0" dirty="0">
                <a:cs typeface="Poppins"/>
              </a:rPr>
              <a:t>[R, 2010]</a:t>
            </a:r>
            <a:r>
              <a:rPr lang="en-GB" sz="1600" dirty="0">
                <a:cs typeface="Poppins"/>
              </a:rPr>
              <a:t> Rogers, E.M., 2010. Diffusion of innovations. Simon and Schuster.</a:t>
            </a:r>
            <a:endParaRPr lang="en-GB" sz="1600" b="0" dirty="0">
              <a:cs typeface="Poppins" panose="00000500000000000000" pitchFamily="2" charset="0"/>
            </a:endParaRPr>
          </a:p>
          <a:p>
            <a:endParaRPr lang="en-US" sz="1400" dirty="0">
              <a:ea typeface="Calibri"/>
              <a:cs typeface="Poppins"/>
            </a:endParaRPr>
          </a:p>
          <a:p>
            <a:endParaRPr lang="en-GB"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411397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a:t>
            </a:r>
          </a:p>
        </p:txBody>
      </p:sp>
    </p:spTree>
    <p:extLst>
      <p:ext uri="{BB962C8B-B14F-4D97-AF65-F5344CB8AC3E}">
        <p14:creationId xmlns:p14="http://schemas.microsoft.com/office/powerpoint/2010/main" val="1339148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5F4280-FAC1-7B99-AB4B-5293520BC817}"/>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10</a:t>
            </a:r>
          </a:p>
        </p:txBody>
      </p:sp>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5" y="404664"/>
            <a:ext cx="10766703" cy="497161"/>
          </a:xfrm>
        </p:spPr>
        <p:txBody>
          <a:bodyPr/>
          <a:lstStyle/>
          <a:p>
            <a:r>
              <a:rPr lang="en-GB" dirty="0"/>
              <a:t>Is it practical? </a:t>
            </a:r>
          </a:p>
        </p:txBody>
      </p:sp>
      <p:sp>
        <p:nvSpPr>
          <p:cNvPr id="7" name="Text Placeholder 11">
            <a:extLst>
              <a:ext uri="{FF2B5EF4-FFF2-40B4-BE49-F238E27FC236}">
                <a16:creationId xmlns:a16="http://schemas.microsoft.com/office/drawing/2014/main" id="{F7ACD142-E5AE-B79D-61F4-8091FC49FD8B}"/>
              </a:ext>
            </a:extLst>
          </p:cNvPr>
          <p:cNvSpPr>
            <a:spLocks noGrp="1"/>
          </p:cNvSpPr>
          <p:nvPr>
            <p:ph type="body" sz="quarter" idx="25"/>
          </p:nvPr>
        </p:nvSpPr>
        <p:spPr>
          <a:xfrm>
            <a:off x="413915" y="912168"/>
            <a:ext cx="10795368" cy="396370"/>
          </a:xfrm>
        </p:spPr>
        <p:txBody>
          <a:bodyPr/>
          <a:lstStyle/>
          <a:p>
            <a:r>
              <a:rPr lang="en-GB" dirty="0"/>
              <a:t>No.</a:t>
            </a:r>
          </a:p>
        </p:txBody>
      </p:sp>
      <p:pic>
        <p:nvPicPr>
          <p:cNvPr id="2050" name="Picture 2" descr="Childhood Toys">
            <a:extLst>
              <a:ext uri="{FF2B5EF4-FFF2-40B4-BE49-F238E27FC236}">
                <a16:creationId xmlns:a16="http://schemas.microsoft.com/office/drawing/2014/main" id="{6211D7BE-AC5F-772C-86E7-4C65B3EF9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283" y="1098330"/>
            <a:ext cx="7882757" cy="42189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7E6933-D435-6FC2-8DE2-B0ADB2098520}"/>
              </a:ext>
            </a:extLst>
          </p:cNvPr>
          <p:cNvSpPr txBox="1"/>
          <p:nvPr/>
        </p:nvSpPr>
        <p:spPr>
          <a:xfrm>
            <a:off x="8008883" y="5372678"/>
            <a:ext cx="3373821" cy="369332"/>
          </a:xfrm>
          <a:prstGeom prst="rect">
            <a:avLst/>
          </a:prstGeom>
          <a:noFill/>
        </p:spPr>
        <p:txBody>
          <a:bodyPr wrap="square">
            <a:spAutoFit/>
          </a:bodyPr>
          <a:lstStyle/>
          <a:p>
            <a:r>
              <a:rPr lang="en-GB" b="0" i="0" dirty="0">
                <a:solidFill>
                  <a:srgbClr val="000000"/>
                </a:solidFill>
                <a:effectLst/>
                <a:latin typeface="Lucida"/>
              </a:rPr>
              <a:t> </a:t>
            </a:r>
            <a:r>
              <a:rPr lang="en-GB" b="1" i="0" u="none" strike="noStrike" dirty="0">
                <a:solidFill>
                  <a:srgbClr val="96A8C8"/>
                </a:solidFill>
                <a:effectLst/>
                <a:latin typeface="Lucida"/>
                <a:hlinkClick r:id="rId4"/>
              </a:rPr>
              <a:t>https://xkcd.com/2603/</a:t>
            </a:r>
            <a:endParaRPr lang="en-GB" dirty="0"/>
          </a:p>
        </p:txBody>
      </p:sp>
    </p:spTree>
    <p:extLst>
      <p:ext uri="{BB962C8B-B14F-4D97-AF65-F5344CB8AC3E}">
        <p14:creationId xmlns:p14="http://schemas.microsoft.com/office/powerpoint/2010/main" val="3195518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5F4280-FAC1-7B99-AB4B-5293520BC817}"/>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10</a:t>
            </a:r>
          </a:p>
        </p:txBody>
      </p:sp>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5" y="404664"/>
            <a:ext cx="10766703" cy="497161"/>
          </a:xfrm>
        </p:spPr>
        <p:txBody>
          <a:bodyPr/>
          <a:lstStyle/>
          <a:p>
            <a:r>
              <a:rPr lang="en-GB" dirty="0"/>
              <a:t>How is it likely to go down with our tutors</a:t>
            </a:r>
          </a:p>
        </p:txBody>
      </p:sp>
      <p:pic>
        <p:nvPicPr>
          <p:cNvPr id="3074" name="Picture 2" descr="Figure on cliffside walkway holding head with hands">
            <a:extLst>
              <a:ext uri="{FF2B5EF4-FFF2-40B4-BE49-F238E27FC236}">
                <a16:creationId xmlns:a16="http://schemas.microsoft.com/office/drawing/2014/main" id="{EE010BBB-BC2A-414C-C83C-BA5260BD5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3174" y="1309031"/>
            <a:ext cx="4143046" cy="51411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0C813A7-78A9-7527-A221-7BC101EA2274}"/>
              </a:ext>
            </a:extLst>
          </p:cNvPr>
          <p:cNvSpPr txBox="1"/>
          <p:nvPr/>
        </p:nvSpPr>
        <p:spPr>
          <a:xfrm>
            <a:off x="1671145" y="5041602"/>
            <a:ext cx="6117020" cy="369332"/>
          </a:xfrm>
          <a:prstGeom prst="rect">
            <a:avLst/>
          </a:prstGeom>
          <a:noFill/>
        </p:spPr>
        <p:txBody>
          <a:bodyPr wrap="square">
            <a:spAutoFit/>
          </a:bodyPr>
          <a:lstStyle/>
          <a:p>
            <a:r>
              <a:rPr lang="en-GB" dirty="0"/>
              <a:t>https://en.wikipedia.org/wiki/The_Scream</a:t>
            </a:r>
          </a:p>
        </p:txBody>
      </p:sp>
    </p:spTree>
    <p:extLst>
      <p:ext uri="{BB962C8B-B14F-4D97-AF65-F5344CB8AC3E}">
        <p14:creationId xmlns:p14="http://schemas.microsoft.com/office/powerpoint/2010/main" val="425058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5F4280-FAC1-7B99-AB4B-5293520BC817}"/>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10</a:t>
            </a:r>
          </a:p>
        </p:txBody>
      </p:sp>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5" y="404664"/>
            <a:ext cx="10766703" cy="497161"/>
          </a:xfrm>
        </p:spPr>
        <p:txBody>
          <a:bodyPr/>
          <a:lstStyle/>
          <a:p>
            <a:r>
              <a:rPr lang="en-GB" dirty="0"/>
              <a:t>This is all happening against a background of GTP</a:t>
            </a:r>
          </a:p>
        </p:txBody>
      </p:sp>
      <p:pic>
        <p:nvPicPr>
          <p:cNvPr id="2" name="Picture 1">
            <a:extLst>
              <a:ext uri="{FF2B5EF4-FFF2-40B4-BE49-F238E27FC236}">
                <a16:creationId xmlns:a16="http://schemas.microsoft.com/office/drawing/2014/main" id="{A6CF4E74-19E5-19EF-B1D0-2245095CFF8E}"/>
              </a:ext>
            </a:extLst>
          </p:cNvPr>
          <p:cNvPicPr>
            <a:picLocks noChangeAspect="1"/>
          </p:cNvPicPr>
          <p:nvPr/>
        </p:nvPicPr>
        <p:blipFill>
          <a:blip r:embed="rId3"/>
          <a:stretch>
            <a:fillRect/>
          </a:stretch>
        </p:blipFill>
        <p:spPr>
          <a:xfrm>
            <a:off x="3172404" y="1228774"/>
            <a:ext cx="8212024" cy="4621169"/>
          </a:xfrm>
          <a:prstGeom prst="rect">
            <a:avLst/>
          </a:prstGeom>
        </p:spPr>
      </p:pic>
      <p:sp>
        <p:nvSpPr>
          <p:cNvPr id="5" name="TextBox 4">
            <a:extLst>
              <a:ext uri="{FF2B5EF4-FFF2-40B4-BE49-F238E27FC236}">
                <a16:creationId xmlns:a16="http://schemas.microsoft.com/office/drawing/2014/main" id="{79F37F42-02E2-878B-4087-E78492EF1559}"/>
              </a:ext>
            </a:extLst>
          </p:cNvPr>
          <p:cNvSpPr txBox="1"/>
          <p:nvPr/>
        </p:nvSpPr>
        <p:spPr>
          <a:xfrm>
            <a:off x="2490952" y="6396335"/>
            <a:ext cx="8875986" cy="276999"/>
          </a:xfrm>
          <a:prstGeom prst="rect">
            <a:avLst/>
          </a:prstGeom>
          <a:noFill/>
        </p:spPr>
        <p:txBody>
          <a:bodyPr wrap="square">
            <a:spAutoFit/>
          </a:bodyPr>
          <a:lstStyle/>
          <a:p>
            <a:r>
              <a:rPr lang="en-GB" sz="1200" dirty="0"/>
              <a:t>https://www.npr.org/2010/02/09/123500164/dantes-inferno-makes-a-hell-of-a-video-game?t=1548937874156</a:t>
            </a:r>
          </a:p>
        </p:txBody>
      </p:sp>
    </p:spTree>
    <p:extLst>
      <p:ext uri="{BB962C8B-B14F-4D97-AF65-F5344CB8AC3E}">
        <p14:creationId xmlns:p14="http://schemas.microsoft.com/office/powerpoint/2010/main" val="1670533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5F4280-FAC1-7B99-AB4B-5293520BC817}"/>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10</a:t>
            </a:r>
          </a:p>
        </p:txBody>
      </p:sp>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32965" y="376089"/>
            <a:ext cx="10766703" cy="497161"/>
          </a:xfrm>
        </p:spPr>
        <p:txBody>
          <a:bodyPr/>
          <a:lstStyle/>
          <a:p>
            <a:r>
              <a:rPr lang="en-GB" dirty="0"/>
              <a:t>Wait a minute…</a:t>
            </a:r>
          </a:p>
        </p:txBody>
      </p:sp>
      <p:pic>
        <p:nvPicPr>
          <p:cNvPr id="8" name="Picture 7">
            <a:extLst>
              <a:ext uri="{FF2B5EF4-FFF2-40B4-BE49-F238E27FC236}">
                <a16:creationId xmlns:a16="http://schemas.microsoft.com/office/drawing/2014/main" id="{BBAA7F65-98ED-9508-27A7-C24923AD3D8C}"/>
              </a:ext>
            </a:extLst>
          </p:cNvPr>
          <p:cNvPicPr>
            <a:picLocks noChangeAspect="1"/>
          </p:cNvPicPr>
          <p:nvPr/>
        </p:nvPicPr>
        <p:blipFill>
          <a:blip r:embed="rId3"/>
          <a:stretch>
            <a:fillRect/>
          </a:stretch>
        </p:blipFill>
        <p:spPr>
          <a:xfrm>
            <a:off x="1119188" y="1294870"/>
            <a:ext cx="9935346" cy="4056063"/>
          </a:xfrm>
          <a:prstGeom prst="rect">
            <a:avLst/>
          </a:prstGeom>
        </p:spPr>
      </p:pic>
    </p:spTree>
    <p:extLst>
      <p:ext uri="{BB962C8B-B14F-4D97-AF65-F5344CB8AC3E}">
        <p14:creationId xmlns:p14="http://schemas.microsoft.com/office/powerpoint/2010/main" val="74339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5F4280-FAC1-7B99-AB4B-5293520BC817}"/>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10</a:t>
            </a:r>
          </a:p>
        </p:txBody>
      </p:sp>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6" y="404664"/>
            <a:ext cx="5699018" cy="1898269"/>
          </a:xfrm>
        </p:spPr>
        <p:txBody>
          <a:bodyPr/>
          <a:lstStyle/>
          <a:p>
            <a:r>
              <a:rPr lang="en-GB" dirty="0"/>
              <a:t>Meanwhile – pragmatically - how can we make this work?</a:t>
            </a:r>
          </a:p>
        </p:txBody>
      </p:sp>
      <p:pic>
        <p:nvPicPr>
          <p:cNvPr id="8" name="Picture 7">
            <a:extLst>
              <a:ext uri="{FF2B5EF4-FFF2-40B4-BE49-F238E27FC236}">
                <a16:creationId xmlns:a16="http://schemas.microsoft.com/office/drawing/2014/main" id="{30245EFE-ABF5-7903-206D-5FF89692C8E9}"/>
              </a:ext>
            </a:extLst>
          </p:cNvPr>
          <p:cNvPicPr>
            <a:picLocks noChangeAspect="1"/>
          </p:cNvPicPr>
          <p:nvPr/>
        </p:nvPicPr>
        <p:blipFill>
          <a:blip r:embed="rId3"/>
          <a:stretch>
            <a:fillRect/>
          </a:stretch>
        </p:blipFill>
        <p:spPr>
          <a:xfrm>
            <a:off x="6919383" y="186266"/>
            <a:ext cx="3850217" cy="5746593"/>
          </a:xfrm>
          <a:prstGeom prst="rect">
            <a:avLst/>
          </a:prstGeom>
        </p:spPr>
      </p:pic>
      <p:sp>
        <p:nvSpPr>
          <p:cNvPr id="10" name="TextBox 9">
            <a:extLst>
              <a:ext uri="{FF2B5EF4-FFF2-40B4-BE49-F238E27FC236}">
                <a16:creationId xmlns:a16="http://schemas.microsoft.com/office/drawing/2014/main" id="{8311A55E-E86E-9D00-43D9-2DBEC1BBA002}"/>
              </a:ext>
            </a:extLst>
          </p:cNvPr>
          <p:cNvSpPr txBox="1"/>
          <p:nvPr/>
        </p:nvSpPr>
        <p:spPr>
          <a:xfrm>
            <a:off x="3788833" y="4954601"/>
            <a:ext cx="3086100" cy="646331"/>
          </a:xfrm>
          <a:prstGeom prst="rect">
            <a:avLst/>
          </a:prstGeom>
          <a:noFill/>
        </p:spPr>
        <p:txBody>
          <a:bodyPr wrap="square">
            <a:spAutoFit/>
          </a:bodyPr>
          <a:lstStyle/>
          <a:p>
            <a:r>
              <a:rPr lang="en-GB" b="1" i="0" u="sng" dirty="0">
                <a:solidFill>
                  <a:srgbClr val="96A8C8"/>
                </a:solidFill>
                <a:effectLst/>
                <a:latin typeface="Lucida"/>
                <a:hlinkClick r:id="rId4"/>
              </a:rPr>
              <a:t>https://imgs.xkcd.com/comics/making_progress.png</a:t>
            </a:r>
            <a:endParaRPr lang="en-GB" dirty="0"/>
          </a:p>
        </p:txBody>
      </p:sp>
    </p:spTree>
    <p:extLst>
      <p:ext uri="{BB962C8B-B14F-4D97-AF65-F5344CB8AC3E}">
        <p14:creationId xmlns:p14="http://schemas.microsoft.com/office/powerpoint/2010/main" val="305214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5F4280-FAC1-7B99-AB4B-5293520BC817}"/>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10</a:t>
            </a:r>
          </a:p>
        </p:txBody>
      </p:sp>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5" y="404664"/>
            <a:ext cx="10766703" cy="497161"/>
          </a:xfrm>
        </p:spPr>
        <p:txBody>
          <a:bodyPr/>
          <a:lstStyle/>
          <a:p>
            <a:r>
              <a:rPr lang="en-GB" dirty="0"/>
              <a:t>Our plan</a:t>
            </a:r>
          </a:p>
          <a:p>
            <a:endParaRPr lang="en-GB" dirty="0"/>
          </a:p>
        </p:txBody>
      </p:sp>
      <p:sp>
        <p:nvSpPr>
          <p:cNvPr id="2" name="Text Placeholder 9">
            <a:extLst>
              <a:ext uri="{FF2B5EF4-FFF2-40B4-BE49-F238E27FC236}">
                <a16:creationId xmlns:a16="http://schemas.microsoft.com/office/drawing/2014/main" id="{55E0CCDB-980E-17B5-67A9-29A214DF57E1}"/>
              </a:ext>
            </a:extLst>
          </p:cNvPr>
          <p:cNvSpPr txBox="1">
            <a:spLocks/>
          </p:cNvSpPr>
          <p:nvPr/>
        </p:nvSpPr>
        <p:spPr>
          <a:xfrm>
            <a:off x="905855" y="1466850"/>
            <a:ext cx="9591229" cy="3962400"/>
          </a:xfrm>
          <a:prstGeom prst="rect">
            <a:avLst/>
          </a:prstGeom>
        </p:spPr>
        <p:txBody>
          <a:bodyPr vert="horz" lIns="91440" tIns="45720" rIns="91440" bIns="45720" rtlCol="0">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7" name="Text Placeholder 9">
            <a:extLst>
              <a:ext uri="{FF2B5EF4-FFF2-40B4-BE49-F238E27FC236}">
                <a16:creationId xmlns:a16="http://schemas.microsoft.com/office/drawing/2014/main" id="{EBB71FF1-E03A-EC1B-B55D-688C5C73CCAE}"/>
              </a:ext>
            </a:extLst>
          </p:cNvPr>
          <p:cNvSpPr txBox="1">
            <a:spLocks/>
          </p:cNvSpPr>
          <p:nvPr/>
        </p:nvSpPr>
        <p:spPr>
          <a:xfrm>
            <a:off x="1007455" y="1145117"/>
            <a:ext cx="9591229" cy="3962400"/>
          </a:xfrm>
          <a:prstGeom prst="rect">
            <a:avLst/>
          </a:prstGeom>
        </p:spPr>
        <p:txBody>
          <a:bodyPr vert="horz" lIns="91440" tIns="45720" rIns="91440" bIns="45720" rtlCol="0">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0070C0"/>
                </a:solidFill>
              </a:rPr>
              <a:t>Each tutor will have their own personal teaching room for M303</a:t>
            </a:r>
          </a:p>
          <a:p>
            <a:r>
              <a:rPr lang="en-GB" sz="2000" dirty="0">
                <a:solidFill>
                  <a:srgbClr val="002060"/>
                </a:solidFill>
              </a:rPr>
              <a:t>All students can access all rooms</a:t>
            </a:r>
          </a:p>
          <a:p>
            <a:r>
              <a:rPr lang="en-GB" sz="2000" dirty="0">
                <a:solidFill>
                  <a:srgbClr val="0070C0"/>
                </a:solidFill>
              </a:rPr>
              <a:t>The module team can use the website to direct students to the correct room</a:t>
            </a:r>
          </a:p>
          <a:p>
            <a:r>
              <a:rPr lang="en-GB" sz="2000" dirty="0">
                <a:solidFill>
                  <a:srgbClr val="002060"/>
                </a:solidFill>
              </a:rPr>
              <a:t>We’ll have a special tutorials forum so that the tutorial tutor and students can communicate about the tutorial content </a:t>
            </a:r>
          </a:p>
          <a:p>
            <a:r>
              <a:rPr lang="en-GB" sz="2000" dirty="0">
                <a:solidFill>
                  <a:srgbClr val="0070C0"/>
                </a:solidFill>
              </a:rPr>
              <a:t>Tutors can post their slides to this forum</a:t>
            </a:r>
          </a:p>
          <a:p>
            <a:endParaRPr lang="en-GB" dirty="0"/>
          </a:p>
        </p:txBody>
      </p:sp>
    </p:spTree>
    <p:extLst>
      <p:ext uri="{BB962C8B-B14F-4D97-AF65-F5344CB8AC3E}">
        <p14:creationId xmlns:p14="http://schemas.microsoft.com/office/powerpoint/2010/main" val="3299843557"/>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AB24DCB6-B19B-4A4B-82AA-A443AC496DAE}"/>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60A6B559-7EF3-1146-8945-35F68351DF66}"/>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45991D4C-FE3A-DD49-9F9D-812C6DA697D5}"/>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F7B079B8-8FBA-9E46-A97C-4ADCB3A31155}"/>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EB94B822-F5A1-864D-A2F5-29356FFCDE5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A767258EB94244A8EE636AA3D161EB" ma:contentTypeVersion="11" ma:contentTypeDescription="Create a new document." ma:contentTypeScope="" ma:versionID="c8fa171c44eb70d4094caf756113e52d">
  <xsd:schema xmlns:xsd="http://www.w3.org/2001/XMLSchema" xmlns:xs="http://www.w3.org/2001/XMLSchema" xmlns:p="http://schemas.microsoft.com/office/2006/metadata/properties" xmlns:ns2="528c5a60-4e4f-4c83-852b-ff0c62b0e335" xmlns:ns3="e6750b35-d4e0-4fe6-9513-a89e9459564f" targetNamespace="http://schemas.microsoft.com/office/2006/metadata/properties" ma:root="true" ma:fieldsID="29688d5e780b7f51f1e8593af78f9957" ns2:_="" ns3:_="">
    <xsd:import namespace="528c5a60-4e4f-4c83-852b-ff0c62b0e335"/>
    <xsd:import namespace="e6750b35-d4e0-4fe6-9513-a89e945956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8c5a60-4e4f-4c83-852b-ff0c62b0e3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750b35-d4e0-4fe6-9513-a89e9459564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2.xml><?xml version="1.0" encoding="utf-8"?>
<ds:datastoreItem xmlns:ds="http://schemas.openxmlformats.org/officeDocument/2006/customXml" ds:itemID="{9F1FBF7D-576F-4835-B4C7-C9DF2B20AA08}">
  <ds:schemaRefs>
    <ds:schemaRef ds:uri="528c5a60-4e4f-4c83-852b-ff0c62b0e335"/>
    <ds:schemaRef ds:uri="e6750b35-d4e0-4fe6-9513-a89e945956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D1F123D-72E4-47AA-AF87-050EE8541186}">
  <ds:schemaRefs>
    <ds:schemaRef ds:uri="http://purl.org/dc/elements/1.1/"/>
    <ds:schemaRef ds:uri="http://schemas.microsoft.com/office/2006/metadata/properties"/>
    <ds:schemaRef ds:uri="http://purl.org/dc/terms/"/>
    <ds:schemaRef ds:uri="http://schemas.microsoft.com/office/2006/documentManagement/types"/>
    <ds:schemaRef ds:uri="e6750b35-d4e0-4fe6-9513-a89e9459564f"/>
    <ds:schemaRef ds:uri="http://schemas.microsoft.com/office/infopath/2007/PartnerControls"/>
    <ds:schemaRef ds:uri="http://schemas.openxmlformats.org/package/2006/metadata/core-properties"/>
    <ds:schemaRef ds:uri="528c5a60-4e4f-4c83-852b-ff0c62b0e33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OU-Powerpoint-Template-Master</Template>
  <TotalTime>3553</TotalTime>
  <Words>2235</Words>
  <Application>Microsoft Office PowerPoint</Application>
  <PresentationFormat>Widescreen</PresentationFormat>
  <Paragraphs>243</Paragraphs>
  <Slides>36</Slides>
  <Notes>36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36</vt:i4>
      </vt:variant>
    </vt:vector>
  </HeadingPairs>
  <TitlesOfParts>
    <vt:vector size="46" baseType="lpstr">
      <vt:lpstr>Arial</vt:lpstr>
      <vt:lpstr>Calibri</vt:lpstr>
      <vt:lpstr>Lucida</vt:lpstr>
      <vt:lpstr>Poppins</vt:lpstr>
      <vt:lpstr>Poppins SemiBold</vt:lpstr>
      <vt:lpstr>Covers</vt:lpstr>
      <vt:lpstr>Contents Slides</vt:lpstr>
      <vt:lpstr>Chapter Headings / Dividers</vt:lpstr>
      <vt:lpstr>Slide Options</vt:lpstr>
      <vt:lpstr>End Slides</vt:lpstr>
      <vt:lpstr>Intro Slide Title 1</vt:lpstr>
      <vt:lpstr>Slide Title 10</vt:lpstr>
      <vt:lpstr>Slide Title 10</vt:lpstr>
      <vt:lpstr>Slide Title 10</vt:lpstr>
      <vt:lpstr>Slide Title 10</vt:lpstr>
      <vt:lpstr>Slide Title 10</vt:lpstr>
      <vt:lpstr>Slide Title 10</vt:lpstr>
      <vt:lpstr>Slide Title 10</vt:lpstr>
      <vt:lpstr>Slide Title 10</vt:lpstr>
      <vt:lpstr>Slide Title 10</vt:lpstr>
      <vt:lpstr>Slide Title 10</vt:lpstr>
      <vt:lpstr>PowerPoint Presentation</vt:lpstr>
      <vt:lpstr>Slide Title 11</vt:lpstr>
      <vt:lpstr>Slide Title 11</vt:lpstr>
      <vt:lpstr>Slide Title 11</vt:lpstr>
      <vt:lpstr>Slide Title 11</vt:lpstr>
      <vt:lpstr>Intro Slide Title 3</vt:lpstr>
      <vt:lpstr>Slide Title 12</vt:lpstr>
      <vt:lpstr>Slide Title 12</vt:lpstr>
      <vt:lpstr>Slide Title 12</vt:lpstr>
      <vt:lpstr>Slide Title 12</vt:lpstr>
      <vt:lpstr>Slide Title 12</vt:lpstr>
      <vt:lpstr>Slide Title 12</vt:lpstr>
      <vt:lpstr>Slide Title 12</vt:lpstr>
      <vt:lpstr>Slide Title 12</vt:lpstr>
      <vt:lpstr>Intro Slide Title 3</vt:lpstr>
      <vt:lpstr>Slide Title 11</vt:lpstr>
      <vt:lpstr>Slide Title 11</vt:lpstr>
      <vt:lpstr>Slide Title 11</vt:lpstr>
      <vt:lpstr>Slide Title 11</vt:lpstr>
      <vt:lpstr>Slide Title 11</vt:lpstr>
      <vt:lpstr>Slide Title 11</vt:lpstr>
      <vt:lpstr>Slide Title 11</vt:lpstr>
      <vt:lpstr>Slide Title 11</vt:lpstr>
      <vt:lpstr>Slide Title 30</vt:lpstr>
      <vt:lpstr>Slide Title 31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 Title 1</dc:title>
  <dc:subject>OU Master PowerPoint Template with accessibility guidance and best practice tips</dc:subject>
  <dc:creator>T.C.ONeil [she/they]</dc:creator>
  <cp:keywords>OU Master PowerPoint Template</cp:keywords>
  <dc:description/>
  <cp:lastModifiedBy>Diane.Ford</cp:lastModifiedBy>
  <cp:revision>3</cp:revision>
  <dcterms:created xsi:type="dcterms:W3CDTF">2024-05-16T14:54:10Z</dcterms:created>
  <dcterms:modified xsi:type="dcterms:W3CDTF">2024-06-20T14:32:52Z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0x0101003DA767258EB94244A8EE636AA3D161EB</vt:lpwstr>
  </property>
  <property fmtid="{D5CDD505-2E9C-101B-9397-08002B2CF9AE}" pid="3" name="MediaServiceImageTags">
    <vt:lpwstr/>
  </property>
</Properties>
</file>