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6" r:id="rId2"/>
    <p:sldMasterId id="2147483672" r:id="rId3"/>
  </p:sldMasterIdLst>
  <p:notesMasterIdLst>
    <p:notesMasterId r:id="rId5"/>
  </p:notesMasterIdLst>
  <p:handoutMasterIdLst>
    <p:handoutMasterId r:id="rId6"/>
  </p:handoutMasterIdLst>
  <p:sldIdLst>
    <p:sldId id="332" r:id="rId4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1" autoAdjust="0"/>
    <p:restoredTop sz="94626"/>
  </p:normalViewPr>
  <p:slideViewPr>
    <p:cSldViewPr snapToGrid="0" snapToObjects="1">
      <p:cViewPr varScale="1">
        <p:scale>
          <a:sx n="90" d="100"/>
          <a:sy n="90" d="100"/>
        </p:scale>
        <p:origin x="63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205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9B00BA8-8E04-41C0-8145-7A10887E7F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DEF82F-1C50-4981-B517-34986730C8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3A8B2-EB76-4349-98FB-7DE75BF4AD03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14D7A9-4451-4600-A8F8-578963CBF8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98C33-B85E-473B-ACCB-7003FBE326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E86B3-A293-4EE8-8988-FDD2DB0EE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02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DE5F2-41C7-6244-B6BE-0DE86CAF42DC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19EDF-32DA-2B40-A28B-2067B9A173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2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321" y="2160001"/>
            <a:ext cx="8614700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4320" y="3166992"/>
            <a:ext cx="8614701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74319" y="4741183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Monday, 4th May 2020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3607" y="4130270"/>
            <a:ext cx="1095415" cy="7494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432000" y="1080000"/>
            <a:ext cx="8352000" cy="3703138"/>
          </a:xfrm>
          <a:prstGeom prst="rect">
            <a:avLst/>
          </a:prstGeom>
          <a:solidFill>
            <a:schemeClr val="bg2">
              <a:alpha val="30000"/>
            </a:schemeClr>
          </a:solidFill>
        </p:spPr>
        <p:txBody>
          <a:bodyPr lIns="0" tIns="0" rIns="0" bIns="0" anchor="ctr" anchorCtr="0"/>
          <a:lstStyle>
            <a:lvl1pPr marL="0" indent="0" algn="ctr">
              <a:buFontTx/>
              <a:buNone/>
              <a:defRPr sz="1200" b="1" baseline="0"/>
            </a:lvl1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28676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80000"/>
            <a:ext cx="1800000" cy="37035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2592001" y="1080362"/>
            <a:ext cx="6192000" cy="3703138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9466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1" y="1080000"/>
            <a:ext cx="3395663" cy="37035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 hasCustomPrompt="1"/>
          </p:nvPr>
        </p:nvSpPr>
        <p:spPr>
          <a:xfrm>
            <a:off x="4176000" y="1080000"/>
            <a:ext cx="4608000" cy="3703138"/>
          </a:xfrm>
          <a:prstGeom prst="rect">
            <a:avLst/>
          </a:prstGeom>
          <a:solidFill>
            <a:schemeClr val="bg2">
              <a:alpha val="30000"/>
            </a:schemeClr>
          </a:solidFill>
        </p:spPr>
        <p:txBody>
          <a:bodyPr lIns="0" tIns="0" rIns="0" bIns="0" anchor="ctr" anchorCtr="0"/>
          <a:lstStyle>
            <a:lvl1pPr marL="0" indent="0" algn="ctr">
              <a:buFontTx/>
              <a:buNone/>
              <a:defRPr sz="1200" b="1" baseline="0"/>
            </a:lvl1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INSERT IMAGE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2024141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1" y="3136922"/>
            <a:ext cx="3395663" cy="1646578"/>
          </a:xfrm>
          <a:prstGeom prst="rect">
            <a:avLst/>
          </a:prstGeom>
        </p:spPr>
        <p:txBody>
          <a:bodyPr lIns="0" tIns="0" rIns="0" bIns="0"/>
          <a:lstStyle>
            <a:lvl1pPr marL="171446" indent="-171446" algn="l">
              <a:buClr>
                <a:schemeClr val="accent2"/>
              </a:buClr>
              <a:buFont typeface="Arial" charset="0"/>
              <a:buChar char="•"/>
              <a:defRPr sz="1200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4186802" y="1080362"/>
            <a:ext cx="4597199" cy="3703138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2001" y="1080000"/>
            <a:ext cx="3395663" cy="1840920"/>
          </a:xfrm>
          <a:prstGeom prst="rect">
            <a:avLst/>
          </a:prstGeom>
        </p:spPr>
        <p:txBody>
          <a:bodyPr lIns="0" tIns="0" rIns="0" bIns="0" numCol="2" spcCol="288000"/>
          <a:lstStyle>
            <a:lvl1pPr marL="0" indent="0" algn="l">
              <a:buNone/>
              <a:defRPr sz="1200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Body text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237913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1999" y="1080000"/>
            <a:ext cx="2160000" cy="37035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Body text</a:t>
            </a:r>
          </a:p>
          <a:p>
            <a:pPr lvl="0"/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2880000" y="1080000"/>
            <a:ext cx="2160000" cy="37035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Body text</a:t>
            </a:r>
          </a:p>
          <a:p>
            <a:pPr lvl="0"/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5328002" y="1080000"/>
            <a:ext cx="3455999" cy="3703500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171446" indent="-171446" algn="l">
              <a:buClr>
                <a:schemeClr val="accent2"/>
              </a:buClr>
              <a:buFont typeface="Arial" charset="0"/>
              <a:buChar char="•"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1452818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1999" y="1080002"/>
            <a:ext cx="8352000" cy="1670075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0" indent="0" algn="l">
              <a:buNone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Body text</a:t>
            </a:r>
          </a:p>
          <a:p>
            <a:pPr lvl="0"/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32000" y="2966078"/>
            <a:ext cx="8352000" cy="1817423"/>
          </a:xfrm>
          <a:prstGeom prst="rect">
            <a:avLst/>
          </a:prstGeom>
        </p:spPr>
        <p:txBody>
          <a:bodyPr lIns="0" tIns="0" rIns="0" bIns="0" numCol="1" spcCol="360000"/>
          <a:lstStyle>
            <a:lvl1pPr marL="171446" indent="-171446" algn="l">
              <a:buClr>
                <a:schemeClr val="accent2"/>
              </a:buClr>
              <a:buFont typeface="Arial" charset="0"/>
              <a:buChar char="•"/>
              <a:defRPr sz="120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Bullet points</a:t>
            </a:r>
          </a:p>
          <a:p>
            <a:pPr lvl="0"/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53036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026080"/>
            <a:ext cx="3886200" cy="36066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026080"/>
            <a:ext cx="3886200" cy="3606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27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43567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60226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78179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159999" y="21600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60000" y="31669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210951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3964964" y="379281"/>
            <a:ext cx="1017437" cy="207877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0" rIns="0" bIns="0" rtlCol="0" anchor="ctr" anchorCtr="0">
            <a:spAutoFit/>
          </a:bodyPr>
          <a:lstStyle/>
          <a:p>
            <a:r>
              <a:rPr lang="en-US" sz="1351" b="1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964960" y="788547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2" hasCustomPrompt="1"/>
          </p:nvPr>
        </p:nvSpPr>
        <p:spPr>
          <a:xfrm>
            <a:off x="4504960" y="788545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36" name="Text Placeholder 31"/>
          <p:cNvSpPr>
            <a:spLocks noGrp="1"/>
          </p:cNvSpPr>
          <p:nvPr>
            <p:ph type="body" sz="quarter" idx="13" hasCustomPrompt="1"/>
          </p:nvPr>
        </p:nvSpPr>
        <p:spPr>
          <a:xfrm>
            <a:off x="4504960" y="1057683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3964960" y="1489054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38" name="Text Placeholder 31"/>
          <p:cNvSpPr>
            <a:spLocks noGrp="1"/>
          </p:cNvSpPr>
          <p:nvPr>
            <p:ph type="body" sz="quarter" idx="15" hasCustomPrompt="1"/>
          </p:nvPr>
        </p:nvSpPr>
        <p:spPr>
          <a:xfrm>
            <a:off x="4504960" y="1489052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39" name="Text Placeholder 31"/>
          <p:cNvSpPr>
            <a:spLocks noGrp="1"/>
          </p:cNvSpPr>
          <p:nvPr>
            <p:ph type="body" sz="quarter" idx="16" hasCustomPrompt="1"/>
          </p:nvPr>
        </p:nvSpPr>
        <p:spPr>
          <a:xfrm>
            <a:off x="4504960" y="1758190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40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3964960" y="218956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41" name="Text Placeholder 31"/>
          <p:cNvSpPr>
            <a:spLocks noGrp="1"/>
          </p:cNvSpPr>
          <p:nvPr>
            <p:ph type="body" sz="quarter" idx="18" hasCustomPrompt="1"/>
          </p:nvPr>
        </p:nvSpPr>
        <p:spPr>
          <a:xfrm>
            <a:off x="4504960" y="2189559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42" name="Text Placeholder 31"/>
          <p:cNvSpPr>
            <a:spLocks noGrp="1"/>
          </p:cNvSpPr>
          <p:nvPr>
            <p:ph type="body" sz="quarter" idx="19" hasCustomPrompt="1"/>
          </p:nvPr>
        </p:nvSpPr>
        <p:spPr>
          <a:xfrm>
            <a:off x="4504960" y="2458697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43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3964960" y="289006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44" name="Text Placeholder 31"/>
          <p:cNvSpPr>
            <a:spLocks noGrp="1"/>
          </p:cNvSpPr>
          <p:nvPr>
            <p:ph type="body" sz="quarter" idx="21" hasCustomPrompt="1"/>
          </p:nvPr>
        </p:nvSpPr>
        <p:spPr>
          <a:xfrm>
            <a:off x="4504960" y="2890066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45" name="Text Placeholder 31"/>
          <p:cNvSpPr>
            <a:spLocks noGrp="1"/>
          </p:cNvSpPr>
          <p:nvPr>
            <p:ph type="body" sz="quarter" idx="22" hasCustomPrompt="1"/>
          </p:nvPr>
        </p:nvSpPr>
        <p:spPr>
          <a:xfrm>
            <a:off x="4504960" y="3159204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3964960" y="3590574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47" name="Text Placeholder 31"/>
          <p:cNvSpPr>
            <a:spLocks noGrp="1"/>
          </p:cNvSpPr>
          <p:nvPr>
            <p:ph type="body" sz="quarter" idx="24" hasCustomPrompt="1"/>
          </p:nvPr>
        </p:nvSpPr>
        <p:spPr>
          <a:xfrm>
            <a:off x="4504960" y="3590573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48" name="Text Placeholder 31"/>
          <p:cNvSpPr>
            <a:spLocks noGrp="1"/>
          </p:cNvSpPr>
          <p:nvPr>
            <p:ph type="body" sz="quarter" idx="25" hasCustomPrompt="1"/>
          </p:nvPr>
        </p:nvSpPr>
        <p:spPr>
          <a:xfrm>
            <a:off x="4504960" y="3859711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3964960" y="4291082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50" name="Text Placeholder 31"/>
          <p:cNvSpPr>
            <a:spLocks noGrp="1"/>
          </p:cNvSpPr>
          <p:nvPr>
            <p:ph type="body" sz="quarter" idx="27" hasCustomPrompt="1"/>
          </p:nvPr>
        </p:nvSpPr>
        <p:spPr>
          <a:xfrm>
            <a:off x="4504960" y="4291080"/>
            <a:ext cx="3600000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51" name="Text Placeholder 31"/>
          <p:cNvSpPr>
            <a:spLocks noGrp="1"/>
          </p:cNvSpPr>
          <p:nvPr>
            <p:ph type="body" sz="quarter" idx="28" hasCustomPrompt="1"/>
          </p:nvPr>
        </p:nvSpPr>
        <p:spPr>
          <a:xfrm>
            <a:off x="4504960" y="4560218"/>
            <a:ext cx="3600000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Picture Placeholder 12"/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600000" cy="5143500"/>
          </a:xfrm>
          <a:prstGeom prst="rect">
            <a:avLst/>
          </a:prstGeom>
          <a:solidFill>
            <a:schemeClr val="bg2">
              <a:alpha val="30000"/>
            </a:schemeClr>
          </a:solidFill>
        </p:spPr>
        <p:txBody>
          <a:bodyPr lIns="0" tIns="0" rIns="0" bIns="0" anchor="ctr" anchorCtr="0"/>
          <a:lstStyle>
            <a:lvl1pPr marL="0" indent="0" algn="ctr">
              <a:buFontTx/>
              <a:buNone/>
              <a:defRPr sz="1200" b="1" baseline="0"/>
            </a:lvl1pPr>
          </a:lstStyle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94187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388800" y="401863"/>
            <a:ext cx="1017437" cy="207877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0" rIns="0" bIns="0" rtlCol="0" anchor="ctr" anchorCtr="0">
            <a:spAutoFit/>
          </a:bodyPr>
          <a:lstStyle/>
          <a:p>
            <a:r>
              <a:rPr lang="en-US" sz="1351" b="1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80000"/>
            <a:ext cx="8352000" cy="3703500"/>
          </a:xfrm>
          <a:prstGeom prst="rect">
            <a:avLst/>
          </a:prstGeom>
        </p:spPr>
        <p:txBody>
          <a:bodyPr lIns="0" tIns="0" rIns="0" bIns="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</p:spTree>
    <p:extLst>
      <p:ext uri="{BB962C8B-B14F-4D97-AF65-F5344CB8AC3E}">
        <p14:creationId xmlns:p14="http://schemas.microsoft.com/office/powerpoint/2010/main" val="190977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8801" y="399926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2000" y="1080000"/>
            <a:ext cx="8352000" cy="37035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784000" y="4783500"/>
            <a:ext cx="360000" cy="3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88801" y="612002"/>
            <a:ext cx="7941600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</p:spTree>
    <p:extLst>
      <p:ext uri="{BB962C8B-B14F-4D97-AF65-F5344CB8AC3E}">
        <p14:creationId xmlns:p14="http://schemas.microsoft.com/office/powerpoint/2010/main" val="90954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11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89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0" r:id="rId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000" y="165600"/>
            <a:ext cx="631509" cy="432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3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7" r:id="rId2"/>
    <p:sldLayoutId id="2147483678" r:id="rId3"/>
    <p:sldLayoutId id="2147483679" r:id="rId4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0579" y="165793"/>
            <a:ext cx="644992" cy="443430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784000" y="4783500"/>
            <a:ext cx="360000" cy="360000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0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73" r:id="rId3"/>
    <p:sldLayoutId id="2147483683" r:id="rId4"/>
    <p:sldLayoutId id="2147483685" r:id="rId5"/>
    <p:sldLayoutId id="2147483681" r:id="rId6"/>
    <p:sldLayoutId id="2147483684" r:id="rId7"/>
    <p:sldLayoutId id="2147483682" r:id="rId8"/>
    <p:sldLayoutId id="2147483686" r:id="rId9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C6EFC-DB5E-4C13-B1E7-93609B789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Evaluating student wellbeing after informal online sessions and </a:t>
            </a:r>
            <a:b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computer-generated examples in a level 3 pure maths module.</a:t>
            </a:r>
            <a:br>
              <a:rPr lang="en-GB" altLang="en-US" sz="18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D49FF-3559-4D8B-9684-8AA0673033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169894"/>
            <a:ext cx="3886200" cy="3462828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1200" b="1" dirty="0">
                <a:solidFill>
                  <a:schemeClr val="accent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Context</a:t>
            </a:r>
            <a:br>
              <a:rPr lang="en-GB" altLang="en-US" sz="1350" b="1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GB" altLang="en-US" sz="105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currently record over 20 hours of informal </a:t>
            </a:r>
            <a:r>
              <a:rPr lang="en-GB" altLang="en-US" sz="105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 </a:t>
            </a: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</a:t>
            </a:r>
            <a:r>
              <a:rPr lang="en-GB" altLang="en-US" sz="105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or </a:t>
            </a: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each presentation of a 60 credit level </a:t>
            </a:r>
            <a:r>
              <a:rPr lang="en-GB" altLang="en-US" sz="105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 module. </a:t>
            </a: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These are very popular with students but resource intensive to produce and not particularly accessible.</a:t>
            </a:r>
          </a:p>
          <a:p>
            <a:pPr marL="0" indent="0">
              <a:buNone/>
            </a:pPr>
            <a:r>
              <a:rPr lang="en-GB" altLang="en-US" sz="1200" b="1" dirty="0">
                <a:solidFill>
                  <a:schemeClr val="accent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Our plans</a:t>
            </a:r>
            <a:br>
              <a:rPr lang="en-GB" altLang="en-US" sz="105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in-module questionnaires and semi-structured interviews to understand what the students are getting out of the sessions.</a:t>
            </a:r>
            <a:b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elicit the key features that make the sessions work.</a:t>
            </a:r>
            <a:b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design several possible templates and trial these.</a:t>
            </a:r>
            <a:b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add a worked example and self-test feature to the sessions.  </a:t>
            </a:r>
          </a:p>
          <a:p>
            <a:pPr marL="0" indent="0">
              <a:buNone/>
            </a:pPr>
            <a:r>
              <a:rPr lang="en-GB" altLang="en-US" sz="1200" b="1" dirty="0">
                <a:solidFill>
                  <a:schemeClr val="accent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Our hope</a:t>
            </a:r>
            <a:br>
              <a:rPr lang="en-GB" altLang="en-US" sz="1200" b="1" dirty="0">
                <a:solidFill>
                  <a:schemeClr val="accent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Learn how to produce similar, more accessible, online sessions that are still useful, feel current and personal but that are less intensive to produce.</a:t>
            </a:r>
            <a:b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05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933D1-D8FF-49D5-85A5-2301F61D6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169892"/>
            <a:ext cx="3886200" cy="3462829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1200" b="1" dirty="0">
                <a:solidFill>
                  <a:schemeClr val="accent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Our goals</a:t>
            </a:r>
            <a:br>
              <a:rPr lang="en-GB" altLang="en-US" sz="1350" b="1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 understand what can be reused and what needs redoing each year. </a:t>
            </a:r>
            <a:b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To understand how the sessions add value and what value they are adding. </a:t>
            </a:r>
            <a:b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GB" altLang="en-US" sz="1050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Investigate possibilities for automatic closed-captioning of online sessions and generally increase accessibility. </a:t>
            </a:r>
            <a:br>
              <a:rPr lang="en-GB" altLang="en-US" sz="1050" dirty="0">
                <a:solidFill>
                  <a:schemeClr val="accent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en-GB" altLang="en-US" sz="1050" dirty="0">
                <a:solidFill>
                  <a:schemeClr val="accent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GB" dirty="0">
              <a:solidFill>
                <a:schemeClr val="accent4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B2B925E-4FF6-4EC1-B7FF-912CF824E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977297"/>
            <a:ext cx="2142121" cy="6554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54FEA2E-AF36-447A-B9B5-6E80F4F2A1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6641" y="2571751"/>
            <a:ext cx="3788709" cy="206097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C790594-7C97-7342-88A5-D33A609CD2D8}"/>
              </a:ext>
            </a:extLst>
          </p:cNvPr>
          <p:cNvSpPr/>
          <p:nvPr/>
        </p:nvSpPr>
        <p:spPr>
          <a:xfrm>
            <a:off x="628649" y="862115"/>
            <a:ext cx="23896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Hayley Ryder, Toby O’Neil</a:t>
            </a:r>
            <a:endParaRPr lang="en-GB" sz="1400" dirty="0">
              <a:solidFill>
                <a:schemeClr val="accent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545193-6317-433C-9A54-E657AF5F0D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95895" y="125016"/>
            <a:ext cx="1315290" cy="92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125657"/>
      </p:ext>
    </p:extLst>
  </p:cSld>
  <p:clrMapOvr>
    <a:masterClrMapping/>
  </p:clrMapOvr>
</p:sld>
</file>

<file path=ppt/theme/theme1.xml><?xml version="1.0" encoding="utf-8"?>
<a:theme xmlns:a="http://schemas.openxmlformats.org/drawingml/2006/main" name="OU Title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EF1B13A4-813D-44E3-93C5-C503883F126B}"/>
    </a:ext>
  </a:extLst>
</a:theme>
</file>

<file path=ppt/theme/theme2.xml><?xml version="1.0" encoding="utf-8"?>
<a:theme xmlns:a="http://schemas.openxmlformats.org/drawingml/2006/main" name="OU Section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07C1CE78-EE35-498E-9E2C-57BA0D26E199}"/>
    </a:ext>
  </a:extLst>
</a:theme>
</file>

<file path=ppt/theme/theme3.xml><?xml version="1.0" encoding="utf-8"?>
<a:theme xmlns:a="http://schemas.openxmlformats.org/drawingml/2006/main" name="OU Layouts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73262_OU_Presentation_Template_WIDE_UK.pptx" id="{0D03CF9A-D069-4DB5-98CC-BA9287862A76}" vid="{F0F73387-2611-4D57-B067-6DE4A4C30FF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OU_STANDARD_WIDE</Template>
  <TotalTime>1969</TotalTime>
  <Words>199</Words>
  <Application>Microsoft Office PowerPoint</Application>
  <PresentationFormat>On-screen Show (16:9)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OU Title</vt:lpstr>
      <vt:lpstr>OU Section</vt:lpstr>
      <vt:lpstr>OU Layouts</vt:lpstr>
      <vt:lpstr>Evaluating student wellbeing after informal online sessions and  computer-generated examples in a level 3 pure maths module.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be decided</dc:title>
  <dc:creator>Hayley.Ryder</dc:creator>
  <cp:lastModifiedBy>Diane.Ford</cp:lastModifiedBy>
  <cp:revision>113</cp:revision>
  <dcterms:created xsi:type="dcterms:W3CDTF">2020-01-24T18:40:51Z</dcterms:created>
  <dcterms:modified xsi:type="dcterms:W3CDTF">2020-12-08T05:49:01Z</dcterms:modified>
</cp:coreProperties>
</file>