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1"/>
  </p:sldMasterIdLst>
  <p:notesMasterIdLst>
    <p:notesMasterId r:id="rId18"/>
  </p:notesMasterIdLst>
  <p:handoutMasterIdLst>
    <p:handoutMasterId r:id="rId19"/>
  </p:handoutMasterIdLst>
  <p:sldIdLst>
    <p:sldId id="291" r:id="rId2"/>
    <p:sldId id="297" r:id="rId3"/>
    <p:sldId id="295" r:id="rId4"/>
    <p:sldId id="298" r:id="rId5"/>
    <p:sldId id="301" r:id="rId6"/>
    <p:sldId id="302" r:id="rId7"/>
    <p:sldId id="299" r:id="rId8"/>
    <p:sldId id="305" r:id="rId9"/>
    <p:sldId id="306" r:id="rId10"/>
    <p:sldId id="300" r:id="rId11"/>
    <p:sldId id="307" r:id="rId12"/>
    <p:sldId id="303" r:id="rId13"/>
    <p:sldId id="310" r:id="rId14"/>
    <p:sldId id="309" r:id="rId15"/>
    <p:sldId id="308" r:id="rId16"/>
    <p:sldId id="281" r:id="rId17"/>
  </p:sldIdLst>
  <p:sldSz cx="13003213" cy="9756775"/>
  <p:notesSz cx="6889750" cy="10018713"/>
  <p:defaultTextStyle>
    <a:defPPr>
      <a:defRPr lang="en-US"/>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37" userDrawn="1">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0" d="100"/>
          <a:sy n="70" d="100"/>
        </p:scale>
        <p:origin x="66" y="216"/>
      </p:cViewPr>
      <p:guideLst>
        <p:guide orient="horz" pos="2937"/>
        <p:guide pos="4096"/>
      </p:guideLst>
    </p:cSldViewPr>
  </p:slideViewPr>
  <p:notesTextViewPr>
    <p:cViewPr>
      <p:scale>
        <a:sx n="100" d="100"/>
        <a:sy n="100" d="100"/>
      </p:scale>
      <p:origin x="0" y="0"/>
    </p:cViewPr>
  </p:notesTextViewPr>
  <p:sorterViewPr>
    <p:cViewPr varScale="1">
      <p:scale>
        <a:sx n="100" d="100"/>
        <a:sy n="100" d="100"/>
      </p:scale>
      <p:origin x="0" y="-31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mh45\Work%20Folders\Documents\Staff%20Tutor%20stuff\SSTG%20Staff%20Development\OU%20Live%20for%20ALs%20by%20ALs\STEM%20presentations%20Apr%2019%20onwards\Summary%20of%20phase%203%20attendance%20data.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'[Chart in Microsoft Word]Sheet1'!$S$39</c:f>
              <c:strCache>
                <c:ptCount val="1"/>
                <c:pt idx="0">
                  <c:v>Signed up</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Word]Sheet1'!$T$38:$AC$38</c:f>
              <c:strCache>
                <c:ptCount val="10"/>
                <c:pt idx="0">
                  <c:v>Breakout rooms</c:v>
                </c:pt>
                <c:pt idx="1">
                  <c:v>Online tutorial techniques</c:v>
                </c:pt>
                <c:pt idx="2">
                  <c:v>BOCs and MOOCs</c:v>
                </c:pt>
                <c:pt idx="3">
                  <c:v>Motivating with video</c:v>
                </c:pt>
                <c:pt idx="4">
                  <c:v>Individual support sessions</c:v>
                </c:pt>
                <c:pt idx="5">
                  <c:v>Engaging with online materials</c:v>
                </c:pt>
                <c:pt idx="6">
                  <c:v>Engaging students</c:v>
                </c:pt>
                <c:pt idx="7">
                  <c:v>Adobe Connect</c:v>
                </c:pt>
                <c:pt idx="8">
                  <c:v>Evaluations as research</c:v>
                </c:pt>
                <c:pt idx="9">
                  <c:v>Students with autism</c:v>
                </c:pt>
              </c:strCache>
            </c:strRef>
          </c:cat>
          <c:val>
            <c:numRef>
              <c:f>'[Chart in Microsoft Word]Sheet1'!$T$39:$AC$39</c:f>
              <c:numCache>
                <c:formatCode>General</c:formatCode>
                <c:ptCount val="10"/>
                <c:pt idx="0">
                  <c:v>38</c:v>
                </c:pt>
                <c:pt idx="1">
                  <c:v>44</c:v>
                </c:pt>
                <c:pt idx="2">
                  <c:v>27</c:v>
                </c:pt>
                <c:pt idx="3">
                  <c:v>32</c:v>
                </c:pt>
                <c:pt idx="4">
                  <c:v>41</c:v>
                </c:pt>
                <c:pt idx="5">
                  <c:v>43</c:v>
                </c:pt>
                <c:pt idx="6">
                  <c:v>13</c:v>
                </c:pt>
                <c:pt idx="7">
                  <c:v>81</c:v>
                </c:pt>
                <c:pt idx="8">
                  <c:v>13</c:v>
                </c:pt>
                <c:pt idx="9">
                  <c:v>26</c:v>
                </c:pt>
              </c:numCache>
            </c:numRef>
          </c:val>
          <c:extLst xmlns:c16r2="http://schemas.microsoft.com/office/drawing/2015/06/chart">
            <c:ext xmlns:c16="http://schemas.microsoft.com/office/drawing/2014/chart" uri="{C3380CC4-5D6E-409C-BE32-E72D297353CC}">
              <c16:uniqueId val="{00000000-0DEF-471F-9BD2-C6789FB05540}"/>
            </c:ext>
          </c:extLst>
        </c:ser>
        <c:ser>
          <c:idx val="1"/>
          <c:order val="1"/>
          <c:tx>
            <c:strRef>
              <c:f>'[Chart in Microsoft Word]Sheet1'!$S$40</c:f>
              <c:strCache>
                <c:ptCount val="1"/>
                <c:pt idx="0">
                  <c:v>Attended</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Word]Sheet1'!$T$38:$AC$38</c:f>
              <c:strCache>
                <c:ptCount val="10"/>
                <c:pt idx="0">
                  <c:v>Breakout rooms</c:v>
                </c:pt>
                <c:pt idx="1">
                  <c:v>Online tutorial techniques</c:v>
                </c:pt>
                <c:pt idx="2">
                  <c:v>BOCs and MOOCs</c:v>
                </c:pt>
                <c:pt idx="3">
                  <c:v>Motivating with video</c:v>
                </c:pt>
                <c:pt idx="4">
                  <c:v>Individual support sessions</c:v>
                </c:pt>
                <c:pt idx="5">
                  <c:v>Engaging with online materials</c:v>
                </c:pt>
                <c:pt idx="6">
                  <c:v>Engaging students</c:v>
                </c:pt>
                <c:pt idx="7">
                  <c:v>Adobe Connect</c:v>
                </c:pt>
                <c:pt idx="8">
                  <c:v>Evaluations as research</c:v>
                </c:pt>
                <c:pt idx="9">
                  <c:v>Students with autism</c:v>
                </c:pt>
              </c:strCache>
            </c:strRef>
          </c:cat>
          <c:val>
            <c:numRef>
              <c:f>'[Chart in Microsoft Word]Sheet1'!$T$40:$AC$40</c:f>
              <c:numCache>
                <c:formatCode>General</c:formatCode>
                <c:ptCount val="10"/>
                <c:pt idx="0">
                  <c:v>33</c:v>
                </c:pt>
                <c:pt idx="1">
                  <c:v>31</c:v>
                </c:pt>
                <c:pt idx="2">
                  <c:v>17</c:v>
                </c:pt>
                <c:pt idx="3">
                  <c:v>26</c:v>
                </c:pt>
                <c:pt idx="4">
                  <c:v>34</c:v>
                </c:pt>
                <c:pt idx="5">
                  <c:v>31</c:v>
                </c:pt>
                <c:pt idx="6">
                  <c:v>13</c:v>
                </c:pt>
                <c:pt idx="7">
                  <c:v>75</c:v>
                </c:pt>
                <c:pt idx="8">
                  <c:v>20</c:v>
                </c:pt>
                <c:pt idx="9">
                  <c:v>26</c:v>
                </c:pt>
              </c:numCache>
            </c:numRef>
          </c:val>
          <c:extLst xmlns:c16r2="http://schemas.microsoft.com/office/drawing/2015/06/chart">
            <c:ext xmlns:c16="http://schemas.microsoft.com/office/drawing/2014/chart" uri="{C3380CC4-5D6E-409C-BE32-E72D297353CC}">
              <c16:uniqueId val="{00000001-0DEF-471F-9BD2-C6789FB05540}"/>
            </c:ext>
          </c:extLst>
        </c:ser>
        <c:ser>
          <c:idx val="2"/>
          <c:order val="2"/>
          <c:tx>
            <c:strRef>
              <c:f>'[Chart in Microsoft Word]Sheet1'!$S$41</c:f>
              <c:strCache>
                <c:ptCount val="1"/>
                <c:pt idx="0">
                  <c:v>Accessed recording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 in Microsoft Word]Sheet1'!$T$38:$AC$38</c:f>
              <c:strCache>
                <c:ptCount val="10"/>
                <c:pt idx="0">
                  <c:v>Breakout rooms</c:v>
                </c:pt>
                <c:pt idx="1">
                  <c:v>Online tutorial techniques</c:v>
                </c:pt>
                <c:pt idx="2">
                  <c:v>BOCs and MOOCs</c:v>
                </c:pt>
                <c:pt idx="3">
                  <c:v>Motivating with video</c:v>
                </c:pt>
                <c:pt idx="4">
                  <c:v>Individual support sessions</c:v>
                </c:pt>
                <c:pt idx="5">
                  <c:v>Engaging with online materials</c:v>
                </c:pt>
                <c:pt idx="6">
                  <c:v>Engaging students</c:v>
                </c:pt>
                <c:pt idx="7">
                  <c:v>Adobe Connect</c:v>
                </c:pt>
                <c:pt idx="8">
                  <c:v>Evaluations as research</c:v>
                </c:pt>
                <c:pt idx="9">
                  <c:v>Students with autism</c:v>
                </c:pt>
              </c:strCache>
            </c:strRef>
          </c:cat>
          <c:val>
            <c:numRef>
              <c:f>'[Chart in Microsoft Word]Sheet1'!$T$41:$AC$41</c:f>
              <c:numCache>
                <c:formatCode>General</c:formatCode>
                <c:ptCount val="10"/>
                <c:pt idx="0">
                  <c:v>57</c:v>
                </c:pt>
                <c:pt idx="1">
                  <c:v>39</c:v>
                </c:pt>
                <c:pt idx="2">
                  <c:v>14</c:v>
                </c:pt>
                <c:pt idx="3">
                  <c:v>17</c:v>
                </c:pt>
                <c:pt idx="4">
                  <c:v>16</c:v>
                </c:pt>
                <c:pt idx="5">
                  <c:v>13</c:v>
                </c:pt>
                <c:pt idx="6">
                  <c:v>26</c:v>
                </c:pt>
                <c:pt idx="7">
                  <c:v>36</c:v>
                </c:pt>
                <c:pt idx="8">
                  <c:v>3</c:v>
                </c:pt>
                <c:pt idx="9">
                  <c:v>16</c:v>
                </c:pt>
              </c:numCache>
            </c:numRef>
          </c:val>
          <c:extLst xmlns:c16r2="http://schemas.microsoft.com/office/drawing/2015/06/chart">
            <c:ext xmlns:c16="http://schemas.microsoft.com/office/drawing/2014/chart" uri="{C3380CC4-5D6E-409C-BE32-E72D297353CC}">
              <c16:uniqueId val="{00000002-0DEF-471F-9BD2-C6789FB05540}"/>
            </c:ext>
          </c:extLst>
        </c:ser>
        <c:dLbls>
          <c:dLblPos val="outEnd"/>
          <c:showLegendKey val="0"/>
          <c:showVal val="1"/>
          <c:showCatName val="0"/>
          <c:showSerName val="0"/>
          <c:showPercent val="0"/>
          <c:showBubbleSize val="0"/>
        </c:dLbls>
        <c:gapWidth val="219"/>
        <c:overlap val="-27"/>
        <c:axId val="389176520"/>
        <c:axId val="389176912"/>
      </c:barChart>
      <c:catAx>
        <c:axId val="389176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389176912"/>
        <c:crosses val="autoZero"/>
        <c:auto val="1"/>
        <c:lblAlgn val="ctr"/>
        <c:lblOffset val="100"/>
        <c:noMultiLvlLbl val="0"/>
      </c:catAx>
      <c:valAx>
        <c:axId val="3891769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Number of tutors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891765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dirty="0"/>
              <a:t>Number of tutors who signed up, attended and accessed recording</a:t>
            </a:r>
          </a:p>
          <a:p>
            <a:pPr>
              <a:defRPr/>
            </a:pPr>
            <a:r>
              <a:rPr lang="en-GB" sz="1800" dirty="0"/>
              <a:t> for each session</a:t>
            </a:r>
          </a:p>
        </c:rich>
      </c:tx>
      <c:layout>
        <c:manualLayout>
          <c:xMode val="edge"/>
          <c:yMode val="edge"/>
          <c:x val="9.5179421474198125E-2"/>
          <c:y val="3.40170204557527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Signed up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TMA marking tips</c:v>
                </c:pt>
                <c:pt idx="1">
                  <c:v>OU Live tips</c:v>
                </c:pt>
                <c:pt idx="2">
                  <c:v>MOOC experience</c:v>
                </c:pt>
                <c:pt idx="3">
                  <c:v>Supporting dispersed…</c:v>
                </c:pt>
                <c:pt idx="4">
                  <c:v>Managing Student…</c:v>
                </c:pt>
                <c:pt idx="5">
                  <c:v>Informal drop-in session</c:v>
                </c:pt>
                <c:pt idx="6">
                  <c:v>HEA recognition</c:v>
                </c:pt>
                <c:pt idx="7">
                  <c:v>Tutorial design</c:v>
                </c:pt>
                <c:pt idx="8">
                  <c:v>Motivating Students</c:v>
                </c:pt>
                <c:pt idx="9">
                  <c:v>Online group projects</c:v>
                </c:pt>
                <c:pt idx="10">
                  <c:v>Adjustments for AR students</c:v>
                </c:pt>
                <c:pt idx="11">
                  <c:v>Engaging online</c:v>
                </c:pt>
              </c:strCache>
            </c:strRef>
          </c:cat>
          <c:val>
            <c:numRef>
              <c:f>Sheet1!$B$2:$B$13</c:f>
              <c:numCache>
                <c:formatCode>General</c:formatCode>
                <c:ptCount val="12"/>
                <c:pt idx="0">
                  <c:v>45</c:v>
                </c:pt>
                <c:pt idx="1">
                  <c:v>54</c:v>
                </c:pt>
                <c:pt idx="2">
                  <c:v>39</c:v>
                </c:pt>
                <c:pt idx="3">
                  <c:v>34</c:v>
                </c:pt>
                <c:pt idx="4">
                  <c:v>20</c:v>
                </c:pt>
                <c:pt idx="5">
                  <c:v>5</c:v>
                </c:pt>
                <c:pt idx="6">
                  <c:v>12</c:v>
                </c:pt>
                <c:pt idx="7">
                  <c:v>19</c:v>
                </c:pt>
                <c:pt idx="8">
                  <c:v>25</c:v>
                </c:pt>
                <c:pt idx="9">
                  <c:v>17</c:v>
                </c:pt>
                <c:pt idx="10">
                  <c:v>14</c:v>
                </c:pt>
                <c:pt idx="11">
                  <c:v>38</c:v>
                </c:pt>
              </c:numCache>
            </c:numRef>
          </c:val>
          <c:extLst xmlns:c16r2="http://schemas.microsoft.com/office/drawing/2015/06/chart">
            <c:ext xmlns:c16="http://schemas.microsoft.com/office/drawing/2014/chart" uri="{C3380CC4-5D6E-409C-BE32-E72D297353CC}">
              <c16:uniqueId val="{00000000-717B-46B6-A43F-AF4AF48D1CC7}"/>
            </c:ext>
          </c:extLst>
        </c:ser>
        <c:ser>
          <c:idx val="1"/>
          <c:order val="1"/>
          <c:tx>
            <c:strRef>
              <c:f>Sheet1!$C$1</c:f>
              <c:strCache>
                <c:ptCount val="1"/>
                <c:pt idx="0">
                  <c:v>Attended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TMA marking tips</c:v>
                </c:pt>
                <c:pt idx="1">
                  <c:v>OU Live tips</c:v>
                </c:pt>
                <c:pt idx="2">
                  <c:v>MOOC experience</c:v>
                </c:pt>
                <c:pt idx="3">
                  <c:v>Supporting dispersed…</c:v>
                </c:pt>
                <c:pt idx="4">
                  <c:v>Managing Student…</c:v>
                </c:pt>
                <c:pt idx="5">
                  <c:v>Informal drop-in session</c:v>
                </c:pt>
                <c:pt idx="6">
                  <c:v>HEA recognition</c:v>
                </c:pt>
                <c:pt idx="7">
                  <c:v>Tutorial design</c:v>
                </c:pt>
                <c:pt idx="8">
                  <c:v>Motivating Students</c:v>
                </c:pt>
                <c:pt idx="9">
                  <c:v>Online group projects</c:v>
                </c:pt>
                <c:pt idx="10">
                  <c:v>Adjustments for AR students</c:v>
                </c:pt>
                <c:pt idx="11">
                  <c:v>Engaging online</c:v>
                </c:pt>
              </c:strCache>
            </c:strRef>
          </c:cat>
          <c:val>
            <c:numRef>
              <c:f>Sheet1!$C$2:$C$13</c:f>
              <c:numCache>
                <c:formatCode>General</c:formatCode>
                <c:ptCount val="12"/>
                <c:pt idx="0">
                  <c:v>46</c:v>
                </c:pt>
                <c:pt idx="1">
                  <c:v>38</c:v>
                </c:pt>
                <c:pt idx="2">
                  <c:v>21</c:v>
                </c:pt>
                <c:pt idx="3">
                  <c:v>20</c:v>
                </c:pt>
                <c:pt idx="4">
                  <c:v>19</c:v>
                </c:pt>
                <c:pt idx="5">
                  <c:v>7</c:v>
                </c:pt>
                <c:pt idx="6">
                  <c:v>14</c:v>
                </c:pt>
                <c:pt idx="7">
                  <c:v>16</c:v>
                </c:pt>
                <c:pt idx="8">
                  <c:v>20</c:v>
                </c:pt>
                <c:pt idx="9">
                  <c:v>13</c:v>
                </c:pt>
                <c:pt idx="10">
                  <c:v>16</c:v>
                </c:pt>
                <c:pt idx="11">
                  <c:v>33</c:v>
                </c:pt>
              </c:numCache>
            </c:numRef>
          </c:val>
          <c:extLst xmlns:c16r2="http://schemas.microsoft.com/office/drawing/2015/06/chart">
            <c:ext xmlns:c16="http://schemas.microsoft.com/office/drawing/2014/chart" uri="{C3380CC4-5D6E-409C-BE32-E72D297353CC}">
              <c16:uniqueId val="{00000001-717B-46B6-A43F-AF4AF48D1CC7}"/>
            </c:ext>
          </c:extLst>
        </c:ser>
        <c:ser>
          <c:idx val="2"/>
          <c:order val="2"/>
          <c:tx>
            <c:strRef>
              <c:f>Sheet1!$D$1</c:f>
              <c:strCache>
                <c:ptCount val="1"/>
                <c:pt idx="0">
                  <c:v>Accessed recording </c:v>
                </c:pt>
              </c:strCache>
            </c:strRef>
          </c:tx>
          <c:spPr>
            <a:solidFill>
              <a:schemeClr val="accent3"/>
            </a:solidFill>
            <a:ln>
              <a:noFill/>
            </a:ln>
            <a:effectLst/>
          </c:spPr>
          <c:invertIfNegative val="0"/>
          <c:dLbls>
            <c:dLbl>
              <c:idx val="5"/>
              <c:delete val="1"/>
              <c:extLst xmlns:c16r2="http://schemas.microsoft.com/office/drawing/2015/06/chart">
                <c:ext xmlns:c16="http://schemas.microsoft.com/office/drawing/2014/chart" uri="{C3380CC4-5D6E-409C-BE32-E72D297353CC}">
                  <c16:uniqueId val="{00000002-717B-46B6-A43F-AF4AF48D1CC7}"/>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TMA marking tips</c:v>
                </c:pt>
                <c:pt idx="1">
                  <c:v>OU Live tips</c:v>
                </c:pt>
                <c:pt idx="2">
                  <c:v>MOOC experience</c:v>
                </c:pt>
                <c:pt idx="3">
                  <c:v>Supporting dispersed…</c:v>
                </c:pt>
                <c:pt idx="4">
                  <c:v>Managing Student…</c:v>
                </c:pt>
                <c:pt idx="5">
                  <c:v>Informal drop-in session</c:v>
                </c:pt>
                <c:pt idx="6">
                  <c:v>HEA recognition</c:v>
                </c:pt>
                <c:pt idx="7">
                  <c:v>Tutorial design</c:v>
                </c:pt>
                <c:pt idx="8">
                  <c:v>Motivating Students</c:v>
                </c:pt>
                <c:pt idx="9">
                  <c:v>Online group projects</c:v>
                </c:pt>
                <c:pt idx="10">
                  <c:v>Adjustments for AR students</c:v>
                </c:pt>
                <c:pt idx="11">
                  <c:v>Engaging online</c:v>
                </c:pt>
              </c:strCache>
            </c:strRef>
          </c:cat>
          <c:val>
            <c:numRef>
              <c:f>Sheet1!$D$2:$D$13</c:f>
              <c:numCache>
                <c:formatCode>General</c:formatCode>
                <c:ptCount val="12"/>
                <c:pt idx="0">
                  <c:v>39</c:v>
                </c:pt>
                <c:pt idx="1">
                  <c:v>43</c:v>
                </c:pt>
                <c:pt idx="2">
                  <c:v>16</c:v>
                </c:pt>
                <c:pt idx="3">
                  <c:v>7</c:v>
                </c:pt>
                <c:pt idx="4">
                  <c:v>11</c:v>
                </c:pt>
                <c:pt idx="5">
                  <c:v>0</c:v>
                </c:pt>
                <c:pt idx="6">
                  <c:v>4</c:v>
                </c:pt>
                <c:pt idx="7">
                  <c:v>10</c:v>
                </c:pt>
                <c:pt idx="8">
                  <c:v>10</c:v>
                </c:pt>
                <c:pt idx="9">
                  <c:v>5</c:v>
                </c:pt>
                <c:pt idx="10">
                  <c:v>8</c:v>
                </c:pt>
                <c:pt idx="11">
                  <c:v>11</c:v>
                </c:pt>
              </c:numCache>
            </c:numRef>
          </c:val>
          <c:extLst xmlns:c16r2="http://schemas.microsoft.com/office/drawing/2015/06/chart">
            <c:ext xmlns:c16="http://schemas.microsoft.com/office/drawing/2014/chart" uri="{C3380CC4-5D6E-409C-BE32-E72D297353CC}">
              <c16:uniqueId val="{00000003-717B-46B6-A43F-AF4AF48D1CC7}"/>
            </c:ext>
          </c:extLst>
        </c:ser>
        <c:dLbls>
          <c:showLegendKey val="0"/>
          <c:showVal val="0"/>
          <c:showCatName val="0"/>
          <c:showSerName val="0"/>
          <c:showPercent val="0"/>
          <c:showBubbleSize val="0"/>
        </c:dLbls>
        <c:gapWidth val="219"/>
        <c:overlap val="-27"/>
        <c:axId val="389177696"/>
        <c:axId val="389178088"/>
      </c:barChart>
      <c:catAx>
        <c:axId val="38917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9178088"/>
        <c:crosses val="autoZero"/>
        <c:auto val="1"/>
        <c:lblAlgn val="ctr"/>
        <c:lblOffset val="100"/>
        <c:noMultiLvlLbl val="0"/>
      </c:catAx>
      <c:valAx>
        <c:axId val="3891780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GB" sz="1400" dirty="0"/>
                  <a:t>Number of tutors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89177696"/>
        <c:crosses val="autoZero"/>
        <c:crossBetween val="between"/>
      </c:valAx>
      <c:spPr>
        <a:noFill/>
        <a:ln>
          <a:noFill/>
        </a:ln>
        <a:effectLst/>
      </c:spPr>
    </c:plotArea>
    <c:legend>
      <c:legendPos val="b"/>
      <c:layout>
        <c:manualLayout>
          <c:xMode val="edge"/>
          <c:yMode val="edge"/>
          <c:x val="0.4882470145108283"/>
          <c:y val="0.28216155599752357"/>
          <c:w val="0.4190440001104842"/>
          <c:h val="0.1057406063194480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800" b="1" dirty="0"/>
              <a:t>Percentage</a:t>
            </a:r>
            <a:r>
              <a:rPr lang="en-GB" sz="2800" b="1" baseline="0" dirty="0"/>
              <a:t> of respondents whose free text comments related to particular themes</a:t>
            </a:r>
            <a:endParaRPr lang="en-GB" sz="28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Phase 1 - Science ALs</c:v>
          </c:tx>
          <c:spPr>
            <a:solidFill>
              <a:srgbClr val="00B050"/>
            </a:solidFill>
            <a:ln>
              <a:noFill/>
            </a:ln>
            <a:effectLst/>
          </c:spPr>
          <c:invertIfNegative val="0"/>
          <c:cat>
            <c:strRef>
              <c:f>'Phases 1 and 2 collated v2 with'!$F$235:$K$235</c:f>
              <c:strCache>
                <c:ptCount val="6"/>
                <c:pt idx="0">
                  <c:v>Sharing</c:v>
                </c:pt>
                <c:pt idx="1">
                  <c:v>Community</c:v>
                </c:pt>
                <c:pt idx="2">
                  <c:v>Empowering</c:v>
                </c:pt>
                <c:pt idx="3">
                  <c:v>Reassuring</c:v>
                </c:pt>
                <c:pt idx="4">
                  <c:v>Negative comments</c:v>
                </c:pt>
                <c:pt idx="5">
                  <c:v>Thank you</c:v>
                </c:pt>
              </c:strCache>
            </c:strRef>
          </c:cat>
          <c:val>
            <c:numRef>
              <c:f>'Phases 1 and 2 collated v2 with'!$F$236:$K$236</c:f>
              <c:numCache>
                <c:formatCode>General</c:formatCode>
                <c:ptCount val="6"/>
                <c:pt idx="0">
                  <c:v>100.004</c:v>
                </c:pt>
                <c:pt idx="1">
                  <c:v>30.436</c:v>
                </c:pt>
                <c:pt idx="2">
                  <c:v>18.261600000000001</c:v>
                </c:pt>
                <c:pt idx="3">
                  <c:v>11.3048</c:v>
                </c:pt>
                <c:pt idx="4">
                  <c:v>9.5655999999999999</c:v>
                </c:pt>
                <c:pt idx="5">
                  <c:v>9.5655999999999999</c:v>
                </c:pt>
              </c:numCache>
            </c:numRef>
          </c:val>
          <c:extLst xmlns:c16r2="http://schemas.microsoft.com/office/drawing/2015/06/chart">
            <c:ext xmlns:c16="http://schemas.microsoft.com/office/drawing/2014/chart" uri="{C3380CC4-5D6E-409C-BE32-E72D297353CC}">
              <c16:uniqueId val="{00000000-84EF-4AA9-AC5C-7FBD406B1DA7}"/>
            </c:ext>
          </c:extLst>
        </c:ser>
        <c:ser>
          <c:idx val="1"/>
          <c:order val="1"/>
          <c:tx>
            <c:v>Phase 2 - STEM ALs</c:v>
          </c:tx>
          <c:spPr>
            <a:solidFill>
              <a:schemeClr val="accent1">
                <a:lumMod val="75000"/>
              </a:schemeClr>
            </a:solidFill>
            <a:ln>
              <a:noFill/>
            </a:ln>
            <a:effectLst/>
          </c:spPr>
          <c:invertIfNegative val="0"/>
          <c:cat>
            <c:strRef>
              <c:f>'Phases 1 and 2 collated v2 with'!$F$235:$K$235</c:f>
              <c:strCache>
                <c:ptCount val="6"/>
                <c:pt idx="0">
                  <c:v>Sharing</c:v>
                </c:pt>
                <c:pt idx="1">
                  <c:v>Community</c:v>
                </c:pt>
                <c:pt idx="2">
                  <c:v>Empowering</c:v>
                </c:pt>
                <c:pt idx="3">
                  <c:v>Reassuring</c:v>
                </c:pt>
                <c:pt idx="4">
                  <c:v>Negative comments</c:v>
                </c:pt>
                <c:pt idx="5">
                  <c:v>Thank you</c:v>
                </c:pt>
              </c:strCache>
            </c:strRef>
          </c:cat>
          <c:val>
            <c:numRef>
              <c:f>'Phases 1 and 2 collated v2 with'!$F$237:$K$237</c:f>
              <c:numCache>
                <c:formatCode>General</c:formatCode>
                <c:ptCount val="6"/>
                <c:pt idx="0">
                  <c:v>99.998199999999997</c:v>
                </c:pt>
                <c:pt idx="1">
                  <c:v>2.5316000000000001</c:v>
                </c:pt>
                <c:pt idx="2">
                  <c:v>26.581800000000001</c:v>
                </c:pt>
                <c:pt idx="3">
                  <c:v>16.455400000000001</c:v>
                </c:pt>
                <c:pt idx="4">
                  <c:v>17.7212</c:v>
                </c:pt>
                <c:pt idx="5">
                  <c:v>5.0632000000000001</c:v>
                </c:pt>
              </c:numCache>
            </c:numRef>
          </c:val>
          <c:extLst xmlns:c16r2="http://schemas.microsoft.com/office/drawing/2015/06/chart">
            <c:ext xmlns:c16="http://schemas.microsoft.com/office/drawing/2014/chart" uri="{C3380CC4-5D6E-409C-BE32-E72D297353CC}">
              <c16:uniqueId val="{00000001-84EF-4AA9-AC5C-7FBD406B1DA7}"/>
            </c:ext>
          </c:extLst>
        </c:ser>
        <c:dLbls>
          <c:showLegendKey val="0"/>
          <c:showVal val="0"/>
          <c:showCatName val="0"/>
          <c:showSerName val="0"/>
          <c:showPercent val="0"/>
          <c:showBubbleSize val="0"/>
        </c:dLbls>
        <c:gapWidth val="219"/>
        <c:overlap val="-27"/>
        <c:axId val="390396848"/>
        <c:axId val="390395280"/>
      </c:barChart>
      <c:catAx>
        <c:axId val="390396848"/>
        <c:scaling>
          <c:orientation val="minMax"/>
        </c:scaling>
        <c:delete val="0"/>
        <c:axPos val="b"/>
        <c:title>
          <c:tx>
            <c:rich>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GB" sz="2000" b="1"/>
                  <a:t>Theme</a:t>
                </a:r>
              </a:p>
            </c:rich>
          </c:tx>
          <c:layout>
            <c:manualLayout>
              <c:xMode val="edge"/>
              <c:yMode val="edge"/>
              <c:x val="0.47649607109443004"/>
              <c:y val="0.85020458513996433"/>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90395280"/>
        <c:crosses val="autoZero"/>
        <c:auto val="1"/>
        <c:lblAlgn val="ctr"/>
        <c:lblOffset val="100"/>
        <c:noMultiLvlLbl val="0"/>
      </c:catAx>
      <c:valAx>
        <c:axId val="390395280"/>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GB" sz="2000"/>
                  <a:t>Percentage of respondents</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90396848"/>
        <c:crosses val="autoZero"/>
        <c:crossBetween val="between"/>
      </c:valAx>
      <c:spPr>
        <a:noFill/>
        <a:ln>
          <a:noFill/>
        </a:ln>
        <a:effectLst/>
      </c:spPr>
    </c:plotArea>
    <c:legend>
      <c:legendPos val="b"/>
      <c:layout>
        <c:manualLayout>
          <c:xMode val="edge"/>
          <c:yMode val="edge"/>
          <c:x val="0.19668854429853927"/>
          <c:y val="0.91381256359229923"/>
          <c:w val="0.61351906242754295"/>
          <c:h val="4.7416031997529792E-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dirty="0"/>
              <a:t>Number of tutors who signed up, attended and accessed recording for each session</a:t>
            </a:r>
          </a:p>
        </c:rich>
      </c:tx>
      <c:layout>
        <c:manualLayout>
          <c:xMode val="edge"/>
          <c:yMode val="edge"/>
          <c:x val="0.12404077690107744"/>
          <c:y val="5.796546908765052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169478075426126E-2"/>
          <c:y val="0.20099526406142817"/>
          <c:w val="0.93362191921347126"/>
          <c:h val="0.33492801765132213"/>
        </c:manualLayout>
      </c:layout>
      <c:barChart>
        <c:barDir val="col"/>
        <c:grouping val="clustered"/>
        <c:varyColors val="0"/>
        <c:ser>
          <c:idx val="0"/>
          <c:order val="0"/>
          <c:tx>
            <c:strRef>
              <c:f>Sheet1!$A$2</c:f>
              <c:strCache>
                <c:ptCount val="1"/>
                <c:pt idx="0">
                  <c:v>Signed up</c:v>
                </c:pt>
              </c:strCache>
            </c:strRef>
          </c:tx>
          <c:spPr>
            <a:solidFill>
              <a:schemeClr val="accent1"/>
            </a:solidFill>
            <a:ln>
              <a:noFill/>
            </a:ln>
            <a:effectLst/>
          </c:spPr>
          <c:invertIfNegative val="0"/>
          <c:cat>
            <c:strRef>
              <c:f>Sheet1!$B$1:$U$1</c:f>
              <c:strCache>
                <c:ptCount val="19"/>
                <c:pt idx="0">
                  <c:v>Plagiarism</c:v>
                </c:pt>
                <c:pt idx="1">
                  <c:v>Adjustments for sensory impairment</c:v>
                </c:pt>
                <c:pt idx="2">
                  <c:v>TMA feedback</c:v>
                </c:pt>
                <c:pt idx="3">
                  <c:v>Advice for exams, resits etc</c:v>
                </c:pt>
                <c:pt idx="4">
                  <c:v>Online students in distress</c:v>
                </c:pt>
                <c:pt idx="5">
                  <c:v>Unlikely success stories</c:v>
                </c:pt>
                <c:pt idx="6">
                  <c:v>SISE students</c:v>
                </c:pt>
                <c:pt idx="7">
                  <c:v>Support for exams, resits etc</c:v>
                </c:pt>
                <c:pt idx="8">
                  <c:v>Working together</c:v>
                </c:pt>
                <c:pt idx="9">
                  <c:v>Encouraging students to talk in online tutorials</c:v>
                </c:pt>
                <c:pt idx="10">
                  <c:v>Studying with the OU as an AL</c:v>
                </c:pt>
                <c:pt idx="11">
                  <c:v>Online Christmas party</c:v>
                </c:pt>
                <c:pt idx="12">
                  <c:v>Polling options in AC</c:v>
                </c:pt>
                <c:pt idx="13">
                  <c:v>OU research projects</c:v>
                </c:pt>
                <c:pt idx="14">
                  <c:v>Collaborating with Google Docs</c:v>
                </c:pt>
                <c:pt idx="15">
                  <c:v>Flipped learning</c:v>
                </c:pt>
                <c:pt idx="16">
                  <c:v>Digimap</c:v>
                </c:pt>
                <c:pt idx="17">
                  <c:v>Tutoring multiple modules</c:v>
                </c:pt>
                <c:pt idx="18">
                  <c:v>Income Tax refunds</c:v>
                </c:pt>
              </c:strCache>
            </c:strRef>
          </c:cat>
          <c:val>
            <c:numRef>
              <c:f>Sheet1!$B$2:$U$2</c:f>
              <c:numCache>
                <c:formatCode>General</c:formatCode>
                <c:ptCount val="20"/>
                <c:pt idx="0">
                  <c:v>27</c:v>
                </c:pt>
                <c:pt idx="1">
                  <c:v>29</c:v>
                </c:pt>
                <c:pt idx="2">
                  <c:v>43</c:v>
                </c:pt>
                <c:pt idx="3">
                  <c:v>33</c:v>
                </c:pt>
                <c:pt idx="4">
                  <c:v>19</c:v>
                </c:pt>
                <c:pt idx="5">
                  <c:v>8</c:v>
                </c:pt>
                <c:pt idx="6">
                  <c:v>11</c:v>
                </c:pt>
                <c:pt idx="7">
                  <c:v>38</c:v>
                </c:pt>
                <c:pt idx="8">
                  <c:v>33</c:v>
                </c:pt>
                <c:pt idx="9">
                  <c:v>52</c:v>
                </c:pt>
                <c:pt idx="10">
                  <c:v>25</c:v>
                </c:pt>
                <c:pt idx="11">
                  <c:v>35</c:v>
                </c:pt>
                <c:pt idx="12">
                  <c:v>36</c:v>
                </c:pt>
                <c:pt idx="13">
                  <c:v>22</c:v>
                </c:pt>
                <c:pt idx="14">
                  <c:v>34</c:v>
                </c:pt>
                <c:pt idx="15">
                  <c:v>22</c:v>
                </c:pt>
                <c:pt idx="16">
                  <c:v>5</c:v>
                </c:pt>
                <c:pt idx="17">
                  <c:v>13</c:v>
                </c:pt>
                <c:pt idx="18">
                  <c:v>10</c:v>
                </c:pt>
              </c:numCache>
            </c:numRef>
          </c:val>
          <c:extLst xmlns:c16r2="http://schemas.microsoft.com/office/drawing/2015/06/chart">
            <c:ext xmlns:c16="http://schemas.microsoft.com/office/drawing/2014/chart" uri="{C3380CC4-5D6E-409C-BE32-E72D297353CC}">
              <c16:uniqueId val="{00000000-9E65-4184-B9C0-954636072C51}"/>
            </c:ext>
          </c:extLst>
        </c:ser>
        <c:ser>
          <c:idx val="1"/>
          <c:order val="1"/>
          <c:tx>
            <c:strRef>
              <c:f>Sheet1!$A$3</c:f>
              <c:strCache>
                <c:ptCount val="1"/>
                <c:pt idx="0">
                  <c:v>Attended </c:v>
                </c:pt>
              </c:strCache>
            </c:strRef>
          </c:tx>
          <c:spPr>
            <a:solidFill>
              <a:schemeClr val="accent2"/>
            </a:solidFill>
            <a:ln>
              <a:noFill/>
            </a:ln>
            <a:effectLst/>
          </c:spPr>
          <c:invertIfNegative val="0"/>
          <c:cat>
            <c:strRef>
              <c:f>Sheet1!$B$1:$U$1</c:f>
              <c:strCache>
                <c:ptCount val="19"/>
                <c:pt idx="0">
                  <c:v>Plagiarism</c:v>
                </c:pt>
                <c:pt idx="1">
                  <c:v>Adjustments for sensory impairment</c:v>
                </c:pt>
                <c:pt idx="2">
                  <c:v>TMA feedback</c:v>
                </c:pt>
                <c:pt idx="3">
                  <c:v>Advice for exams, resits etc</c:v>
                </c:pt>
                <c:pt idx="4">
                  <c:v>Online students in distress</c:v>
                </c:pt>
                <c:pt idx="5">
                  <c:v>Unlikely success stories</c:v>
                </c:pt>
                <c:pt idx="6">
                  <c:v>SISE students</c:v>
                </c:pt>
                <c:pt idx="7">
                  <c:v>Support for exams, resits etc</c:v>
                </c:pt>
                <c:pt idx="8">
                  <c:v>Working together</c:v>
                </c:pt>
                <c:pt idx="9">
                  <c:v>Encouraging students to talk in online tutorials</c:v>
                </c:pt>
                <c:pt idx="10">
                  <c:v>Studying with the OU as an AL</c:v>
                </c:pt>
                <c:pt idx="11">
                  <c:v>Online Christmas party</c:v>
                </c:pt>
                <c:pt idx="12">
                  <c:v>Polling options in AC</c:v>
                </c:pt>
                <c:pt idx="13">
                  <c:v>OU research projects</c:v>
                </c:pt>
                <c:pt idx="14">
                  <c:v>Collaborating with Google Docs</c:v>
                </c:pt>
                <c:pt idx="15">
                  <c:v>Flipped learning</c:v>
                </c:pt>
                <c:pt idx="16">
                  <c:v>Digimap</c:v>
                </c:pt>
                <c:pt idx="17">
                  <c:v>Tutoring multiple modules</c:v>
                </c:pt>
                <c:pt idx="18">
                  <c:v>Income Tax refunds</c:v>
                </c:pt>
              </c:strCache>
            </c:strRef>
          </c:cat>
          <c:val>
            <c:numRef>
              <c:f>Sheet1!$B$3:$U$3</c:f>
              <c:numCache>
                <c:formatCode>General</c:formatCode>
                <c:ptCount val="20"/>
                <c:pt idx="0">
                  <c:v>30</c:v>
                </c:pt>
                <c:pt idx="1">
                  <c:v>23</c:v>
                </c:pt>
                <c:pt idx="2">
                  <c:v>24</c:v>
                </c:pt>
                <c:pt idx="3">
                  <c:v>22</c:v>
                </c:pt>
                <c:pt idx="4">
                  <c:v>17</c:v>
                </c:pt>
                <c:pt idx="5">
                  <c:v>6</c:v>
                </c:pt>
                <c:pt idx="6">
                  <c:v>11</c:v>
                </c:pt>
                <c:pt idx="7">
                  <c:v>31</c:v>
                </c:pt>
                <c:pt idx="8">
                  <c:v>30</c:v>
                </c:pt>
                <c:pt idx="9">
                  <c:v>37</c:v>
                </c:pt>
                <c:pt idx="10">
                  <c:v>25</c:v>
                </c:pt>
                <c:pt idx="11">
                  <c:v>25</c:v>
                </c:pt>
                <c:pt idx="12">
                  <c:v>29</c:v>
                </c:pt>
                <c:pt idx="13">
                  <c:v>11</c:v>
                </c:pt>
                <c:pt idx="14">
                  <c:v>23</c:v>
                </c:pt>
                <c:pt idx="15">
                  <c:v>19</c:v>
                </c:pt>
              </c:numCache>
            </c:numRef>
          </c:val>
          <c:extLst xmlns:c16r2="http://schemas.microsoft.com/office/drawing/2015/06/chart">
            <c:ext xmlns:c16="http://schemas.microsoft.com/office/drawing/2014/chart" uri="{C3380CC4-5D6E-409C-BE32-E72D297353CC}">
              <c16:uniqueId val="{00000001-9E65-4184-B9C0-954636072C51}"/>
            </c:ext>
          </c:extLst>
        </c:ser>
        <c:ser>
          <c:idx val="2"/>
          <c:order val="2"/>
          <c:tx>
            <c:strRef>
              <c:f>Sheet1!$A$4</c:f>
              <c:strCache>
                <c:ptCount val="1"/>
                <c:pt idx="0">
                  <c:v>Downloaded recording (estimate)</c:v>
                </c:pt>
              </c:strCache>
            </c:strRef>
          </c:tx>
          <c:spPr>
            <a:solidFill>
              <a:schemeClr val="accent3"/>
            </a:solidFill>
            <a:ln>
              <a:noFill/>
            </a:ln>
            <a:effectLst/>
          </c:spPr>
          <c:invertIfNegative val="0"/>
          <c:cat>
            <c:strRef>
              <c:f>Sheet1!$B$1:$U$1</c:f>
              <c:strCache>
                <c:ptCount val="19"/>
                <c:pt idx="0">
                  <c:v>Plagiarism</c:v>
                </c:pt>
                <c:pt idx="1">
                  <c:v>Adjustments for sensory impairment</c:v>
                </c:pt>
                <c:pt idx="2">
                  <c:v>TMA feedback</c:v>
                </c:pt>
                <c:pt idx="3">
                  <c:v>Advice for exams, resits etc</c:v>
                </c:pt>
                <c:pt idx="4">
                  <c:v>Online students in distress</c:v>
                </c:pt>
                <c:pt idx="5">
                  <c:v>Unlikely success stories</c:v>
                </c:pt>
                <c:pt idx="6">
                  <c:v>SISE students</c:v>
                </c:pt>
                <c:pt idx="7">
                  <c:v>Support for exams, resits etc</c:v>
                </c:pt>
                <c:pt idx="8">
                  <c:v>Working together</c:v>
                </c:pt>
                <c:pt idx="9">
                  <c:v>Encouraging students to talk in online tutorials</c:v>
                </c:pt>
                <c:pt idx="10">
                  <c:v>Studying with the OU as an AL</c:v>
                </c:pt>
                <c:pt idx="11">
                  <c:v>Online Christmas party</c:v>
                </c:pt>
                <c:pt idx="12">
                  <c:v>Polling options in AC</c:v>
                </c:pt>
                <c:pt idx="13">
                  <c:v>OU research projects</c:v>
                </c:pt>
                <c:pt idx="14">
                  <c:v>Collaborating with Google Docs</c:v>
                </c:pt>
                <c:pt idx="15">
                  <c:v>Flipped learning</c:v>
                </c:pt>
                <c:pt idx="16">
                  <c:v>Digimap</c:v>
                </c:pt>
                <c:pt idx="17">
                  <c:v>Tutoring multiple modules</c:v>
                </c:pt>
                <c:pt idx="18">
                  <c:v>Income Tax refunds</c:v>
                </c:pt>
              </c:strCache>
            </c:strRef>
          </c:cat>
          <c:val>
            <c:numRef>
              <c:f>Sheet1!$B$4:$U$4</c:f>
              <c:numCache>
                <c:formatCode>General</c:formatCode>
                <c:ptCount val="20"/>
                <c:pt idx="0">
                  <c:v>10</c:v>
                </c:pt>
                <c:pt idx="1">
                  <c:v>8</c:v>
                </c:pt>
                <c:pt idx="2">
                  <c:v>21</c:v>
                </c:pt>
                <c:pt idx="3">
                  <c:v>8</c:v>
                </c:pt>
                <c:pt idx="4">
                  <c:v>4</c:v>
                </c:pt>
                <c:pt idx="5">
                  <c:v>3</c:v>
                </c:pt>
                <c:pt idx="6">
                  <c:v>1</c:v>
                </c:pt>
                <c:pt idx="7">
                  <c:v>6</c:v>
                </c:pt>
                <c:pt idx="8">
                  <c:v>4</c:v>
                </c:pt>
                <c:pt idx="9">
                  <c:v>14</c:v>
                </c:pt>
                <c:pt idx="10">
                  <c:v>6</c:v>
                </c:pt>
                <c:pt idx="12">
                  <c:v>8</c:v>
                </c:pt>
                <c:pt idx="13">
                  <c:v>5</c:v>
                </c:pt>
                <c:pt idx="14">
                  <c:v>3</c:v>
                </c:pt>
                <c:pt idx="15">
                  <c:v>2</c:v>
                </c:pt>
              </c:numCache>
            </c:numRef>
          </c:val>
          <c:extLst xmlns:c16r2="http://schemas.microsoft.com/office/drawing/2015/06/chart">
            <c:ext xmlns:c16="http://schemas.microsoft.com/office/drawing/2014/chart" uri="{C3380CC4-5D6E-409C-BE32-E72D297353CC}">
              <c16:uniqueId val="{00000002-9E65-4184-B9C0-954636072C51}"/>
            </c:ext>
          </c:extLst>
        </c:ser>
        <c:dLbls>
          <c:showLegendKey val="0"/>
          <c:showVal val="0"/>
          <c:showCatName val="0"/>
          <c:showSerName val="0"/>
          <c:showPercent val="0"/>
          <c:showBubbleSize val="0"/>
        </c:dLbls>
        <c:gapWidth val="219"/>
        <c:overlap val="-27"/>
        <c:axId val="318368608"/>
        <c:axId val="319133936"/>
      </c:barChart>
      <c:catAx>
        <c:axId val="31836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19133936"/>
        <c:crosses val="autoZero"/>
        <c:auto val="1"/>
        <c:lblAlgn val="ctr"/>
        <c:lblOffset val="100"/>
        <c:noMultiLvlLbl val="0"/>
      </c:catAx>
      <c:valAx>
        <c:axId val="319133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18368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093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sz="quarter" idx="1"/>
          </p:nvPr>
        </p:nvSpPr>
        <p:spPr>
          <a:xfrm>
            <a:off x="3902597" y="0"/>
            <a:ext cx="2985558" cy="500936"/>
          </a:xfrm>
          <a:prstGeom prst="rect">
            <a:avLst/>
          </a:prstGeom>
        </p:spPr>
        <p:txBody>
          <a:bodyPr vert="horz" lIns="96616" tIns="48308" rIns="96616" bIns="48308" rtlCol="0"/>
          <a:lstStyle>
            <a:lvl1pPr algn="r">
              <a:defRPr sz="1300"/>
            </a:lvl1pPr>
          </a:lstStyle>
          <a:p>
            <a:fld id="{42BD4A1A-25BD-5A4B-8262-7637D0EF5D4F}" type="datetimeFigureOut">
              <a:rPr lang="en-US" smtClean="0"/>
              <a:t>5/13/2019</a:t>
            </a:fld>
            <a:endParaRPr lang="en-GB"/>
          </a:p>
        </p:txBody>
      </p:sp>
      <p:sp>
        <p:nvSpPr>
          <p:cNvPr id="4" name="Footer Placeholder 3"/>
          <p:cNvSpPr>
            <a:spLocks noGrp="1"/>
          </p:cNvSpPr>
          <p:nvPr>
            <p:ph type="ftr" sz="quarter" idx="2"/>
          </p:nvPr>
        </p:nvSpPr>
        <p:spPr>
          <a:xfrm>
            <a:off x="0" y="9516038"/>
            <a:ext cx="2985558" cy="500936"/>
          </a:xfrm>
          <a:prstGeom prst="rect">
            <a:avLst/>
          </a:prstGeom>
        </p:spPr>
        <p:txBody>
          <a:bodyPr vert="horz" lIns="96616" tIns="48308" rIns="96616" bIns="48308" rtlCol="0" anchor="b"/>
          <a:lstStyle>
            <a:lvl1pPr algn="l">
              <a:defRPr sz="1300"/>
            </a:lvl1pPr>
          </a:lstStyle>
          <a:p>
            <a:endParaRPr lang="en-GB"/>
          </a:p>
        </p:txBody>
      </p:sp>
      <p:sp>
        <p:nvSpPr>
          <p:cNvPr id="5" name="Slide Number Placeholder 4"/>
          <p:cNvSpPr>
            <a:spLocks noGrp="1"/>
          </p:cNvSpPr>
          <p:nvPr>
            <p:ph type="sldNum" sz="quarter" idx="3"/>
          </p:nvPr>
        </p:nvSpPr>
        <p:spPr>
          <a:xfrm>
            <a:off x="3902597" y="9516038"/>
            <a:ext cx="2985558" cy="500936"/>
          </a:xfrm>
          <a:prstGeom prst="rect">
            <a:avLst/>
          </a:prstGeom>
        </p:spPr>
        <p:txBody>
          <a:bodyPr vert="horz" lIns="96616" tIns="48308" rIns="96616" bIns="48308" rtlCol="0" anchor="b"/>
          <a:lstStyle>
            <a:lvl1pPr algn="r">
              <a:defRPr sz="1300"/>
            </a:lvl1pPr>
          </a:lstStyle>
          <a:p>
            <a:fld id="{6DF97ABF-097C-B144-83E2-BB2FD59F363F}" type="slidenum">
              <a:rPr lang="en-GB" smtClean="0"/>
              <a:t>‹#›</a:t>
            </a:fld>
            <a:endParaRPr lang="en-GB"/>
          </a:p>
        </p:txBody>
      </p:sp>
    </p:spTree>
    <p:extLst>
      <p:ext uri="{BB962C8B-B14F-4D97-AF65-F5344CB8AC3E}">
        <p14:creationId xmlns:p14="http://schemas.microsoft.com/office/powerpoint/2010/main" val="12268241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0936"/>
          </a:xfrm>
          <a:prstGeom prst="rect">
            <a:avLst/>
          </a:prstGeom>
        </p:spPr>
        <p:txBody>
          <a:bodyPr vert="horz" lIns="96616" tIns="48308" rIns="96616" bIns="48308" rtlCol="0"/>
          <a:lstStyle>
            <a:lvl1pPr algn="l">
              <a:defRPr sz="1300"/>
            </a:lvl1pPr>
          </a:lstStyle>
          <a:p>
            <a:endParaRPr lang="en-GB"/>
          </a:p>
        </p:txBody>
      </p:sp>
      <p:sp>
        <p:nvSpPr>
          <p:cNvPr id="3" name="Date Placeholder 2"/>
          <p:cNvSpPr>
            <a:spLocks noGrp="1"/>
          </p:cNvSpPr>
          <p:nvPr>
            <p:ph type="dt" idx="1"/>
          </p:nvPr>
        </p:nvSpPr>
        <p:spPr>
          <a:xfrm>
            <a:off x="3902597" y="0"/>
            <a:ext cx="2985558" cy="500936"/>
          </a:xfrm>
          <a:prstGeom prst="rect">
            <a:avLst/>
          </a:prstGeom>
        </p:spPr>
        <p:txBody>
          <a:bodyPr vert="horz" lIns="96616" tIns="48308" rIns="96616" bIns="48308" rtlCol="0"/>
          <a:lstStyle>
            <a:lvl1pPr algn="r">
              <a:defRPr sz="1300"/>
            </a:lvl1pPr>
          </a:lstStyle>
          <a:p>
            <a:fld id="{5855CC16-585F-864B-90A1-B63321EF5334}" type="datetimeFigureOut">
              <a:rPr lang="en-US" smtClean="0"/>
              <a:t>5/13/2019</a:t>
            </a:fld>
            <a:endParaRPr lang="en-GB"/>
          </a:p>
        </p:txBody>
      </p:sp>
      <p:sp>
        <p:nvSpPr>
          <p:cNvPr id="4" name="Slide Image Placeholder 3"/>
          <p:cNvSpPr>
            <a:spLocks noGrp="1" noRot="1" noChangeAspect="1"/>
          </p:cNvSpPr>
          <p:nvPr>
            <p:ph type="sldImg" idx="2"/>
          </p:nvPr>
        </p:nvSpPr>
        <p:spPr>
          <a:xfrm>
            <a:off x="941388" y="750888"/>
            <a:ext cx="5006975" cy="3757612"/>
          </a:xfrm>
          <a:prstGeom prst="rect">
            <a:avLst/>
          </a:prstGeom>
          <a:noFill/>
          <a:ln w="12700">
            <a:solidFill>
              <a:prstClr val="black"/>
            </a:solidFill>
          </a:ln>
        </p:spPr>
        <p:txBody>
          <a:bodyPr vert="horz" lIns="96616" tIns="48308" rIns="96616" bIns="48308" rtlCol="0" anchor="ctr"/>
          <a:lstStyle/>
          <a:p>
            <a:endParaRPr lang="en-GB"/>
          </a:p>
        </p:txBody>
      </p:sp>
      <p:sp>
        <p:nvSpPr>
          <p:cNvPr id="5" name="Notes Placeholder 4"/>
          <p:cNvSpPr>
            <a:spLocks noGrp="1"/>
          </p:cNvSpPr>
          <p:nvPr>
            <p:ph type="body" sz="quarter" idx="3"/>
          </p:nvPr>
        </p:nvSpPr>
        <p:spPr>
          <a:xfrm>
            <a:off x="688975" y="4758889"/>
            <a:ext cx="5511800" cy="4508421"/>
          </a:xfrm>
          <a:prstGeom prst="rect">
            <a:avLst/>
          </a:prstGeom>
        </p:spPr>
        <p:txBody>
          <a:bodyPr vert="horz" lIns="96616" tIns="48308" rIns="96616" bIns="48308"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516038"/>
            <a:ext cx="2985558" cy="500936"/>
          </a:xfrm>
          <a:prstGeom prst="rect">
            <a:avLst/>
          </a:prstGeom>
        </p:spPr>
        <p:txBody>
          <a:bodyPr vert="horz" lIns="96616" tIns="48308" rIns="96616" bIns="48308" rtlCol="0" anchor="b"/>
          <a:lstStyle>
            <a:lvl1pPr algn="l">
              <a:defRPr sz="1300"/>
            </a:lvl1pPr>
          </a:lstStyle>
          <a:p>
            <a:endParaRPr lang="en-GB"/>
          </a:p>
        </p:txBody>
      </p:sp>
      <p:sp>
        <p:nvSpPr>
          <p:cNvPr id="7" name="Slide Number Placeholder 6"/>
          <p:cNvSpPr>
            <a:spLocks noGrp="1"/>
          </p:cNvSpPr>
          <p:nvPr>
            <p:ph type="sldNum" sz="quarter" idx="5"/>
          </p:nvPr>
        </p:nvSpPr>
        <p:spPr>
          <a:xfrm>
            <a:off x="3902597" y="9516038"/>
            <a:ext cx="2985558" cy="500936"/>
          </a:xfrm>
          <a:prstGeom prst="rect">
            <a:avLst/>
          </a:prstGeom>
        </p:spPr>
        <p:txBody>
          <a:bodyPr vert="horz" lIns="96616" tIns="48308" rIns="96616" bIns="48308" rtlCol="0" anchor="b"/>
          <a:lstStyle>
            <a:lvl1pPr algn="r">
              <a:defRPr sz="1300"/>
            </a:lvl1pPr>
          </a:lstStyle>
          <a:p>
            <a:fld id="{5DC5EB07-C2F8-2C48-8B7E-66B2468E546C}" type="slidenum">
              <a:rPr lang="en-GB" smtClean="0"/>
              <a:t>‹#›</a:t>
            </a:fld>
            <a:endParaRPr lang="en-GB"/>
          </a:p>
        </p:txBody>
      </p:sp>
    </p:spTree>
    <p:extLst>
      <p:ext uri="{BB962C8B-B14F-4D97-AF65-F5344CB8AC3E}">
        <p14:creationId xmlns:p14="http://schemas.microsoft.com/office/powerpoint/2010/main" val="3456036225"/>
      </p:ext>
    </p:extLst>
  </p:cSld>
  <p:clrMap bg1="lt1" tx1="dk1" bg2="lt2" tx2="dk2" accent1="accent1" accent2="accent2" accent3="accent3" accent4="accent4" accent5="accent5" accent6="accent6" hlink="hlink" folHlink="folHlink"/>
  <p:hf hdr="0" ftr="0" dt="0"/>
  <p:notesStyle>
    <a:lvl1pPr marL="0" algn="l" defTabSz="650276" rtl="0" eaLnBrk="1" latinLnBrk="0" hangingPunct="1">
      <a:defRPr sz="1700" kern="1200">
        <a:solidFill>
          <a:schemeClr val="tx1"/>
        </a:solidFill>
        <a:latin typeface="+mn-lt"/>
        <a:ea typeface="+mn-ea"/>
        <a:cs typeface="+mn-cs"/>
      </a:defRPr>
    </a:lvl1pPr>
    <a:lvl2pPr marL="650276" algn="l" defTabSz="650276" rtl="0" eaLnBrk="1" latinLnBrk="0" hangingPunct="1">
      <a:defRPr sz="1700" kern="1200">
        <a:solidFill>
          <a:schemeClr val="tx1"/>
        </a:solidFill>
        <a:latin typeface="+mn-lt"/>
        <a:ea typeface="+mn-ea"/>
        <a:cs typeface="+mn-cs"/>
      </a:defRPr>
    </a:lvl2pPr>
    <a:lvl3pPr marL="1300551" algn="l" defTabSz="650276" rtl="0" eaLnBrk="1" latinLnBrk="0" hangingPunct="1">
      <a:defRPr sz="1700" kern="1200">
        <a:solidFill>
          <a:schemeClr val="tx1"/>
        </a:solidFill>
        <a:latin typeface="+mn-lt"/>
        <a:ea typeface="+mn-ea"/>
        <a:cs typeface="+mn-cs"/>
      </a:defRPr>
    </a:lvl3pPr>
    <a:lvl4pPr marL="1950827" algn="l" defTabSz="650276" rtl="0" eaLnBrk="1" latinLnBrk="0" hangingPunct="1">
      <a:defRPr sz="1700" kern="1200">
        <a:solidFill>
          <a:schemeClr val="tx1"/>
        </a:solidFill>
        <a:latin typeface="+mn-lt"/>
        <a:ea typeface="+mn-ea"/>
        <a:cs typeface="+mn-cs"/>
      </a:defRPr>
    </a:lvl4pPr>
    <a:lvl5pPr marL="2601102" algn="l" defTabSz="650276" rtl="0" eaLnBrk="1" latinLnBrk="0" hangingPunct="1">
      <a:defRPr sz="1700" kern="1200">
        <a:solidFill>
          <a:schemeClr val="tx1"/>
        </a:solidFill>
        <a:latin typeface="+mn-lt"/>
        <a:ea typeface="+mn-ea"/>
        <a:cs typeface="+mn-cs"/>
      </a:defRPr>
    </a:lvl5pPr>
    <a:lvl6pPr marL="3251378" algn="l" defTabSz="650276" rtl="0" eaLnBrk="1" latinLnBrk="0" hangingPunct="1">
      <a:defRPr sz="1700" kern="1200">
        <a:solidFill>
          <a:schemeClr val="tx1"/>
        </a:solidFill>
        <a:latin typeface="+mn-lt"/>
        <a:ea typeface="+mn-ea"/>
        <a:cs typeface="+mn-cs"/>
      </a:defRPr>
    </a:lvl6pPr>
    <a:lvl7pPr marL="3901653" algn="l" defTabSz="650276" rtl="0" eaLnBrk="1" latinLnBrk="0" hangingPunct="1">
      <a:defRPr sz="1700" kern="1200">
        <a:solidFill>
          <a:schemeClr val="tx1"/>
        </a:solidFill>
        <a:latin typeface="+mn-lt"/>
        <a:ea typeface="+mn-ea"/>
        <a:cs typeface="+mn-cs"/>
      </a:defRPr>
    </a:lvl7pPr>
    <a:lvl8pPr marL="4551929" algn="l" defTabSz="650276" rtl="0" eaLnBrk="1" latinLnBrk="0" hangingPunct="1">
      <a:defRPr sz="1700" kern="1200">
        <a:solidFill>
          <a:schemeClr val="tx1"/>
        </a:solidFill>
        <a:latin typeface="+mn-lt"/>
        <a:ea typeface="+mn-ea"/>
        <a:cs typeface="+mn-cs"/>
      </a:defRPr>
    </a:lvl8pPr>
    <a:lvl9pPr marL="5202204" algn="l" defTabSz="650276"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300">
                <a:solidFill>
                  <a:schemeClr val="tx1"/>
                </a:solidFill>
                <a:latin typeface="Calibri" panose="020F0502020204030204" pitchFamily="34" charset="0"/>
              </a:defRPr>
            </a:lvl1pPr>
            <a:lvl2pPr marL="790034" indent="-303601">
              <a:spcBef>
                <a:spcPct val="30000"/>
              </a:spcBef>
              <a:defRPr sz="1300">
                <a:solidFill>
                  <a:schemeClr val="tx1"/>
                </a:solidFill>
                <a:latin typeface="Calibri" panose="020F0502020204030204" pitchFamily="34" charset="0"/>
              </a:defRPr>
            </a:lvl2pPr>
            <a:lvl3pPr marL="1216081" indent="-243217">
              <a:spcBef>
                <a:spcPct val="30000"/>
              </a:spcBef>
              <a:defRPr sz="1300">
                <a:solidFill>
                  <a:schemeClr val="tx1"/>
                </a:solidFill>
                <a:latin typeface="Calibri" panose="020F0502020204030204" pitchFamily="34" charset="0"/>
              </a:defRPr>
            </a:lvl3pPr>
            <a:lvl4pPr marL="1704190" indent="-243217">
              <a:spcBef>
                <a:spcPct val="30000"/>
              </a:spcBef>
              <a:defRPr sz="1300">
                <a:solidFill>
                  <a:schemeClr val="tx1"/>
                </a:solidFill>
                <a:latin typeface="Calibri" panose="020F0502020204030204" pitchFamily="34" charset="0"/>
              </a:defRPr>
            </a:lvl4pPr>
            <a:lvl5pPr marL="2190622" indent="-243217">
              <a:spcBef>
                <a:spcPct val="30000"/>
              </a:spcBef>
              <a:defRPr sz="1300">
                <a:solidFill>
                  <a:schemeClr val="tx1"/>
                </a:solidFill>
                <a:latin typeface="Calibri" panose="020F0502020204030204" pitchFamily="34" charset="0"/>
              </a:defRPr>
            </a:lvl5pPr>
            <a:lvl6pPr marL="2673700" indent="-243217" eaLnBrk="0" fontAlgn="base" hangingPunct="0">
              <a:spcBef>
                <a:spcPct val="30000"/>
              </a:spcBef>
              <a:spcAft>
                <a:spcPct val="0"/>
              </a:spcAft>
              <a:defRPr sz="1300">
                <a:solidFill>
                  <a:schemeClr val="tx1"/>
                </a:solidFill>
                <a:latin typeface="Calibri" panose="020F0502020204030204" pitchFamily="34" charset="0"/>
              </a:defRPr>
            </a:lvl6pPr>
            <a:lvl7pPr marL="3156777" indent="-243217" eaLnBrk="0" fontAlgn="base" hangingPunct="0">
              <a:spcBef>
                <a:spcPct val="30000"/>
              </a:spcBef>
              <a:spcAft>
                <a:spcPct val="0"/>
              </a:spcAft>
              <a:defRPr sz="1300">
                <a:solidFill>
                  <a:schemeClr val="tx1"/>
                </a:solidFill>
                <a:latin typeface="Calibri" panose="020F0502020204030204" pitchFamily="34" charset="0"/>
              </a:defRPr>
            </a:lvl7pPr>
            <a:lvl8pPr marL="3639855" indent="-243217" eaLnBrk="0" fontAlgn="base" hangingPunct="0">
              <a:spcBef>
                <a:spcPct val="30000"/>
              </a:spcBef>
              <a:spcAft>
                <a:spcPct val="0"/>
              </a:spcAft>
              <a:defRPr sz="1300">
                <a:solidFill>
                  <a:schemeClr val="tx1"/>
                </a:solidFill>
                <a:latin typeface="Calibri" panose="020F0502020204030204" pitchFamily="34" charset="0"/>
              </a:defRPr>
            </a:lvl8pPr>
            <a:lvl9pPr marL="4122932" indent="-243217" eaLnBrk="0" fontAlgn="base" hangingPunct="0">
              <a:spcBef>
                <a:spcPct val="30000"/>
              </a:spcBef>
              <a:spcAft>
                <a:spcPct val="0"/>
              </a:spcAft>
              <a:defRPr sz="1300">
                <a:solidFill>
                  <a:schemeClr val="tx1"/>
                </a:solidFill>
                <a:latin typeface="Calibri" panose="020F0502020204030204" pitchFamily="34" charset="0"/>
              </a:defRPr>
            </a:lvl9pPr>
          </a:lstStyle>
          <a:p>
            <a:pPr>
              <a:spcBef>
                <a:spcPct val="0"/>
              </a:spcBef>
            </a:pPr>
            <a:fld id="{AA7FDD41-AB83-4B08-95BA-B9D82D0F669E}" type="slidenum">
              <a:rPr lang="en-GB" altLang="en-US" smtClean="0">
                <a:solidFill>
                  <a:srgbClr val="ED7D31"/>
                </a:solidFill>
                <a:latin typeface="Arial" panose="020B0604020202020204" pitchFamily="34" charset="0"/>
              </a:rPr>
              <a:pPr>
                <a:spcBef>
                  <a:spcPct val="0"/>
                </a:spcBef>
              </a:pPr>
              <a:t>1</a:t>
            </a:fld>
            <a:endParaRPr lang="en-GB" altLang="en-US">
              <a:solidFill>
                <a:srgbClr val="ED7D31"/>
              </a:solidFill>
              <a:latin typeface="Arial" panose="020B0604020202020204" pitchFamily="34" charset="0"/>
            </a:endParaRPr>
          </a:p>
        </p:txBody>
      </p:sp>
    </p:spTree>
    <p:extLst>
      <p:ext uri="{BB962C8B-B14F-4D97-AF65-F5344CB8AC3E}">
        <p14:creationId xmlns:p14="http://schemas.microsoft.com/office/powerpoint/2010/main" val="161739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 contents 1">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xmlns="" id="{E2698E74-DBB1-4C41-81D5-108634391B7E}"/>
              </a:ext>
            </a:extLst>
          </p:cNvPr>
          <p:cNvSpPr>
            <a:spLocks noGrp="1"/>
          </p:cNvSpPr>
          <p:nvPr>
            <p:ph type="body" sz="quarter" idx="11" hasCustomPrompt="1"/>
          </p:nvPr>
        </p:nvSpPr>
        <p:spPr>
          <a:xfrm>
            <a:off x="6018648" y="1674126"/>
            <a:ext cx="767906" cy="717032"/>
          </a:xfrm>
          <a:prstGeom prst="rect">
            <a:avLst/>
          </a:prstGeom>
        </p:spPr>
        <p:txBody>
          <a:bodyPr lIns="0" tIns="0" rIns="0" bIns="0"/>
          <a:lstStyle>
            <a:lvl1pPr marL="0" indent="0">
              <a:buNone/>
              <a:defRPr sz="5119" b="1">
                <a:solidFill>
                  <a:schemeClr val="accent1"/>
                </a:solidFill>
              </a:defRPr>
            </a:lvl1pPr>
          </a:lstStyle>
          <a:p>
            <a:r>
              <a:rPr lang="en-US" sz="5119" dirty="0">
                <a:solidFill>
                  <a:schemeClr val="accent1"/>
                </a:solidFill>
              </a:rPr>
              <a:t>01</a:t>
            </a:r>
          </a:p>
        </p:txBody>
      </p:sp>
      <p:sp>
        <p:nvSpPr>
          <p:cNvPr id="7" name="Text Placeholder 31">
            <a:extLst>
              <a:ext uri="{FF2B5EF4-FFF2-40B4-BE49-F238E27FC236}">
                <a16:creationId xmlns:a16="http://schemas.microsoft.com/office/drawing/2014/main" xmlns="" id="{27D262DD-86D2-472F-9233-2CA4C4F3C48D}"/>
              </a:ext>
            </a:extLst>
          </p:cNvPr>
          <p:cNvSpPr>
            <a:spLocks noGrp="1"/>
          </p:cNvSpPr>
          <p:nvPr>
            <p:ph type="body" sz="quarter" idx="12" hasCustomPrompt="1"/>
          </p:nvPr>
        </p:nvSpPr>
        <p:spPr>
          <a:xfrm>
            <a:off x="6786554" y="1674122"/>
            <a:ext cx="4560590" cy="372655"/>
          </a:xfrm>
          <a:prstGeom prst="rect">
            <a:avLst/>
          </a:prstGeom>
        </p:spPr>
        <p:txBody>
          <a:bodyPr/>
          <a:lstStyle>
            <a:lvl1pPr marL="0" indent="0">
              <a:buNone/>
              <a:defRPr sz="1706" b="1"/>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Section Title</a:t>
            </a:r>
          </a:p>
        </p:txBody>
      </p:sp>
      <p:sp>
        <p:nvSpPr>
          <p:cNvPr id="8" name="Text Placeholder 31">
            <a:extLst>
              <a:ext uri="{FF2B5EF4-FFF2-40B4-BE49-F238E27FC236}">
                <a16:creationId xmlns:a16="http://schemas.microsoft.com/office/drawing/2014/main" xmlns="" id="{C0A8910E-3E33-41A3-816B-CD71BE1D50DC}"/>
              </a:ext>
            </a:extLst>
          </p:cNvPr>
          <p:cNvSpPr>
            <a:spLocks noGrp="1"/>
          </p:cNvSpPr>
          <p:nvPr>
            <p:ph type="body" sz="quarter" idx="13" hasCustomPrompt="1"/>
          </p:nvPr>
        </p:nvSpPr>
        <p:spPr>
          <a:xfrm>
            <a:off x="6786554" y="2057021"/>
            <a:ext cx="4560590" cy="512167"/>
          </a:xfrm>
          <a:prstGeom prst="rect">
            <a:avLst/>
          </a:prstGeom>
        </p:spPr>
        <p:txBody>
          <a:bodyPr tIns="0" bIns="0"/>
          <a:lstStyle>
            <a:lvl1pPr marL="0" indent="0">
              <a:buNone/>
              <a:defRPr sz="1422" b="0"/>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A brief line about content</a:t>
            </a:r>
          </a:p>
        </p:txBody>
      </p:sp>
      <p:sp>
        <p:nvSpPr>
          <p:cNvPr id="9" name="Text Placeholder 4">
            <a:extLst>
              <a:ext uri="{FF2B5EF4-FFF2-40B4-BE49-F238E27FC236}">
                <a16:creationId xmlns:a16="http://schemas.microsoft.com/office/drawing/2014/main" xmlns="" id="{DC7DBC2F-B4BA-4FA1-AC8F-C1FB5D329C35}"/>
              </a:ext>
            </a:extLst>
          </p:cNvPr>
          <p:cNvSpPr>
            <a:spLocks noGrp="1"/>
          </p:cNvSpPr>
          <p:nvPr>
            <p:ph type="body" sz="quarter" idx="14" hasCustomPrompt="1"/>
          </p:nvPr>
        </p:nvSpPr>
        <p:spPr>
          <a:xfrm>
            <a:off x="6018648" y="2670726"/>
            <a:ext cx="767906" cy="717032"/>
          </a:xfrm>
          <a:prstGeom prst="rect">
            <a:avLst/>
          </a:prstGeom>
        </p:spPr>
        <p:txBody>
          <a:bodyPr lIns="0" tIns="0" rIns="0" bIns="0"/>
          <a:lstStyle>
            <a:lvl1pPr marL="0" indent="0">
              <a:buNone/>
              <a:defRPr sz="5119" b="1">
                <a:solidFill>
                  <a:schemeClr val="accent1"/>
                </a:solidFill>
              </a:defRPr>
            </a:lvl1pPr>
          </a:lstStyle>
          <a:p>
            <a:r>
              <a:rPr lang="en-US" sz="5119" dirty="0">
                <a:solidFill>
                  <a:schemeClr val="accent1"/>
                </a:solidFill>
              </a:rPr>
              <a:t>02</a:t>
            </a:r>
          </a:p>
        </p:txBody>
      </p:sp>
      <p:sp>
        <p:nvSpPr>
          <p:cNvPr id="10" name="Text Placeholder 31">
            <a:extLst>
              <a:ext uri="{FF2B5EF4-FFF2-40B4-BE49-F238E27FC236}">
                <a16:creationId xmlns:a16="http://schemas.microsoft.com/office/drawing/2014/main" xmlns="" id="{E96BEFDD-99B7-4B7A-A883-501F05DEBEB2}"/>
              </a:ext>
            </a:extLst>
          </p:cNvPr>
          <p:cNvSpPr>
            <a:spLocks noGrp="1"/>
          </p:cNvSpPr>
          <p:nvPr>
            <p:ph type="body" sz="quarter" idx="15" hasCustomPrompt="1"/>
          </p:nvPr>
        </p:nvSpPr>
        <p:spPr>
          <a:xfrm>
            <a:off x="6786554" y="2670723"/>
            <a:ext cx="4560590" cy="372655"/>
          </a:xfrm>
          <a:prstGeom prst="rect">
            <a:avLst/>
          </a:prstGeom>
        </p:spPr>
        <p:txBody>
          <a:bodyPr/>
          <a:lstStyle>
            <a:lvl1pPr marL="0" indent="0">
              <a:buNone/>
              <a:defRPr sz="1706" b="1"/>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Section Title</a:t>
            </a:r>
          </a:p>
        </p:txBody>
      </p:sp>
      <p:sp>
        <p:nvSpPr>
          <p:cNvPr id="11" name="Text Placeholder 31">
            <a:extLst>
              <a:ext uri="{FF2B5EF4-FFF2-40B4-BE49-F238E27FC236}">
                <a16:creationId xmlns:a16="http://schemas.microsoft.com/office/drawing/2014/main" xmlns="" id="{8F24DFEC-E082-454B-B5C3-50F1E1DD3224}"/>
              </a:ext>
            </a:extLst>
          </p:cNvPr>
          <p:cNvSpPr>
            <a:spLocks noGrp="1"/>
          </p:cNvSpPr>
          <p:nvPr>
            <p:ph type="body" sz="quarter" idx="16" hasCustomPrompt="1"/>
          </p:nvPr>
        </p:nvSpPr>
        <p:spPr>
          <a:xfrm>
            <a:off x="6786554" y="3053621"/>
            <a:ext cx="4560590" cy="512167"/>
          </a:xfrm>
          <a:prstGeom prst="rect">
            <a:avLst/>
          </a:prstGeom>
        </p:spPr>
        <p:txBody>
          <a:bodyPr tIns="0" bIns="0"/>
          <a:lstStyle>
            <a:lvl1pPr marL="0" indent="0">
              <a:buNone/>
              <a:defRPr sz="1422" b="0"/>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A brief line about content</a:t>
            </a:r>
          </a:p>
        </p:txBody>
      </p:sp>
      <p:sp>
        <p:nvSpPr>
          <p:cNvPr id="12" name="Text Placeholder 4">
            <a:extLst>
              <a:ext uri="{FF2B5EF4-FFF2-40B4-BE49-F238E27FC236}">
                <a16:creationId xmlns:a16="http://schemas.microsoft.com/office/drawing/2014/main" xmlns="" id="{C3A914CD-C11D-48A8-88E1-538FBD109669}"/>
              </a:ext>
            </a:extLst>
          </p:cNvPr>
          <p:cNvSpPr>
            <a:spLocks noGrp="1"/>
          </p:cNvSpPr>
          <p:nvPr>
            <p:ph type="body" sz="quarter" idx="17" hasCustomPrompt="1"/>
          </p:nvPr>
        </p:nvSpPr>
        <p:spPr>
          <a:xfrm>
            <a:off x="6018648" y="3667327"/>
            <a:ext cx="767906" cy="717032"/>
          </a:xfrm>
          <a:prstGeom prst="rect">
            <a:avLst/>
          </a:prstGeom>
        </p:spPr>
        <p:txBody>
          <a:bodyPr lIns="0" tIns="0" rIns="0" bIns="0"/>
          <a:lstStyle>
            <a:lvl1pPr marL="0" indent="0">
              <a:buNone/>
              <a:defRPr sz="5119" b="1">
                <a:solidFill>
                  <a:schemeClr val="accent1"/>
                </a:solidFill>
              </a:defRPr>
            </a:lvl1pPr>
          </a:lstStyle>
          <a:p>
            <a:r>
              <a:rPr lang="en-US" sz="5119" dirty="0">
                <a:solidFill>
                  <a:schemeClr val="accent1"/>
                </a:solidFill>
              </a:rPr>
              <a:t>03</a:t>
            </a:r>
          </a:p>
        </p:txBody>
      </p:sp>
      <p:sp>
        <p:nvSpPr>
          <p:cNvPr id="15" name="Text Placeholder 31">
            <a:extLst>
              <a:ext uri="{FF2B5EF4-FFF2-40B4-BE49-F238E27FC236}">
                <a16:creationId xmlns:a16="http://schemas.microsoft.com/office/drawing/2014/main" xmlns="" id="{5E5D34B7-01F5-4524-B815-3E8FD22045B4}"/>
              </a:ext>
            </a:extLst>
          </p:cNvPr>
          <p:cNvSpPr>
            <a:spLocks noGrp="1"/>
          </p:cNvSpPr>
          <p:nvPr>
            <p:ph type="body" sz="quarter" idx="18" hasCustomPrompt="1"/>
          </p:nvPr>
        </p:nvSpPr>
        <p:spPr>
          <a:xfrm>
            <a:off x="6786554" y="3667324"/>
            <a:ext cx="4560590" cy="372655"/>
          </a:xfrm>
          <a:prstGeom prst="rect">
            <a:avLst/>
          </a:prstGeom>
        </p:spPr>
        <p:txBody>
          <a:bodyPr/>
          <a:lstStyle>
            <a:lvl1pPr marL="0" indent="0">
              <a:buNone/>
              <a:defRPr sz="1706" b="1"/>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Section Title</a:t>
            </a:r>
          </a:p>
        </p:txBody>
      </p:sp>
      <p:sp>
        <p:nvSpPr>
          <p:cNvPr id="16" name="Text Placeholder 31">
            <a:extLst>
              <a:ext uri="{FF2B5EF4-FFF2-40B4-BE49-F238E27FC236}">
                <a16:creationId xmlns:a16="http://schemas.microsoft.com/office/drawing/2014/main" xmlns="" id="{745E9020-E3D4-4B2E-AF64-3BC2BA80998B}"/>
              </a:ext>
            </a:extLst>
          </p:cNvPr>
          <p:cNvSpPr>
            <a:spLocks noGrp="1"/>
          </p:cNvSpPr>
          <p:nvPr>
            <p:ph type="body" sz="quarter" idx="19" hasCustomPrompt="1"/>
          </p:nvPr>
        </p:nvSpPr>
        <p:spPr>
          <a:xfrm>
            <a:off x="6786554" y="4050222"/>
            <a:ext cx="4560590" cy="512167"/>
          </a:xfrm>
          <a:prstGeom prst="rect">
            <a:avLst/>
          </a:prstGeom>
        </p:spPr>
        <p:txBody>
          <a:bodyPr tIns="0" bIns="0"/>
          <a:lstStyle>
            <a:lvl1pPr marL="0" indent="0">
              <a:buNone/>
              <a:defRPr sz="1422" b="0"/>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A brief line about content</a:t>
            </a:r>
          </a:p>
        </p:txBody>
      </p:sp>
      <p:sp>
        <p:nvSpPr>
          <p:cNvPr id="17" name="Text Placeholder 4">
            <a:extLst>
              <a:ext uri="{FF2B5EF4-FFF2-40B4-BE49-F238E27FC236}">
                <a16:creationId xmlns:a16="http://schemas.microsoft.com/office/drawing/2014/main" xmlns="" id="{6E31EB1E-53F8-4104-A8D0-0BEFB18961C6}"/>
              </a:ext>
            </a:extLst>
          </p:cNvPr>
          <p:cNvSpPr>
            <a:spLocks noGrp="1"/>
          </p:cNvSpPr>
          <p:nvPr>
            <p:ph type="body" sz="quarter" idx="20" hasCustomPrompt="1"/>
          </p:nvPr>
        </p:nvSpPr>
        <p:spPr>
          <a:xfrm>
            <a:off x="6018648" y="4663925"/>
            <a:ext cx="767906" cy="717032"/>
          </a:xfrm>
          <a:prstGeom prst="rect">
            <a:avLst/>
          </a:prstGeom>
        </p:spPr>
        <p:txBody>
          <a:bodyPr lIns="0" tIns="0" rIns="0" bIns="0"/>
          <a:lstStyle>
            <a:lvl1pPr marL="0" indent="0">
              <a:buNone/>
              <a:defRPr sz="5119" b="1">
                <a:solidFill>
                  <a:schemeClr val="accent1"/>
                </a:solidFill>
              </a:defRPr>
            </a:lvl1pPr>
          </a:lstStyle>
          <a:p>
            <a:r>
              <a:rPr lang="en-US" sz="5119" dirty="0">
                <a:solidFill>
                  <a:schemeClr val="accent1"/>
                </a:solidFill>
              </a:rPr>
              <a:t>04</a:t>
            </a:r>
          </a:p>
        </p:txBody>
      </p:sp>
      <p:sp>
        <p:nvSpPr>
          <p:cNvPr id="18" name="Text Placeholder 31">
            <a:extLst>
              <a:ext uri="{FF2B5EF4-FFF2-40B4-BE49-F238E27FC236}">
                <a16:creationId xmlns:a16="http://schemas.microsoft.com/office/drawing/2014/main" xmlns="" id="{3DEAAE69-8D81-471C-A294-06DD17336F63}"/>
              </a:ext>
            </a:extLst>
          </p:cNvPr>
          <p:cNvSpPr>
            <a:spLocks noGrp="1"/>
          </p:cNvSpPr>
          <p:nvPr>
            <p:ph type="body" sz="quarter" idx="21" hasCustomPrompt="1"/>
          </p:nvPr>
        </p:nvSpPr>
        <p:spPr>
          <a:xfrm>
            <a:off x="6786554" y="4663925"/>
            <a:ext cx="4560590" cy="372655"/>
          </a:xfrm>
          <a:prstGeom prst="rect">
            <a:avLst/>
          </a:prstGeom>
        </p:spPr>
        <p:txBody>
          <a:bodyPr/>
          <a:lstStyle>
            <a:lvl1pPr marL="0" indent="0">
              <a:buNone/>
              <a:defRPr sz="1706" b="1"/>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Section Title</a:t>
            </a:r>
          </a:p>
        </p:txBody>
      </p:sp>
      <p:sp>
        <p:nvSpPr>
          <p:cNvPr id="19" name="Text Placeholder 31">
            <a:extLst>
              <a:ext uri="{FF2B5EF4-FFF2-40B4-BE49-F238E27FC236}">
                <a16:creationId xmlns:a16="http://schemas.microsoft.com/office/drawing/2014/main" xmlns="" id="{01E75DFE-469F-4162-BFD7-0AD3CC0605D3}"/>
              </a:ext>
            </a:extLst>
          </p:cNvPr>
          <p:cNvSpPr>
            <a:spLocks noGrp="1"/>
          </p:cNvSpPr>
          <p:nvPr>
            <p:ph type="body" sz="quarter" idx="22" hasCustomPrompt="1"/>
          </p:nvPr>
        </p:nvSpPr>
        <p:spPr>
          <a:xfrm>
            <a:off x="6786554" y="5046823"/>
            <a:ext cx="4560590" cy="512167"/>
          </a:xfrm>
          <a:prstGeom prst="rect">
            <a:avLst/>
          </a:prstGeom>
        </p:spPr>
        <p:txBody>
          <a:bodyPr tIns="0" bIns="0"/>
          <a:lstStyle>
            <a:lvl1pPr marL="0" indent="0">
              <a:buNone/>
              <a:defRPr sz="1422" b="0"/>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A brief line about content</a:t>
            </a:r>
          </a:p>
        </p:txBody>
      </p:sp>
      <p:sp>
        <p:nvSpPr>
          <p:cNvPr id="20" name="Text Placeholder 4">
            <a:extLst>
              <a:ext uri="{FF2B5EF4-FFF2-40B4-BE49-F238E27FC236}">
                <a16:creationId xmlns:a16="http://schemas.microsoft.com/office/drawing/2014/main" xmlns="" id="{16FACADA-AE0B-4A02-B7FE-F03E903A2008}"/>
              </a:ext>
            </a:extLst>
          </p:cNvPr>
          <p:cNvSpPr>
            <a:spLocks noGrp="1"/>
          </p:cNvSpPr>
          <p:nvPr>
            <p:ph type="body" sz="quarter" idx="23" hasCustomPrompt="1"/>
          </p:nvPr>
        </p:nvSpPr>
        <p:spPr>
          <a:xfrm>
            <a:off x="6018648" y="5660528"/>
            <a:ext cx="767906" cy="717032"/>
          </a:xfrm>
          <a:prstGeom prst="rect">
            <a:avLst/>
          </a:prstGeom>
        </p:spPr>
        <p:txBody>
          <a:bodyPr lIns="0" tIns="0" rIns="0" bIns="0"/>
          <a:lstStyle>
            <a:lvl1pPr marL="0" indent="0">
              <a:buNone/>
              <a:defRPr sz="5119" b="1">
                <a:solidFill>
                  <a:schemeClr val="accent1"/>
                </a:solidFill>
              </a:defRPr>
            </a:lvl1pPr>
          </a:lstStyle>
          <a:p>
            <a:r>
              <a:rPr lang="en-US" sz="5119" dirty="0">
                <a:solidFill>
                  <a:schemeClr val="accent1"/>
                </a:solidFill>
              </a:rPr>
              <a:t>05</a:t>
            </a:r>
          </a:p>
        </p:txBody>
      </p:sp>
      <p:sp>
        <p:nvSpPr>
          <p:cNvPr id="21" name="Text Placeholder 31">
            <a:extLst>
              <a:ext uri="{FF2B5EF4-FFF2-40B4-BE49-F238E27FC236}">
                <a16:creationId xmlns:a16="http://schemas.microsoft.com/office/drawing/2014/main" xmlns="" id="{1BE90D09-E40F-4E07-8A6C-C34ECB3A0C75}"/>
              </a:ext>
            </a:extLst>
          </p:cNvPr>
          <p:cNvSpPr>
            <a:spLocks noGrp="1"/>
          </p:cNvSpPr>
          <p:nvPr>
            <p:ph type="body" sz="quarter" idx="24" hasCustomPrompt="1"/>
          </p:nvPr>
        </p:nvSpPr>
        <p:spPr>
          <a:xfrm>
            <a:off x="6786554" y="5660526"/>
            <a:ext cx="4560590" cy="372655"/>
          </a:xfrm>
          <a:prstGeom prst="rect">
            <a:avLst/>
          </a:prstGeom>
        </p:spPr>
        <p:txBody>
          <a:bodyPr/>
          <a:lstStyle>
            <a:lvl1pPr marL="0" indent="0">
              <a:buNone/>
              <a:defRPr sz="1706" b="1"/>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Section Title</a:t>
            </a:r>
          </a:p>
        </p:txBody>
      </p:sp>
      <p:sp>
        <p:nvSpPr>
          <p:cNvPr id="22" name="Text Placeholder 31">
            <a:extLst>
              <a:ext uri="{FF2B5EF4-FFF2-40B4-BE49-F238E27FC236}">
                <a16:creationId xmlns:a16="http://schemas.microsoft.com/office/drawing/2014/main" xmlns="" id="{E8BCD20F-DF5A-4D1F-AB59-8992CCEB4E71}"/>
              </a:ext>
            </a:extLst>
          </p:cNvPr>
          <p:cNvSpPr>
            <a:spLocks noGrp="1"/>
          </p:cNvSpPr>
          <p:nvPr>
            <p:ph type="body" sz="quarter" idx="25" hasCustomPrompt="1"/>
          </p:nvPr>
        </p:nvSpPr>
        <p:spPr>
          <a:xfrm>
            <a:off x="6786554" y="6043424"/>
            <a:ext cx="4560590" cy="512167"/>
          </a:xfrm>
          <a:prstGeom prst="rect">
            <a:avLst/>
          </a:prstGeom>
        </p:spPr>
        <p:txBody>
          <a:bodyPr tIns="0" bIns="0"/>
          <a:lstStyle>
            <a:lvl1pPr marL="0" indent="0">
              <a:buNone/>
              <a:defRPr sz="1422" b="0"/>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A brief line about content</a:t>
            </a:r>
          </a:p>
        </p:txBody>
      </p:sp>
      <p:sp>
        <p:nvSpPr>
          <p:cNvPr id="23" name="Text Placeholder 4">
            <a:extLst>
              <a:ext uri="{FF2B5EF4-FFF2-40B4-BE49-F238E27FC236}">
                <a16:creationId xmlns:a16="http://schemas.microsoft.com/office/drawing/2014/main" xmlns="" id="{2CA99EFB-8D03-4007-813F-E6174F0308EE}"/>
              </a:ext>
            </a:extLst>
          </p:cNvPr>
          <p:cNvSpPr>
            <a:spLocks noGrp="1"/>
          </p:cNvSpPr>
          <p:nvPr>
            <p:ph type="body" sz="quarter" idx="26" hasCustomPrompt="1"/>
          </p:nvPr>
        </p:nvSpPr>
        <p:spPr>
          <a:xfrm>
            <a:off x="6018648" y="6657130"/>
            <a:ext cx="767906" cy="717032"/>
          </a:xfrm>
          <a:prstGeom prst="rect">
            <a:avLst/>
          </a:prstGeom>
        </p:spPr>
        <p:txBody>
          <a:bodyPr lIns="0" tIns="0" rIns="0" bIns="0"/>
          <a:lstStyle>
            <a:lvl1pPr marL="0" indent="0">
              <a:buNone/>
              <a:defRPr sz="5119" b="1">
                <a:solidFill>
                  <a:schemeClr val="accent1"/>
                </a:solidFill>
              </a:defRPr>
            </a:lvl1pPr>
          </a:lstStyle>
          <a:p>
            <a:r>
              <a:rPr lang="en-US" sz="5119" dirty="0">
                <a:solidFill>
                  <a:schemeClr val="accent1"/>
                </a:solidFill>
              </a:rPr>
              <a:t>06</a:t>
            </a:r>
          </a:p>
        </p:txBody>
      </p:sp>
      <p:sp>
        <p:nvSpPr>
          <p:cNvPr id="24" name="Text Placeholder 31">
            <a:extLst>
              <a:ext uri="{FF2B5EF4-FFF2-40B4-BE49-F238E27FC236}">
                <a16:creationId xmlns:a16="http://schemas.microsoft.com/office/drawing/2014/main" xmlns="" id="{75297938-8904-4A58-BECE-919189BAA548}"/>
              </a:ext>
            </a:extLst>
          </p:cNvPr>
          <p:cNvSpPr>
            <a:spLocks noGrp="1"/>
          </p:cNvSpPr>
          <p:nvPr>
            <p:ph type="body" sz="quarter" idx="27" hasCustomPrompt="1"/>
          </p:nvPr>
        </p:nvSpPr>
        <p:spPr>
          <a:xfrm>
            <a:off x="6786554" y="6657127"/>
            <a:ext cx="4560590" cy="372655"/>
          </a:xfrm>
          <a:prstGeom prst="rect">
            <a:avLst/>
          </a:prstGeom>
        </p:spPr>
        <p:txBody>
          <a:bodyPr/>
          <a:lstStyle>
            <a:lvl1pPr marL="0" indent="0">
              <a:buNone/>
              <a:defRPr sz="1706" b="1"/>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Section Title</a:t>
            </a:r>
          </a:p>
        </p:txBody>
      </p:sp>
      <p:sp>
        <p:nvSpPr>
          <p:cNvPr id="25" name="Text Placeholder 31">
            <a:extLst>
              <a:ext uri="{FF2B5EF4-FFF2-40B4-BE49-F238E27FC236}">
                <a16:creationId xmlns:a16="http://schemas.microsoft.com/office/drawing/2014/main" xmlns="" id="{EF1B2FF4-CFE5-4357-917A-02669822510A}"/>
              </a:ext>
            </a:extLst>
          </p:cNvPr>
          <p:cNvSpPr>
            <a:spLocks noGrp="1"/>
          </p:cNvSpPr>
          <p:nvPr>
            <p:ph type="body" sz="quarter" idx="28" hasCustomPrompt="1"/>
          </p:nvPr>
        </p:nvSpPr>
        <p:spPr>
          <a:xfrm>
            <a:off x="6786554" y="7040025"/>
            <a:ext cx="4560590" cy="512167"/>
          </a:xfrm>
          <a:prstGeom prst="rect">
            <a:avLst/>
          </a:prstGeom>
        </p:spPr>
        <p:txBody>
          <a:bodyPr tIns="0" bIns="0"/>
          <a:lstStyle>
            <a:lvl1pPr marL="0" indent="0">
              <a:buNone/>
              <a:defRPr sz="1422" b="0"/>
            </a:lvl1pPr>
            <a:lvl2pPr marL="650123" indent="0">
              <a:buNone/>
              <a:defRPr sz="1706" b="1"/>
            </a:lvl2pPr>
            <a:lvl3pPr marL="1300244" indent="0">
              <a:buNone/>
              <a:defRPr sz="1706" b="1"/>
            </a:lvl3pPr>
            <a:lvl4pPr marL="1950367" indent="0">
              <a:buNone/>
              <a:defRPr sz="1706" b="1"/>
            </a:lvl4pPr>
            <a:lvl5pPr marL="2600488" indent="0">
              <a:buNone/>
              <a:defRPr sz="1706" b="1"/>
            </a:lvl5pPr>
          </a:lstStyle>
          <a:p>
            <a:pPr lvl="0"/>
            <a:r>
              <a:rPr lang="en-US" dirty="0"/>
              <a:t>A brief line about content</a:t>
            </a:r>
          </a:p>
        </p:txBody>
      </p:sp>
      <p:sp>
        <p:nvSpPr>
          <p:cNvPr id="3" name="Picture Placeholder 2">
            <a:extLst>
              <a:ext uri="{FF2B5EF4-FFF2-40B4-BE49-F238E27FC236}">
                <a16:creationId xmlns:a16="http://schemas.microsoft.com/office/drawing/2014/main" xmlns="" id="{09ABF0E3-1A7E-434D-B96E-F3343B8E07D9}"/>
              </a:ext>
            </a:extLst>
          </p:cNvPr>
          <p:cNvSpPr>
            <a:spLocks noGrp="1"/>
          </p:cNvSpPr>
          <p:nvPr>
            <p:ph type="pic" sz="quarter" idx="29" hasCustomPrompt="1"/>
          </p:nvPr>
        </p:nvSpPr>
        <p:spPr>
          <a:xfrm>
            <a:off x="0" y="0"/>
            <a:ext cx="5440644" cy="9756775"/>
          </a:xfrm>
          <a:prstGeom prst="rect">
            <a:avLst/>
          </a:prstGeom>
          <a:solidFill>
            <a:schemeClr val="bg1">
              <a:lumMod val="95000"/>
            </a:schemeClr>
          </a:solidFill>
        </p:spPr>
        <p:txBody>
          <a:bodyPr anchor="ctr" anchorCtr="0"/>
          <a:lstStyle>
            <a:lvl1pPr marL="0" indent="0" algn="ctr">
              <a:buNone/>
              <a:defRPr sz="1706" b="1"/>
            </a:lvl1pPr>
          </a:lstStyle>
          <a:p>
            <a:r>
              <a:rPr lang="en-GB" dirty="0"/>
              <a:t>INSERT IMAGE</a:t>
            </a:r>
          </a:p>
        </p:txBody>
      </p:sp>
      <p:sp>
        <p:nvSpPr>
          <p:cNvPr id="31" name="Title 1">
            <a:extLst>
              <a:ext uri="{FF2B5EF4-FFF2-40B4-BE49-F238E27FC236}">
                <a16:creationId xmlns:a16="http://schemas.microsoft.com/office/drawing/2014/main" xmlns="" id="{25039EFD-26D4-4EFF-80C8-2DEC577006FA}"/>
              </a:ext>
            </a:extLst>
          </p:cNvPr>
          <p:cNvSpPr>
            <a:spLocks noGrp="1"/>
          </p:cNvSpPr>
          <p:nvPr>
            <p:ph type="ctrTitle" hasCustomPrompt="1"/>
          </p:nvPr>
        </p:nvSpPr>
        <p:spPr>
          <a:xfrm>
            <a:off x="6018648" y="1096140"/>
            <a:ext cx="1485152"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xmlns="" id="{6FBBA16B-4607-4475-9AA9-35D51BE89C52}"/>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Tree>
    <p:extLst>
      <p:ext uri="{BB962C8B-B14F-4D97-AF65-F5344CB8AC3E}">
        <p14:creationId xmlns:p14="http://schemas.microsoft.com/office/powerpoint/2010/main" val="19251856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73" y="389207"/>
            <a:ext cx="4278489" cy="1653100"/>
          </a:xfrm>
          <a:prstGeom prst="rect">
            <a:avLst/>
          </a:prstGeom>
        </p:spPr>
        <p:txBody>
          <a:bodyPr anchor="b"/>
          <a:lstStyle>
            <a:lvl1pPr algn="l">
              <a:defRPr sz="2486" b="1"/>
            </a:lvl1pPr>
          </a:lstStyle>
          <a:p>
            <a:r>
              <a:rPr lang="en-US"/>
              <a:t>Click to edit Master title style</a:t>
            </a:r>
            <a:endParaRPr lang="en-GB"/>
          </a:p>
        </p:txBody>
      </p:sp>
      <p:sp>
        <p:nvSpPr>
          <p:cNvPr id="3" name="Content Placeholder 2"/>
          <p:cNvSpPr>
            <a:spLocks noGrp="1"/>
          </p:cNvSpPr>
          <p:nvPr>
            <p:ph idx="1"/>
          </p:nvPr>
        </p:nvSpPr>
        <p:spPr>
          <a:xfrm>
            <a:off x="5083667" y="389206"/>
            <a:ext cx="7270274" cy="8326956"/>
          </a:xfrm>
          <a:prstGeom prst="rect">
            <a:avLst/>
          </a:prstGeom>
        </p:spPr>
        <p:txBody>
          <a:bodyPr/>
          <a:lstStyle>
            <a:lvl1pPr>
              <a:defRPr sz="3977"/>
            </a:lvl1pPr>
            <a:lvl2pPr>
              <a:defRPr sz="3481"/>
            </a:lvl2pPr>
            <a:lvl3pPr>
              <a:defRPr sz="2983"/>
            </a:lvl3pPr>
            <a:lvl4pPr>
              <a:defRPr sz="2486"/>
            </a:lvl4pPr>
            <a:lvl5pPr>
              <a:defRPr sz="2486"/>
            </a:lvl5pPr>
            <a:lvl6pPr>
              <a:defRPr sz="2486"/>
            </a:lvl6pPr>
            <a:lvl7pPr>
              <a:defRPr sz="2486"/>
            </a:lvl7pPr>
            <a:lvl8pPr>
              <a:defRPr sz="2486"/>
            </a:lvl8pPr>
            <a:lvl9pPr>
              <a:defRPr sz="24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49273" y="2042308"/>
            <a:ext cx="4278489" cy="6673855"/>
          </a:xfrm>
          <a:prstGeom prst="rect">
            <a:avLst/>
          </a:prstGeom>
        </p:spPr>
        <p:txBody>
          <a:bodyPr/>
          <a:lstStyle>
            <a:lvl1pPr marL="0" indent="0">
              <a:buNone/>
              <a:defRPr sz="1741"/>
            </a:lvl1pPr>
            <a:lvl2pPr marL="568351" indent="0">
              <a:buNone/>
              <a:defRPr sz="1492"/>
            </a:lvl2pPr>
            <a:lvl3pPr marL="1136701" indent="0">
              <a:buNone/>
              <a:defRPr sz="1243"/>
            </a:lvl3pPr>
            <a:lvl4pPr marL="1705053" indent="0">
              <a:buNone/>
              <a:defRPr sz="1119"/>
            </a:lvl4pPr>
            <a:lvl5pPr marL="2273404" indent="0">
              <a:buNone/>
              <a:defRPr sz="1119"/>
            </a:lvl5pPr>
            <a:lvl6pPr marL="2841755" indent="0">
              <a:buNone/>
              <a:defRPr sz="1119"/>
            </a:lvl6pPr>
            <a:lvl7pPr marL="3410105" indent="0">
              <a:buNone/>
              <a:defRPr sz="1119"/>
            </a:lvl7pPr>
            <a:lvl8pPr marL="3978457" indent="0">
              <a:buNone/>
              <a:defRPr sz="1119"/>
            </a:lvl8pPr>
            <a:lvl9pPr marL="4546808" indent="0">
              <a:buNone/>
              <a:defRPr sz="1119"/>
            </a:lvl9pPr>
          </a:lstStyle>
          <a:p>
            <a:pPr lvl="0"/>
            <a:r>
              <a:rPr lang="en-US"/>
              <a:t>Click to edit Master text styles</a:t>
            </a:r>
          </a:p>
        </p:txBody>
      </p:sp>
      <p:sp>
        <p:nvSpPr>
          <p:cNvPr id="5" name="Rectangle 5"/>
          <p:cNvSpPr>
            <a:spLocks noGrp="1" noChangeArrowheads="1"/>
          </p:cNvSpPr>
          <p:nvPr>
            <p:ph type="ftr" sz="quarter" idx="10"/>
          </p:nvPr>
        </p:nvSpPr>
        <p:spPr>
          <a:xfrm>
            <a:off x="4442288" y="8884136"/>
            <a:ext cx="4118637" cy="678036"/>
          </a:xfrm>
          <a:prstGeom prst="rect">
            <a:avLst/>
          </a:prstGeom>
          <a:ln/>
        </p:spPr>
        <p:txBody>
          <a:bodyPr/>
          <a:lstStyle>
            <a:lvl1pPr>
              <a:defRPr/>
            </a:lvl1pPr>
          </a:lstStyle>
          <a:p>
            <a:pPr defTabSz="650138">
              <a:defRPr/>
            </a:pPr>
            <a:endParaRPr lang="en-US" sz="2560">
              <a:solidFill>
                <a:prstClr val="black"/>
              </a:solidFill>
            </a:endParaRPr>
          </a:p>
        </p:txBody>
      </p:sp>
      <p:sp>
        <p:nvSpPr>
          <p:cNvPr id="6" name="Rectangle 6"/>
          <p:cNvSpPr>
            <a:spLocks noGrp="1" noChangeArrowheads="1"/>
          </p:cNvSpPr>
          <p:nvPr>
            <p:ph type="sldNum" sz="quarter" idx="11"/>
          </p:nvPr>
        </p:nvSpPr>
        <p:spPr>
          <a:xfrm>
            <a:off x="9316765" y="8884136"/>
            <a:ext cx="3037175" cy="678036"/>
          </a:xfrm>
          <a:prstGeom prst="rect">
            <a:avLst/>
          </a:prstGeom>
          <a:ln/>
        </p:spPr>
        <p:txBody>
          <a:bodyPr/>
          <a:lstStyle>
            <a:lvl1pPr>
              <a:defRPr/>
            </a:lvl1pPr>
          </a:lstStyle>
          <a:p>
            <a:pPr defTabSz="650138">
              <a:defRPr/>
            </a:pPr>
            <a:fld id="{B9CD6735-DE2D-4BD9-942D-9FF3E6FA447C}" type="slidenum">
              <a:rPr lang="en-GB" altLang="en-US" sz="2560" smtClean="0">
                <a:solidFill>
                  <a:prstClr val="black"/>
                </a:solidFill>
              </a:rPr>
              <a:pPr defTabSz="650138">
                <a:defRPr/>
              </a:pPr>
              <a:t>‹#›</a:t>
            </a:fld>
            <a:endParaRPr lang="en-GB" altLang="en-US" sz="2560">
              <a:solidFill>
                <a:prstClr val="black"/>
              </a:solidFill>
            </a:endParaRPr>
          </a:p>
        </p:txBody>
      </p:sp>
    </p:spTree>
    <p:extLst>
      <p:ext uri="{BB962C8B-B14F-4D97-AF65-F5344CB8AC3E}">
        <p14:creationId xmlns:p14="http://schemas.microsoft.com/office/powerpoint/2010/main" val="13228452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 contents 2">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xmlns="" id="{FF9A53DE-293F-4D46-94A3-8EB81742DFCF}"/>
              </a:ext>
            </a:extLst>
          </p:cNvPr>
          <p:cNvSpPr>
            <a:spLocks noGrp="1"/>
          </p:cNvSpPr>
          <p:nvPr>
            <p:ph type="body" sz="quarter" idx="11" hasCustomPrompt="1"/>
          </p:nvPr>
        </p:nvSpPr>
        <p:spPr>
          <a:xfrm>
            <a:off x="614325" y="1536499"/>
            <a:ext cx="11689658" cy="7518844"/>
          </a:xfrm>
          <a:prstGeom prst="rect">
            <a:avLst/>
          </a:prstGeom>
        </p:spPr>
        <p:txBody>
          <a:bodyPr lIns="36000" tIns="36000" rIns="36000" bIns="36000" numCol="2" spcCol="360000"/>
          <a:lstStyle>
            <a:lvl1pPr marL="0" indent="0" algn="l" defTabSz="409526">
              <a:lnSpc>
                <a:spcPts val="2275"/>
              </a:lnSpc>
              <a:buNone/>
              <a:defRPr sz="1706"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34" name="Title 1">
            <a:extLst>
              <a:ext uri="{FF2B5EF4-FFF2-40B4-BE49-F238E27FC236}">
                <a16:creationId xmlns:a16="http://schemas.microsoft.com/office/drawing/2014/main" xmlns="" id="{091B7A03-C365-4ED6-962E-93EA096F7A2D}"/>
              </a:ext>
            </a:extLst>
          </p:cNvPr>
          <p:cNvSpPr>
            <a:spLocks noGrp="1"/>
          </p:cNvSpPr>
          <p:nvPr>
            <p:ph type="ctrTitle" hasCustomPrompt="1"/>
          </p:nvPr>
        </p:nvSpPr>
        <p:spPr>
          <a:xfrm>
            <a:off x="614326" y="774392"/>
            <a:ext cx="1485152"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CONTENTS</a:t>
            </a:r>
          </a:p>
        </p:txBody>
      </p:sp>
    </p:spTree>
    <p:extLst>
      <p:ext uri="{BB962C8B-B14F-4D97-AF65-F5344CB8AC3E}">
        <p14:creationId xmlns:p14="http://schemas.microsoft.com/office/powerpoint/2010/main" val="70564879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 just text">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3" name="Title 1">
            <a:extLst>
              <a:ext uri="{FF2B5EF4-FFF2-40B4-BE49-F238E27FC236}">
                <a16:creationId xmlns:a16="http://schemas.microsoft.com/office/drawing/2014/main" xmlns="" id="{56ABEA7B-7448-4E43-A7A4-3421CD2E272B}"/>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xmlns="" id="{FDA22121-4331-41E2-B269-75755B804956}"/>
              </a:ext>
            </a:extLst>
          </p:cNvPr>
          <p:cNvSpPr>
            <a:spLocks noGrp="1"/>
          </p:cNvSpPr>
          <p:nvPr>
            <p:ph idx="1" hasCustomPrompt="1"/>
          </p:nvPr>
        </p:nvSpPr>
        <p:spPr>
          <a:xfrm>
            <a:off x="552895" y="1636967"/>
            <a:ext cx="11751089" cy="7418376"/>
          </a:xfrm>
          <a:prstGeom prst="rect">
            <a:avLst/>
          </a:prstGeom>
        </p:spPr>
        <p:txBody>
          <a:bodyPr lIns="36000" tIns="36000" rIns="36000" bIns="36000"/>
          <a:lstStyle>
            <a:lvl1pPr marL="0" indent="0">
              <a:buNone/>
              <a:defRPr sz="1706"/>
            </a:lvl1pPr>
            <a:lvl2pPr marL="650123" indent="0">
              <a:buNone/>
              <a:defRPr sz="1706"/>
            </a:lvl2pPr>
            <a:lvl3pPr marL="1300244" indent="0">
              <a:buNone/>
              <a:defRPr sz="1706"/>
            </a:lvl3pPr>
            <a:lvl4pPr marL="1950367" indent="0">
              <a:buNone/>
              <a:defRPr sz="1706"/>
            </a:lvl4pPr>
            <a:lvl5pPr marL="2600488" indent="0">
              <a:buNone/>
              <a:defRPr sz="1706"/>
            </a:lvl5pPr>
          </a:lstStyle>
          <a:p>
            <a:pPr lvl="0"/>
            <a:r>
              <a:rPr lang="en-US" dirty="0"/>
              <a:t>Body text</a:t>
            </a:r>
          </a:p>
        </p:txBody>
      </p:sp>
    </p:spTree>
    <p:extLst>
      <p:ext uri="{BB962C8B-B14F-4D97-AF65-F5344CB8AC3E}">
        <p14:creationId xmlns:p14="http://schemas.microsoft.com/office/powerpoint/2010/main" val="184260483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 just an image">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552610" y="1636968"/>
            <a:ext cx="11751089" cy="7418374"/>
          </a:xfrm>
          <a:prstGeom prst="rect">
            <a:avLst/>
          </a:prstGeom>
          <a:solidFill>
            <a:schemeClr val="bg1">
              <a:lumMod val="95000"/>
            </a:schemeClr>
          </a:solidFill>
        </p:spPr>
        <p:txBody>
          <a:bodyPr anchor="ctr" anchorCtr="0"/>
          <a:lstStyle>
            <a:lvl1pPr marL="0" indent="0" algn="ctr">
              <a:buNone/>
              <a:defRPr sz="1706" b="1"/>
            </a:lvl1pPr>
          </a:lstStyle>
          <a:p>
            <a:r>
              <a:rPr lang="en-GB" dirty="0"/>
              <a:t>INSERT IMAGE</a:t>
            </a:r>
          </a:p>
        </p:txBody>
      </p:sp>
      <p:sp>
        <p:nvSpPr>
          <p:cNvPr id="7" name="Title 1">
            <a:extLst>
              <a:ext uri="{FF2B5EF4-FFF2-40B4-BE49-F238E27FC236}">
                <a16:creationId xmlns:a16="http://schemas.microsoft.com/office/drawing/2014/main" xmlns="" id="{4A7B25A5-6B91-4CE2-93B8-754812DA0292}"/>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Tree>
    <p:extLst>
      <p:ext uri="{BB962C8B-B14F-4D97-AF65-F5344CB8AC3E}">
        <p14:creationId xmlns:p14="http://schemas.microsoft.com/office/powerpoint/2010/main" val="55138076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 2 col text / med image">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3760096" y="1636968"/>
            <a:ext cx="8543603" cy="7418374"/>
          </a:xfrm>
          <a:prstGeom prst="rect">
            <a:avLst/>
          </a:prstGeom>
          <a:solidFill>
            <a:schemeClr val="bg1">
              <a:lumMod val="95000"/>
            </a:schemeClr>
          </a:solidFill>
        </p:spPr>
        <p:txBody>
          <a:bodyPr anchor="ctr" anchorCtr="0"/>
          <a:lstStyle>
            <a:lvl1pPr marL="0" indent="0" algn="ctr">
              <a:buNone/>
              <a:defRPr sz="1706"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552894" y="1636969"/>
            <a:ext cx="2947138" cy="7418374"/>
          </a:xfrm>
          <a:prstGeom prst="rect">
            <a:avLst/>
          </a:prstGeom>
        </p:spPr>
        <p:txBody>
          <a:bodyPr lIns="36000" tIns="36000" rIns="36000" bIns="36000"/>
          <a:lstStyle>
            <a:lvl1pPr marL="0" indent="0">
              <a:buNone/>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br>
              <a:rPr lang="en-US" dirty="0"/>
            </a:br>
            <a:r>
              <a:rPr lang="en-US" dirty="0"/>
              <a:t/>
            </a: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xmlns="" id="{07EECFAC-7182-49C4-A276-219F1E7C7BC8}"/>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Tree>
    <p:extLst>
      <p:ext uri="{BB962C8B-B14F-4D97-AF65-F5344CB8AC3E}">
        <p14:creationId xmlns:p14="http://schemas.microsoft.com/office/powerpoint/2010/main" val="1525390152"/>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 2 col text / image">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6306559" y="1636968"/>
            <a:ext cx="5997140" cy="7418374"/>
          </a:xfrm>
          <a:prstGeom prst="rect">
            <a:avLst/>
          </a:prstGeom>
          <a:solidFill>
            <a:schemeClr val="bg1">
              <a:lumMod val="95000"/>
            </a:schemeClr>
          </a:solidFill>
        </p:spPr>
        <p:txBody>
          <a:bodyPr anchor="ctr" anchorCtr="0"/>
          <a:lstStyle>
            <a:lvl1pPr marL="0" indent="0" algn="ctr">
              <a:buNone/>
              <a:defRPr sz="1706"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552895" y="1636969"/>
            <a:ext cx="5482764" cy="7418374"/>
          </a:xfrm>
          <a:prstGeom prst="rect">
            <a:avLst/>
          </a:prstGeom>
        </p:spPr>
        <p:txBody>
          <a:bodyPr lIns="36000" tIns="36000" rIns="36000" bIns="36000"/>
          <a:lstStyle>
            <a:lvl1pPr marL="0" indent="0">
              <a:buNone/>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p>
        </p:txBody>
      </p:sp>
      <p:sp>
        <p:nvSpPr>
          <p:cNvPr id="8" name="Title 1">
            <a:extLst>
              <a:ext uri="{FF2B5EF4-FFF2-40B4-BE49-F238E27FC236}">
                <a16:creationId xmlns:a16="http://schemas.microsoft.com/office/drawing/2014/main" xmlns="" id="{5E866B34-8A6C-492A-96F1-5F307C6EA659}"/>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Tree>
    <p:extLst>
      <p:ext uri="{BB962C8B-B14F-4D97-AF65-F5344CB8AC3E}">
        <p14:creationId xmlns:p14="http://schemas.microsoft.com/office/powerpoint/2010/main" val="100401592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2 col text / chart">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6306559" y="1636968"/>
            <a:ext cx="5997140" cy="7418374"/>
          </a:xfrm>
          <a:prstGeom prst="rect">
            <a:avLst/>
          </a:prstGeom>
          <a:solidFill>
            <a:schemeClr val="bg1">
              <a:lumMod val="95000"/>
            </a:schemeClr>
          </a:solidFill>
        </p:spPr>
        <p:txBody>
          <a:bodyPr anchor="ctr" anchorCtr="0"/>
          <a:lstStyle>
            <a:lvl1pPr marL="0" indent="0" algn="ctr">
              <a:buNone/>
              <a:defRPr sz="1706"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552895" y="1636970"/>
            <a:ext cx="5482764" cy="3537317"/>
          </a:xfrm>
          <a:prstGeom prst="rect">
            <a:avLst/>
          </a:prstGeom>
        </p:spPr>
        <p:txBody>
          <a:bodyPr lIns="36000" tIns="36000" rIns="36000" bIns="36000" numCol="2"/>
          <a:lstStyle>
            <a:lvl1pPr marL="0" indent="0">
              <a:buNone/>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r>
              <a:rPr lang="en-US" dirty="0"/>
              <a:t/>
            </a:r>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xmlns="" id="{1870E1B6-0ECF-4B89-8FAB-09D00538EB52}"/>
              </a:ext>
            </a:extLst>
          </p:cNvPr>
          <p:cNvSpPr>
            <a:spLocks noGrp="1"/>
          </p:cNvSpPr>
          <p:nvPr>
            <p:ph type="body" sz="quarter" idx="16" hasCustomPrompt="1"/>
          </p:nvPr>
        </p:nvSpPr>
        <p:spPr>
          <a:xfrm>
            <a:off x="552893" y="5510405"/>
            <a:ext cx="5482764" cy="3537317"/>
          </a:xfrm>
          <a:prstGeom prst="rect">
            <a:avLst/>
          </a:prstGeom>
        </p:spPr>
        <p:txBody>
          <a:bodyPr lIns="36000" tIns="36000" rIns="36000" bIns="36000"/>
          <a:lstStyle>
            <a:lvl1pPr marL="243802" indent="-243802">
              <a:buClr>
                <a:schemeClr val="accent4"/>
              </a:buClr>
              <a:buFont typeface="Arial" panose="020B0604020202020204" pitchFamily="34" charset="0"/>
              <a:buChar char="•"/>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p>
        </p:txBody>
      </p:sp>
      <p:sp>
        <p:nvSpPr>
          <p:cNvPr id="10" name="Title 1">
            <a:extLst>
              <a:ext uri="{FF2B5EF4-FFF2-40B4-BE49-F238E27FC236}">
                <a16:creationId xmlns:a16="http://schemas.microsoft.com/office/drawing/2014/main" xmlns="" id="{25259958-3FB9-4566-8AB7-D98E4FCD49D5}"/>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Tree>
    <p:extLst>
      <p:ext uri="{BB962C8B-B14F-4D97-AF65-F5344CB8AC3E}">
        <p14:creationId xmlns:p14="http://schemas.microsoft.com/office/powerpoint/2010/main" val="998303093"/>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3 column">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552895" y="1636968"/>
            <a:ext cx="3629806" cy="7418376"/>
          </a:xfrm>
          <a:prstGeom prst="rect">
            <a:avLst/>
          </a:prstGeom>
        </p:spPr>
        <p:txBody>
          <a:bodyPr lIns="36000" tIns="36000" rIns="36000" bIns="36000"/>
          <a:lstStyle>
            <a:lvl1pPr marL="0" indent="0">
              <a:buNone/>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p>
        </p:txBody>
      </p:sp>
      <p:sp>
        <p:nvSpPr>
          <p:cNvPr id="9" name="Text Placeholder 2">
            <a:extLst>
              <a:ext uri="{FF2B5EF4-FFF2-40B4-BE49-F238E27FC236}">
                <a16:creationId xmlns:a16="http://schemas.microsoft.com/office/drawing/2014/main" xmlns="" id="{4E768777-3248-42B2-85F9-58D5B20C6E63}"/>
              </a:ext>
            </a:extLst>
          </p:cNvPr>
          <p:cNvSpPr>
            <a:spLocks noGrp="1"/>
          </p:cNvSpPr>
          <p:nvPr>
            <p:ph type="body" sz="quarter" idx="17" hasCustomPrompt="1"/>
          </p:nvPr>
        </p:nvSpPr>
        <p:spPr>
          <a:xfrm>
            <a:off x="4388486" y="1636967"/>
            <a:ext cx="3629806" cy="7418376"/>
          </a:xfrm>
          <a:prstGeom prst="rect">
            <a:avLst/>
          </a:prstGeom>
        </p:spPr>
        <p:txBody>
          <a:bodyPr lIns="36000" tIns="36000" rIns="36000" bIns="36000"/>
          <a:lstStyle>
            <a:lvl1pPr marL="0" indent="0">
              <a:buNone/>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8224077" y="1636963"/>
            <a:ext cx="4079907" cy="7418376"/>
          </a:xfrm>
          <a:prstGeom prst="rect">
            <a:avLst/>
          </a:prstGeom>
        </p:spPr>
        <p:txBody>
          <a:bodyPr lIns="36000" tIns="36000" rIns="36000" bIns="36000"/>
          <a:lstStyle>
            <a:lvl1pPr marL="243802" indent="-243802">
              <a:buClr>
                <a:schemeClr val="accent4"/>
              </a:buClr>
              <a:buFont typeface="Arial" panose="020B0604020202020204" pitchFamily="34" charset="0"/>
              <a:buChar char="•"/>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p>
        </p:txBody>
      </p:sp>
      <p:sp>
        <p:nvSpPr>
          <p:cNvPr id="16" name="Title 1">
            <a:extLst>
              <a:ext uri="{FF2B5EF4-FFF2-40B4-BE49-F238E27FC236}">
                <a16:creationId xmlns:a16="http://schemas.microsoft.com/office/drawing/2014/main" xmlns="" id="{99316F6E-405A-4A01-9184-79CC1058A919}"/>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Tree>
    <p:extLst>
      <p:ext uri="{BB962C8B-B14F-4D97-AF65-F5344CB8AC3E}">
        <p14:creationId xmlns:p14="http://schemas.microsoft.com/office/powerpoint/2010/main" val="110092491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2 rows">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12303983" y="9055344"/>
            <a:ext cx="699230" cy="699543"/>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z="1706" smtClean="0">
                <a:solidFill>
                  <a:prstClr val="white"/>
                </a:solidFill>
              </a:rPr>
              <a:pPr/>
              <a:t>‹#›</a:t>
            </a:fld>
            <a:endParaRPr lang="en-US" sz="1706">
              <a:solidFill>
                <a:prstClr val="white"/>
              </a:solidFill>
            </a:endParaRPr>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552895" y="1083293"/>
            <a:ext cx="10548906" cy="358515"/>
          </a:xfrm>
          <a:prstGeom prst="rect">
            <a:avLst/>
          </a:prstGeom>
          <a:noFill/>
        </p:spPr>
        <p:txBody>
          <a:bodyPr lIns="36000" tIns="18000" rIns="0" bIns="0" anchor="ctr" anchorCtr="0"/>
          <a:lstStyle>
            <a:lvl1pPr marL="0" indent="0">
              <a:buNone/>
              <a:defRPr sz="1991"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552895" y="1636969"/>
            <a:ext cx="11751089" cy="3241419"/>
          </a:xfrm>
          <a:prstGeom prst="rect">
            <a:avLst/>
          </a:prstGeom>
        </p:spPr>
        <p:txBody>
          <a:bodyPr lIns="36000" tIns="36000" rIns="36000" bIns="36000"/>
          <a:lstStyle>
            <a:lvl1pPr marL="0" indent="0">
              <a:buNone/>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r>
              <a:rPr lang="en-US" dirty="0"/>
              <a:t/>
            </a:r>
            <a:br>
              <a:rPr lang="en-US" dirty="0"/>
            </a:br>
            <a:r>
              <a:rPr lang="en-US" dirty="0"/>
              <a:t/>
            </a:r>
            <a:br>
              <a:rPr lang="en-US" dirty="0"/>
            </a:br>
            <a:r>
              <a:rPr lang="en-US"/>
              <a:t>Body text</a:t>
            </a:r>
            <a:endParaRPr lang="en-US" dirty="0"/>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552895" y="5073550"/>
            <a:ext cx="11751089" cy="3981789"/>
          </a:xfrm>
          <a:prstGeom prst="rect">
            <a:avLst/>
          </a:prstGeom>
        </p:spPr>
        <p:txBody>
          <a:bodyPr lIns="36000" tIns="36000" rIns="36000" bIns="36000"/>
          <a:lstStyle>
            <a:lvl1pPr marL="243802" indent="-243802">
              <a:buClr>
                <a:schemeClr val="accent4"/>
              </a:buClr>
              <a:buFont typeface="Arial" panose="020B0604020202020204" pitchFamily="34" charset="0"/>
              <a:buChar char="•"/>
              <a:defRPr sz="1706" b="0"/>
            </a:lvl1pPr>
            <a:lvl2pPr marL="650138" indent="0">
              <a:buNone/>
              <a:defRPr sz="1706" b="0"/>
            </a:lvl2pPr>
            <a:lvl3pPr marL="1300277" indent="0">
              <a:buNone/>
              <a:defRPr sz="1706" b="0"/>
            </a:lvl3pPr>
            <a:lvl4pPr marL="1950415" indent="0">
              <a:buNone/>
              <a:defRPr sz="1706" b="0"/>
            </a:lvl4pPr>
            <a:lvl5pPr marL="2600554" indent="0">
              <a:buNone/>
              <a:defRPr sz="1706" b="0"/>
            </a:lvl5pPr>
          </a:lstStyle>
          <a:p>
            <a:pPr lvl="0"/>
            <a:r>
              <a:rPr lang="en-US" dirty="0"/>
              <a:t>Body text</a:t>
            </a:r>
          </a:p>
        </p:txBody>
      </p:sp>
      <p:sp>
        <p:nvSpPr>
          <p:cNvPr id="8" name="Title 1">
            <a:extLst>
              <a:ext uri="{FF2B5EF4-FFF2-40B4-BE49-F238E27FC236}">
                <a16:creationId xmlns:a16="http://schemas.microsoft.com/office/drawing/2014/main" xmlns="" id="{D65438FC-7DE5-43FA-96AA-BA01B74D04BF}"/>
              </a:ext>
            </a:extLst>
          </p:cNvPr>
          <p:cNvSpPr>
            <a:spLocks noGrp="1"/>
          </p:cNvSpPr>
          <p:nvPr>
            <p:ph type="ctrTitle" hasCustomPrompt="1"/>
          </p:nvPr>
        </p:nvSpPr>
        <p:spPr>
          <a:xfrm>
            <a:off x="614325" y="774392"/>
            <a:ext cx="1791781" cy="301716"/>
          </a:xfrm>
          <a:prstGeom prst="rect">
            <a:avLst/>
          </a:prstGeom>
          <a:solidFill>
            <a:schemeClr val="accent1"/>
          </a:solidFill>
        </p:spPr>
        <p:txBody>
          <a:bodyPr wrap="square" lIns="36000" tIns="18000" rIns="0" bIns="0" anchor="ctr" anchorCtr="0">
            <a:noAutofit/>
          </a:bodyPr>
          <a:lstStyle>
            <a:lvl1pPr algn="l">
              <a:defRPr sz="1991" b="1" baseline="0">
                <a:solidFill>
                  <a:schemeClr val="bg1"/>
                </a:solidFill>
              </a:defRPr>
            </a:lvl1pPr>
          </a:lstStyle>
          <a:p>
            <a:r>
              <a:rPr lang="en-US" dirty="0"/>
              <a:t>INSERT TITLE</a:t>
            </a:r>
          </a:p>
        </p:txBody>
      </p:sp>
    </p:spTree>
    <p:extLst>
      <p:ext uri="{BB962C8B-B14F-4D97-AF65-F5344CB8AC3E}">
        <p14:creationId xmlns:p14="http://schemas.microsoft.com/office/powerpoint/2010/main" val="357402035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CC"/>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E3ED99F8-E22C-4D15-85F7-8D466F90469F}"/>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509966" y="284960"/>
            <a:ext cx="1155899" cy="795033"/>
          </a:xfrm>
          <a:prstGeom prst="rect">
            <a:avLst/>
          </a:prstGeom>
        </p:spPr>
      </p:pic>
    </p:spTree>
    <p:extLst>
      <p:ext uri="{BB962C8B-B14F-4D97-AF65-F5344CB8AC3E}">
        <p14:creationId xmlns:p14="http://schemas.microsoft.com/office/powerpoint/2010/main" val="21504995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5" r:id="rId10"/>
  </p:sldLayoutIdLst>
  <p:txStyles>
    <p:titleStyle>
      <a:lvl1pPr algn="l" defTabSz="1300277" rtl="0" eaLnBrk="1" latinLnBrk="0" hangingPunct="1">
        <a:lnSpc>
          <a:spcPct val="90000"/>
        </a:lnSpc>
        <a:spcBef>
          <a:spcPct val="0"/>
        </a:spcBef>
        <a:buNone/>
        <a:defRPr sz="6257" kern="1200">
          <a:solidFill>
            <a:schemeClr val="tx1"/>
          </a:solidFill>
          <a:latin typeface="+mj-lt"/>
          <a:ea typeface="+mj-ea"/>
          <a:cs typeface="+mj-cs"/>
        </a:defRPr>
      </a:lvl1pPr>
    </p:titleStyle>
    <p:bodyStyle>
      <a:lvl1pPr marL="325069" indent="-325069" algn="l" defTabSz="1300277"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208" indent="-325069" algn="l" defTabSz="1300277"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346" indent="-325069" algn="l" defTabSz="1300277"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484"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5623"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5761"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5900"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038"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176"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277" rtl="0" eaLnBrk="1" latinLnBrk="0" hangingPunct="1">
        <a:defRPr sz="2560" kern="1200">
          <a:solidFill>
            <a:schemeClr val="tx1"/>
          </a:solidFill>
          <a:latin typeface="+mn-lt"/>
          <a:ea typeface="+mn-ea"/>
          <a:cs typeface="+mn-cs"/>
        </a:defRPr>
      </a:lvl1pPr>
      <a:lvl2pPr marL="650138" algn="l" defTabSz="1300277" rtl="0" eaLnBrk="1" latinLnBrk="0" hangingPunct="1">
        <a:defRPr sz="2560" kern="1200">
          <a:solidFill>
            <a:schemeClr val="tx1"/>
          </a:solidFill>
          <a:latin typeface="+mn-lt"/>
          <a:ea typeface="+mn-ea"/>
          <a:cs typeface="+mn-cs"/>
        </a:defRPr>
      </a:lvl2pPr>
      <a:lvl3pPr marL="1300277" algn="l" defTabSz="1300277" rtl="0" eaLnBrk="1" latinLnBrk="0" hangingPunct="1">
        <a:defRPr sz="2560" kern="1200">
          <a:solidFill>
            <a:schemeClr val="tx1"/>
          </a:solidFill>
          <a:latin typeface="+mn-lt"/>
          <a:ea typeface="+mn-ea"/>
          <a:cs typeface="+mn-cs"/>
        </a:defRPr>
      </a:lvl3pPr>
      <a:lvl4pPr marL="1950415" algn="l" defTabSz="1300277" rtl="0" eaLnBrk="1" latinLnBrk="0" hangingPunct="1">
        <a:defRPr sz="2560" kern="1200">
          <a:solidFill>
            <a:schemeClr val="tx1"/>
          </a:solidFill>
          <a:latin typeface="+mn-lt"/>
          <a:ea typeface="+mn-ea"/>
          <a:cs typeface="+mn-cs"/>
        </a:defRPr>
      </a:lvl4pPr>
      <a:lvl5pPr marL="2600554" algn="l" defTabSz="1300277" rtl="0" eaLnBrk="1" latinLnBrk="0" hangingPunct="1">
        <a:defRPr sz="2560" kern="1200">
          <a:solidFill>
            <a:schemeClr val="tx1"/>
          </a:solidFill>
          <a:latin typeface="+mn-lt"/>
          <a:ea typeface="+mn-ea"/>
          <a:cs typeface="+mn-cs"/>
        </a:defRPr>
      </a:lvl5pPr>
      <a:lvl6pPr marL="3250692" algn="l" defTabSz="1300277" rtl="0" eaLnBrk="1" latinLnBrk="0" hangingPunct="1">
        <a:defRPr sz="2560" kern="1200">
          <a:solidFill>
            <a:schemeClr val="tx1"/>
          </a:solidFill>
          <a:latin typeface="+mn-lt"/>
          <a:ea typeface="+mn-ea"/>
          <a:cs typeface="+mn-cs"/>
        </a:defRPr>
      </a:lvl6pPr>
      <a:lvl7pPr marL="3900830" algn="l" defTabSz="1300277" rtl="0" eaLnBrk="1" latinLnBrk="0" hangingPunct="1">
        <a:defRPr sz="2560" kern="1200">
          <a:solidFill>
            <a:schemeClr val="tx1"/>
          </a:solidFill>
          <a:latin typeface="+mn-lt"/>
          <a:ea typeface="+mn-ea"/>
          <a:cs typeface="+mn-cs"/>
        </a:defRPr>
      </a:lvl7pPr>
      <a:lvl8pPr marL="4550969" algn="l" defTabSz="1300277" rtl="0" eaLnBrk="1" latinLnBrk="0" hangingPunct="1">
        <a:defRPr sz="2560" kern="1200">
          <a:solidFill>
            <a:schemeClr val="tx1"/>
          </a:solidFill>
          <a:latin typeface="+mn-lt"/>
          <a:ea typeface="+mn-ea"/>
          <a:cs typeface="+mn-cs"/>
        </a:defRPr>
      </a:lvl8pPr>
      <a:lvl9pPr marL="5201107" algn="l" defTabSz="1300277"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44799" y="1536471"/>
            <a:ext cx="11402727" cy="2395796"/>
          </a:xfrm>
        </p:spPr>
        <p:txBody>
          <a:bodyPr/>
          <a:lstStyle/>
          <a:p>
            <a:r>
              <a:rPr lang="en-GB" sz="4400" dirty="0"/>
              <a:t>Situated learning via the STEM-ByALs-ForALs programme:</a:t>
            </a:r>
            <a:br>
              <a:rPr lang="en-GB" sz="4400" dirty="0"/>
            </a:br>
            <a:r>
              <a:rPr lang="en-GB" sz="4400" dirty="0"/>
              <a:t/>
            </a:r>
            <a:br>
              <a:rPr lang="en-GB" sz="4400" dirty="0"/>
            </a:br>
            <a:r>
              <a:rPr lang="en-GB" sz="4400" dirty="0"/>
              <a:t>Feedback from participating ALs over two phases of the programme</a:t>
            </a:r>
            <a:endParaRPr lang="en-GB" altLang="en-US" sz="4400" dirty="0"/>
          </a:p>
        </p:txBody>
      </p:sp>
      <p:sp>
        <p:nvSpPr>
          <p:cNvPr id="5124" name="Content Placeholder 2"/>
          <p:cNvSpPr>
            <a:spLocks noGrp="1"/>
          </p:cNvSpPr>
          <p:nvPr>
            <p:ph idx="1"/>
          </p:nvPr>
        </p:nvSpPr>
        <p:spPr>
          <a:xfrm>
            <a:off x="5083667" y="553522"/>
            <a:ext cx="7270273" cy="1446556"/>
          </a:xfrm>
        </p:spPr>
        <p:txBody>
          <a:bodyPr/>
          <a:lstStyle/>
          <a:p>
            <a:endParaRPr lang="en-GB" altLang="en-US"/>
          </a:p>
          <a:p>
            <a:endParaRPr lang="en-GB" altLang="en-US"/>
          </a:p>
        </p:txBody>
      </p:sp>
      <p:sp>
        <p:nvSpPr>
          <p:cNvPr id="8" name="Subtitle 3"/>
          <p:cNvSpPr txBox="1">
            <a:spLocks/>
          </p:cNvSpPr>
          <p:nvPr/>
        </p:nvSpPr>
        <p:spPr>
          <a:xfrm>
            <a:off x="816275" y="5450789"/>
            <a:ext cx="11818259" cy="4308872"/>
          </a:xfrm>
          <a:prstGeom prst="rect">
            <a:avLst/>
          </a:prstGeom>
        </p:spPr>
        <p:txBody>
          <a:bodyPr/>
          <a:lstStyle>
            <a:lvl1pPr marL="325069" indent="-325069" algn="l" defTabSz="1300277"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208" indent="-325069" algn="l" defTabSz="1300277"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346" indent="-325069" algn="l" defTabSz="1300277"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484"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5623"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5761"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5900"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038"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176"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pPr marL="0" indent="0">
              <a:buNone/>
            </a:pPr>
            <a:r>
              <a:rPr lang="en-GB" sz="3600" dirty="0"/>
              <a:t>Janet Haresnape, Senior Lecturer and Staff Tutor, LHCS</a:t>
            </a:r>
          </a:p>
          <a:p>
            <a:pPr marL="0" indent="0">
              <a:buNone/>
            </a:pPr>
            <a:r>
              <a:rPr lang="en-GB" sz="3600" dirty="0"/>
              <a:t>Fiona Aiken, Staff Tutor, EEES</a:t>
            </a:r>
          </a:p>
          <a:p>
            <a:pPr marL="0" indent="0">
              <a:buNone/>
            </a:pPr>
            <a:r>
              <a:rPr lang="en-GB" sz="3600" dirty="0"/>
              <a:t>Nirvana Wynn, AL, LHCS</a:t>
            </a:r>
          </a:p>
          <a:p>
            <a:pPr marL="0" indent="0">
              <a:buNone/>
            </a:pPr>
            <a:r>
              <a:rPr lang="en-GB" sz="3600" dirty="0"/>
              <a:t> </a:t>
            </a:r>
          </a:p>
          <a:p>
            <a:endParaRPr lang="en-GB" sz="3600" dirty="0"/>
          </a:p>
          <a:p>
            <a:pPr marL="0" indent="0">
              <a:buNone/>
            </a:pPr>
            <a:r>
              <a:rPr lang="en-GB" sz="3600" dirty="0" err="1"/>
              <a:t>eSTEeM</a:t>
            </a:r>
            <a:r>
              <a:rPr lang="en-GB" sz="3600" dirty="0"/>
              <a:t> Conference, 8</a:t>
            </a:r>
            <a:r>
              <a:rPr lang="en-GB" sz="3600" baseline="30000" dirty="0"/>
              <a:t>th</a:t>
            </a:r>
            <a:r>
              <a:rPr lang="en-GB" sz="3600" dirty="0"/>
              <a:t> April 2019</a:t>
            </a:r>
          </a:p>
          <a:p>
            <a:endParaRPr lang="en-GB" dirty="0"/>
          </a:p>
        </p:txBody>
      </p:sp>
    </p:spTree>
    <p:extLst>
      <p:ext uri="{BB962C8B-B14F-4D97-AF65-F5344CB8AC3E}">
        <p14:creationId xmlns:p14="http://schemas.microsoft.com/office/powerpoint/2010/main" val="342707667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endParaRPr lang="en-GB" dirty="0"/>
          </a:p>
        </p:txBody>
      </p:sp>
      <p:sp>
        <p:nvSpPr>
          <p:cNvPr id="5" name="Title 4"/>
          <p:cNvSpPr>
            <a:spLocks noGrp="1"/>
          </p:cNvSpPr>
          <p:nvPr>
            <p:ph type="ctrTitle"/>
          </p:nvPr>
        </p:nvSpPr>
        <p:spPr>
          <a:xfrm>
            <a:off x="552895" y="313561"/>
            <a:ext cx="8598948" cy="1128247"/>
          </a:xfrm>
        </p:spPr>
        <p:txBody>
          <a:bodyPr/>
          <a:lstStyle/>
          <a:p>
            <a:r>
              <a:rPr lang="en-GB" sz="2800" dirty="0"/>
              <a:t> </a:t>
            </a:r>
            <a:r>
              <a:rPr lang="en-GB" sz="2800" dirty="0" err="1"/>
              <a:t>ByALs-ForALs</a:t>
            </a:r>
            <a:r>
              <a:rPr lang="en-GB" sz="2800" dirty="0"/>
              <a:t> programme of online events:</a:t>
            </a:r>
            <a:br>
              <a:rPr lang="en-GB" sz="2800" dirty="0"/>
            </a:br>
            <a:r>
              <a:rPr lang="en-GB" sz="2800" dirty="0"/>
              <a:t> Feedback continued</a:t>
            </a:r>
            <a:endParaRPr lang="en-GB" dirty="0"/>
          </a:p>
        </p:txBody>
      </p:sp>
      <p:sp>
        <p:nvSpPr>
          <p:cNvPr id="3" name="Content Placeholder 2"/>
          <p:cNvSpPr>
            <a:spLocks noGrp="1"/>
          </p:cNvSpPr>
          <p:nvPr>
            <p:ph idx="1"/>
          </p:nvPr>
        </p:nvSpPr>
        <p:spPr>
          <a:xfrm>
            <a:off x="1439586" y="2482094"/>
            <a:ext cx="11751089" cy="7418376"/>
          </a:xfrm>
        </p:spPr>
        <p:txBody>
          <a:bodyPr/>
          <a:lstStyle/>
          <a:p>
            <a:pPr marL="0" indent="0">
              <a:buNone/>
            </a:pPr>
            <a:endParaRPr lang="en-GB" dirty="0"/>
          </a:p>
          <a:p>
            <a:pPr marL="285750" indent="-285750">
              <a:buFont typeface="Arial" panose="020B0604020202020204" pitchFamily="34" charset="0"/>
              <a:buChar char="•"/>
            </a:pPr>
            <a:endParaRPr lang="en-GB" sz="4400" dirty="0"/>
          </a:p>
          <a:p>
            <a:endParaRPr lang="en-GB" sz="4400" dirty="0"/>
          </a:p>
          <a:p>
            <a:endParaRPr lang="en-GB" dirty="0"/>
          </a:p>
        </p:txBody>
      </p:sp>
      <p:graphicFrame>
        <p:nvGraphicFramePr>
          <p:cNvPr id="7" name="Chart 6"/>
          <p:cNvGraphicFramePr/>
          <p:nvPr>
            <p:extLst>
              <p:ext uri="{D42A27DB-BD31-4B8C-83A1-F6EECF244321}">
                <p14:modId xmlns:p14="http://schemas.microsoft.com/office/powerpoint/2010/main" val="1160280901"/>
              </p:ext>
            </p:extLst>
          </p:nvPr>
        </p:nvGraphicFramePr>
        <p:xfrm>
          <a:off x="552895" y="1961950"/>
          <a:ext cx="11049642" cy="64616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2516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4" name="Content Placeholder 3"/>
          <p:cNvSpPr>
            <a:spLocks noGrp="1"/>
          </p:cNvSpPr>
          <p:nvPr>
            <p:ph idx="1"/>
          </p:nvPr>
        </p:nvSpPr>
        <p:spPr/>
        <p:txBody>
          <a:bodyPr/>
          <a:lstStyle/>
          <a:p>
            <a:r>
              <a:rPr lang="en-GB" sz="2800" b="1" dirty="0"/>
              <a:t>Programme was particularly valued by some newly appointed ALs, who became regular participants</a:t>
            </a:r>
          </a:p>
          <a:p>
            <a:endParaRPr lang="en-GB" sz="2800" b="1" dirty="0"/>
          </a:p>
          <a:p>
            <a:endParaRPr lang="en-GB" sz="2800" b="1" dirty="0"/>
          </a:p>
          <a:p>
            <a:endParaRPr lang="en-GB" sz="2800" b="1" dirty="0"/>
          </a:p>
          <a:p>
            <a:endParaRPr lang="en-GB" sz="2800" b="1" dirty="0"/>
          </a:p>
          <a:p>
            <a:endParaRPr lang="en-GB" sz="2800" b="1" dirty="0"/>
          </a:p>
          <a:p>
            <a:endParaRPr lang="en-GB" sz="2800" b="1" dirty="0"/>
          </a:p>
          <a:p>
            <a:endParaRPr lang="en-GB" sz="2800" b="1" dirty="0"/>
          </a:p>
          <a:p>
            <a:r>
              <a:rPr lang="en-GB" sz="2800" b="1" dirty="0"/>
              <a:t>Useful to experience use of online room from learner perspective</a:t>
            </a:r>
          </a:p>
          <a:p>
            <a:endParaRPr lang="en-GB" sz="2800" b="1" dirty="0"/>
          </a:p>
          <a:p>
            <a:endParaRPr lang="en-GB" sz="2800" b="1" dirty="0"/>
          </a:p>
        </p:txBody>
      </p:sp>
      <p:sp>
        <p:nvSpPr>
          <p:cNvPr id="5" name="Title 4"/>
          <p:cNvSpPr>
            <a:spLocks noGrp="1"/>
          </p:cNvSpPr>
          <p:nvPr>
            <p:ph type="ctrTitle"/>
          </p:nvPr>
        </p:nvSpPr>
        <p:spPr/>
        <p:txBody>
          <a:bodyPr/>
          <a:lstStyle/>
          <a:p>
            <a:endParaRPr lang="en-GB"/>
          </a:p>
        </p:txBody>
      </p:sp>
      <p:sp>
        <p:nvSpPr>
          <p:cNvPr id="6" name="Title 4"/>
          <p:cNvSpPr txBox="1">
            <a:spLocks/>
          </p:cNvSpPr>
          <p:nvPr/>
        </p:nvSpPr>
        <p:spPr>
          <a:xfrm>
            <a:off x="552895" y="313561"/>
            <a:ext cx="8598948" cy="1128247"/>
          </a:xfrm>
          <a:prstGeom prst="rect">
            <a:avLst/>
          </a:prstGeom>
          <a:solidFill>
            <a:schemeClr val="accent1"/>
          </a:solidFill>
        </p:spPr>
        <p:txBody>
          <a:bodyPr wrap="square" lIns="36000" tIns="18000" rIns="0" bIns="0" anchor="ctr" anchorCtr="0">
            <a:noAutofit/>
          </a:bodyPr>
          <a:lstStyle>
            <a:lvl1pPr algn="l" defTabSz="1300277" rtl="0" eaLnBrk="1" latinLnBrk="0" hangingPunct="1">
              <a:lnSpc>
                <a:spcPct val="90000"/>
              </a:lnSpc>
              <a:spcBef>
                <a:spcPct val="0"/>
              </a:spcBef>
              <a:buNone/>
              <a:defRPr sz="1991" b="1" kern="1200" baseline="0">
                <a:solidFill>
                  <a:schemeClr val="bg1"/>
                </a:solidFill>
                <a:latin typeface="+mj-lt"/>
                <a:ea typeface="+mj-ea"/>
                <a:cs typeface="+mj-cs"/>
              </a:defRPr>
            </a:lvl1pPr>
          </a:lstStyle>
          <a:p>
            <a:r>
              <a:rPr lang="en-GB" sz="2800"/>
              <a:t> ByALs-ForALs programme of online events:</a:t>
            </a:r>
            <a:br>
              <a:rPr lang="en-GB" sz="2800"/>
            </a:br>
            <a:r>
              <a:rPr lang="en-GB" sz="2800"/>
              <a:t> Feedback continued</a:t>
            </a:r>
            <a:endParaRPr lang="en-GB" dirty="0"/>
          </a:p>
        </p:txBody>
      </p:sp>
      <p:sp>
        <p:nvSpPr>
          <p:cNvPr id="9" name="Rectangle 8"/>
          <p:cNvSpPr/>
          <p:nvPr/>
        </p:nvSpPr>
        <p:spPr>
          <a:xfrm>
            <a:off x="1145937" y="2830902"/>
            <a:ext cx="5657273" cy="2092881"/>
          </a:xfrm>
          <a:prstGeom prst="rect">
            <a:avLst/>
          </a:prstGeom>
        </p:spPr>
        <p:txBody>
          <a:bodyPr wrap="square">
            <a:spAutoFit/>
          </a:bodyPr>
          <a:lstStyle/>
          <a:p>
            <a:pPr algn="ctr"/>
            <a:r>
              <a:rPr lang="en-GB" i="1" dirty="0">
                <a:solidFill>
                  <a:srgbClr val="C00000"/>
                </a:solidFill>
              </a:rPr>
              <a:t>   Until recently, I hadn't met a single soul from the OU (I was recruited online for an online course) and so the chance to find out the            thoughts of other ALs was invaluable</a:t>
            </a:r>
          </a:p>
        </p:txBody>
      </p:sp>
      <p:sp>
        <p:nvSpPr>
          <p:cNvPr id="10" name="TextBox 9"/>
          <p:cNvSpPr txBox="1"/>
          <p:nvPr/>
        </p:nvSpPr>
        <p:spPr>
          <a:xfrm>
            <a:off x="7435275" y="2239013"/>
            <a:ext cx="4724400" cy="3293209"/>
          </a:xfrm>
          <a:prstGeom prst="rect">
            <a:avLst/>
          </a:prstGeom>
          <a:noFill/>
        </p:spPr>
        <p:txBody>
          <a:bodyPr wrap="square" rtlCol="0">
            <a:spAutoFit/>
          </a:bodyPr>
          <a:lstStyle/>
          <a:p>
            <a:pPr algn="ctr"/>
            <a:r>
              <a:rPr lang="en-GB" i="1" dirty="0">
                <a:solidFill>
                  <a:srgbClr val="C00000"/>
                </a:solidFill>
              </a:rPr>
              <a:t>It was really useful as a new tutor for picking tips on distance and online tutoring and hearing opinions of tutors in other disciplines……. others also have low numbers (of students attending tutorials, so) it’s not personal</a:t>
            </a:r>
          </a:p>
        </p:txBody>
      </p:sp>
      <p:sp>
        <p:nvSpPr>
          <p:cNvPr id="11" name="Rounded Rectangular Callout 10"/>
          <p:cNvSpPr/>
          <p:nvPr/>
        </p:nvSpPr>
        <p:spPr>
          <a:xfrm>
            <a:off x="1145937" y="2692415"/>
            <a:ext cx="5618250" cy="2369857"/>
          </a:xfrm>
          <a:prstGeom prst="wedgeRoundRectCallou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ular Callout 11"/>
          <p:cNvSpPr/>
          <p:nvPr/>
        </p:nvSpPr>
        <p:spPr>
          <a:xfrm>
            <a:off x="7396252" y="2098038"/>
            <a:ext cx="4937657" cy="3575161"/>
          </a:xfrm>
          <a:prstGeom prst="wedgeRoundRectCallou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ular Callout 12"/>
          <p:cNvSpPr/>
          <p:nvPr/>
        </p:nvSpPr>
        <p:spPr>
          <a:xfrm>
            <a:off x="1791569" y="7592291"/>
            <a:ext cx="7033776" cy="1463052"/>
          </a:xfrm>
          <a:prstGeom prst="wedgeRoundRectCallou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175164" y="7703127"/>
            <a:ext cx="6976679" cy="1292662"/>
          </a:xfrm>
          <a:prstGeom prst="rect">
            <a:avLst/>
          </a:prstGeom>
          <a:noFill/>
        </p:spPr>
        <p:txBody>
          <a:bodyPr wrap="square" rtlCol="0">
            <a:spAutoFit/>
          </a:bodyPr>
          <a:lstStyle/>
          <a:p>
            <a:r>
              <a:rPr lang="en-GB" i="1" dirty="0">
                <a:solidFill>
                  <a:srgbClr val="C00000"/>
                </a:solidFill>
              </a:rPr>
              <a:t>Realised how disorientating it can be when the tutor moves you back and forward in breakout rooms</a:t>
            </a:r>
          </a:p>
        </p:txBody>
      </p:sp>
    </p:spTree>
    <p:extLst>
      <p:ext uri="{BB962C8B-B14F-4D97-AF65-F5344CB8AC3E}">
        <p14:creationId xmlns:p14="http://schemas.microsoft.com/office/powerpoint/2010/main" val="1897943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75709" y="247919"/>
            <a:ext cx="1791781" cy="301716"/>
          </a:xfrm>
        </p:spPr>
        <p:txBody>
          <a:bodyPr/>
          <a:lstStyle/>
          <a:p>
            <a:r>
              <a:rPr lang="en-GB" dirty="0"/>
              <a:t>Phase 3</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0180543"/>
              </p:ext>
            </p:extLst>
          </p:nvPr>
        </p:nvGraphicFramePr>
        <p:xfrm>
          <a:off x="858982" y="820108"/>
          <a:ext cx="10889673" cy="8315452"/>
        </p:xfrm>
        <a:graphic>
          <a:graphicData uri="http://schemas.openxmlformats.org/drawingml/2006/table">
            <a:tbl>
              <a:tblPr firstRow="1" firstCol="1" bandRow="1"/>
              <a:tblGrid>
                <a:gridCol w="9301413">
                  <a:extLst>
                    <a:ext uri="{9D8B030D-6E8A-4147-A177-3AD203B41FA5}">
                      <a16:colId xmlns:a16="http://schemas.microsoft.com/office/drawing/2014/main" xmlns="" val="20000"/>
                    </a:ext>
                  </a:extLst>
                </a:gridCol>
                <a:gridCol w="1588260">
                  <a:extLst>
                    <a:ext uri="{9D8B030D-6E8A-4147-A177-3AD203B41FA5}">
                      <a16:colId xmlns:a16="http://schemas.microsoft.com/office/drawing/2014/main" xmlns="" val="20001"/>
                    </a:ext>
                  </a:extLst>
                </a:gridCol>
              </a:tblGrid>
              <a:tr h="406215">
                <a:tc>
                  <a:txBody>
                    <a:bodyPr/>
                    <a:lstStyle/>
                    <a:p>
                      <a:pPr algn="ctr">
                        <a:lnSpc>
                          <a:spcPct val="200000"/>
                        </a:lnSpc>
                        <a:spcAft>
                          <a:spcPts val="0"/>
                        </a:spcAft>
                      </a:pPr>
                      <a:r>
                        <a:rPr lang="en-GB" sz="1600" b="1" dirty="0">
                          <a:effectLst/>
                          <a:latin typeface="+mn-lt"/>
                          <a:ea typeface="Times New Roman" panose="02020603050405020304" pitchFamily="18" charset="0"/>
                        </a:rPr>
                        <a:t>Title of Session</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b="1" dirty="0">
                          <a:effectLst/>
                          <a:latin typeface="+mn-lt"/>
                          <a:ea typeface="Times New Roman" panose="02020603050405020304" pitchFamily="18" charset="0"/>
                        </a:rPr>
                        <a:t>Date</a:t>
                      </a:r>
                      <a:endParaRPr lang="en-GB" sz="1600" dirty="0">
                        <a:effectLst/>
                        <a:latin typeface="+mn-lt"/>
                        <a:ea typeface="Times New Roman" panose="02020603050405020304" pitchFamily="18" charset="0"/>
                      </a:endParaRP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Referencing and avoiding plagiarism - helpful hints and top tips</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Oct 2017</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Online Tutorials - making reasonable adjustments for students with sensory impairment</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Nov 2017</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TMA feedback - sharing our ideas!</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dirty="0">
                          <a:effectLst/>
                          <a:latin typeface="+mn-lt"/>
                          <a:ea typeface="Times New Roman" panose="02020603050405020304" pitchFamily="18" charset="0"/>
                        </a:rPr>
                        <a:t>Nov 2017</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33806">
                <a:tc>
                  <a:txBody>
                    <a:bodyPr/>
                    <a:lstStyle/>
                    <a:p>
                      <a:pPr marL="0" lvl="0" indent="-470138">
                        <a:lnSpc>
                          <a:spcPct val="100000"/>
                        </a:lnSpc>
                        <a:spcAft>
                          <a:spcPts val="0"/>
                        </a:spcAft>
                      </a:pPr>
                      <a:r>
                        <a:rPr lang="en-GB" sz="1600" dirty="0">
                          <a:effectLst/>
                          <a:latin typeface="+mn-lt"/>
                          <a:ea typeface="Times New Roman" panose="02020603050405020304" pitchFamily="18" charset="0"/>
                        </a:rPr>
                        <a:t>Review and discussion of student-facing information and advice in preparing for examinations, EMAs </a:t>
                      </a:r>
                      <a:r>
                        <a:rPr lang="en-GB" sz="1600" dirty="0" err="1">
                          <a:effectLst/>
                          <a:latin typeface="+mn-lt"/>
                          <a:ea typeface="Times New Roman" panose="02020603050405020304" pitchFamily="18" charset="0"/>
                        </a:rPr>
                        <a:t>etc</a:t>
                      </a:r>
                      <a:endParaRPr lang="en-GB" sz="1600" dirty="0">
                        <a:effectLst/>
                        <a:latin typeface="+mn-lt"/>
                        <a:ea typeface="Times New Roman" panose="02020603050405020304" pitchFamily="18" charset="0"/>
                      </a:endParaRP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Feb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Online students in distress - A Tutor’s Casebook </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Mar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Unlikely Student Success Stories</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Apr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Engaging with students in secure accommodation</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May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Supporting students for examinations, EMAs, revision, resits and resubmissions</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Jun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Working together to improve the student and tutor experience</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Sep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06215">
                <a:tc>
                  <a:txBody>
                    <a:bodyPr/>
                    <a:lstStyle/>
                    <a:p>
                      <a:pPr lvl="0">
                        <a:lnSpc>
                          <a:spcPct val="100000"/>
                        </a:lnSpc>
                        <a:spcAft>
                          <a:spcPts val="0"/>
                        </a:spcAft>
                      </a:pPr>
                      <a:r>
                        <a:rPr lang="en-GB" sz="1600" b="1" dirty="0">
                          <a:effectLst/>
                          <a:latin typeface="+mn-lt"/>
                          <a:ea typeface="Times New Roman" panose="02020603050405020304" pitchFamily="18" charset="0"/>
                        </a:rPr>
                        <a:t>Encouraging students to talk in online tutorials – what works?               </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dirty="0">
                          <a:effectLst/>
                          <a:latin typeface="+mn-lt"/>
                          <a:ea typeface="Times New Roman" panose="02020603050405020304" pitchFamily="18" charset="0"/>
                        </a:rPr>
                        <a:t>Oct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The other side of the coin: studying with the OU as an AL</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Nov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06215">
                <a:tc>
                  <a:txBody>
                    <a:bodyPr/>
                    <a:lstStyle/>
                    <a:p>
                      <a:pPr lvl="0">
                        <a:lnSpc>
                          <a:spcPct val="100000"/>
                        </a:lnSpc>
                        <a:spcAft>
                          <a:spcPts val="0"/>
                        </a:spcAft>
                      </a:pPr>
                      <a:r>
                        <a:rPr lang="en-GB" sz="1600" b="1" dirty="0">
                          <a:effectLst/>
                          <a:latin typeface="+mn-lt"/>
                          <a:ea typeface="Times New Roman" panose="02020603050405020304" pitchFamily="18" charset="0"/>
                        </a:rPr>
                        <a:t>Online Christmas party for STEM ALs                                                       </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Dec 2018</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406215">
                <a:tc>
                  <a:txBody>
                    <a:bodyPr/>
                    <a:lstStyle/>
                    <a:p>
                      <a:pPr lvl="0">
                        <a:lnSpc>
                          <a:spcPct val="100000"/>
                        </a:lnSpc>
                        <a:spcAft>
                          <a:spcPts val="0"/>
                        </a:spcAft>
                      </a:pPr>
                      <a:r>
                        <a:rPr lang="en-GB" sz="1600" dirty="0">
                          <a:solidFill>
                            <a:srgbClr val="1A1A1A"/>
                          </a:solidFill>
                          <a:effectLst/>
                          <a:latin typeface="+mn-lt"/>
                          <a:ea typeface="Times New Roman" panose="02020603050405020304" pitchFamily="18" charset="0"/>
                        </a:rPr>
                        <a:t>Using the polling options in Adobe Connect - A secret ballot?                   </a:t>
                      </a:r>
                      <a:endParaRPr lang="en-GB" sz="1600" dirty="0">
                        <a:effectLst/>
                        <a:latin typeface="+mn-lt"/>
                        <a:ea typeface="Times New Roman" panose="02020603050405020304" pitchFamily="18" charset="0"/>
                      </a:endParaRP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Jan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406215">
                <a:tc>
                  <a:txBody>
                    <a:bodyPr/>
                    <a:lstStyle/>
                    <a:p>
                      <a:pPr lvl="0">
                        <a:lnSpc>
                          <a:spcPct val="100000"/>
                        </a:lnSpc>
                        <a:spcAft>
                          <a:spcPts val="0"/>
                        </a:spcAft>
                      </a:pPr>
                      <a:r>
                        <a:rPr lang="en-GB" sz="1600" dirty="0">
                          <a:solidFill>
                            <a:srgbClr val="1A1A1A"/>
                          </a:solidFill>
                          <a:effectLst/>
                          <a:latin typeface="+mn-lt"/>
                          <a:ea typeface="Times New Roman" panose="02020603050405020304" pitchFamily="18" charset="0"/>
                        </a:rPr>
                        <a:t>OU research projects - What worries students and how we can help</a:t>
                      </a:r>
                      <a:endParaRPr lang="en-GB" sz="1600" dirty="0">
                        <a:effectLst/>
                        <a:latin typeface="+mn-lt"/>
                        <a:ea typeface="Times New Roman" panose="02020603050405020304" pitchFamily="18" charset="0"/>
                      </a:endParaRP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Feb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406215">
                <a:tc>
                  <a:txBody>
                    <a:bodyPr/>
                    <a:lstStyle/>
                    <a:p>
                      <a:pPr lvl="0">
                        <a:lnSpc>
                          <a:spcPct val="100000"/>
                        </a:lnSpc>
                        <a:spcAft>
                          <a:spcPts val="0"/>
                        </a:spcAft>
                      </a:pPr>
                      <a:r>
                        <a:rPr lang="en-GB" sz="1600" dirty="0">
                          <a:solidFill>
                            <a:srgbClr val="1A1A1A"/>
                          </a:solidFill>
                          <a:effectLst/>
                          <a:latin typeface="+mn-lt"/>
                          <a:ea typeface="Times New Roman" panose="02020603050405020304" pitchFamily="18" charset="0"/>
                        </a:rPr>
                        <a:t>Collaborating in online tutorials with Google Docs</a:t>
                      </a:r>
                      <a:endParaRPr lang="en-GB" sz="1600" dirty="0">
                        <a:effectLst/>
                        <a:latin typeface="+mn-lt"/>
                        <a:ea typeface="Times New Roman" panose="02020603050405020304" pitchFamily="18" charset="0"/>
                      </a:endParaRP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Mar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406215">
                <a:tc>
                  <a:txBody>
                    <a:bodyPr/>
                    <a:lstStyle/>
                    <a:p>
                      <a:pPr lvl="0">
                        <a:lnSpc>
                          <a:spcPct val="100000"/>
                        </a:lnSpc>
                        <a:spcAft>
                          <a:spcPts val="0"/>
                        </a:spcAft>
                      </a:pPr>
                      <a:r>
                        <a:rPr lang="en-GB" sz="1600" b="1" dirty="0">
                          <a:effectLst/>
                          <a:latin typeface="+mn-lt"/>
                          <a:ea typeface="Times New Roman" panose="02020603050405020304" pitchFamily="18" charset="0"/>
                        </a:rPr>
                        <a:t>Flipped learning in an OU context</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April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Mapping the future (&amp; past); the potential of </a:t>
                      </a:r>
                      <a:r>
                        <a:rPr lang="en-GB" sz="1600" dirty="0" err="1">
                          <a:effectLst/>
                          <a:latin typeface="+mn-lt"/>
                          <a:ea typeface="Times New Roman" panose="02020603050405020304" pitchFamily="18" charset="0"/>
                        </a:rPr>
                        <a:t>Digimap</a:t>
                      </a:r>
                      <a:endParaRPr lang="en-GB" sz="1600" dirty="0">
                        <a:effectLst/>
                        <a:latin typeface="+mn-lt"/>
                        <a:ea typeface="Times New Roman" panose="02020603050405020304" pitchFamily="18" charset="0"/>
                      </a:endParaRP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May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406215">
                <a:tc>
                  <a:txBody>
                    <a:bodyPr/>
                    <a:lstStyle/>
                    <a:p>
                      <a:pPr lvl="0">
                        <a:lnSpc>
                          <a:spcPct val="100000"/>
                        </a:lnSpc>
                        <a:spcAft>
                          <a:spcPts val="0"/>
                        </a:spcAft>
                      </a:pPr>
                      <a:r>
                        <a:rPr lang="en-GB" sz="1600" dirty="0">
                          <a:effectLst/>
                          <a:latin typeface="+mn-lt"/>
                          <a:ea typeface="Times New Roman" panose="02020603050405020304" pitchFamily="18" charset="0"/>
                        </a:rPr>
                        <a:t>Tutoring multiple modules</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a:effectLst/>
                          <a:latin typeface="+mn-lt"/>
                          <a:ea typeface="Times New Roman" panose="02020603050405020304" pitchFamily="18" charset="0"/>
                        </a:rPr>
                        <a:t>June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406215">
                <a:tc>
                  <a:txBody>
                    <a:bodyPr/>
                    <a:lstStyle/>
                    <a:p>
                      <a:pPr lvl="0">
                        <a:lnSpc>
                          <a:spcPct val="100000"/>
                        </a:lnSpc>
                        <a:spcAft>
                          <a:spcPts val="0"/>
                        </a:spcAft>
                      </a:pPr>
                      <a:r>
                        <a:rPr lang="en-GB" sz="1600" b="0" dirty="0">
                          <a:effectLst/>
                          <a:latin typeface="+mn-lt"/>
                          <a:ea typeface="Times New Roman" panose="02020603050405020304" pitchFamily="18" charset="0"/>
                        </a:rPr>
                        <a:t>Income Tax refunds – tips for ALs</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dirty="0">
                          <a:effectLst/>
                          <a:latin typeface="+mn-lt"/>
                          <a:ea typeface="Times New Roman" panose="02020603050405020304" pitchFamily="18" charset="0"/>
                        </a:rPr>
                        <a:t>July 2019</a:t>
                      </a:r>
                    </a:p>
                  </a:txBody>
                  <a:tcPr marL="66236" marR="662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bl>
          </a:graphicData>
        </a:graphic>
      </p:graphicFrame>
    </p:spTree>
    <p:extLst>
      <p:ext uri="{BB962C8B-B14F-4D97-AF65-F5344CB8AC3E}">
        <p14:creationId xmlns:p14="http://schemas.microsoft.com/office/powerpoint/2010/main" val="122195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endParaRPr lang="en-GB" dirty="0"/>
          </a:p>
        </p:txBody>
      </p:sp>
      <p:sp>
        <p:nvSpPr>
          <p:cNvPr id="5" name="Title 4"/>
          <p:cNvSpPr>
            <a:spLocks noGrp="1"/>
          </p:cNvSpPr>
          <p:nvPr>
            <p:ph type="ctrTitle"/>
          </p:nvPr>
        </p:nvSpPr>
        <p:spPr>
          <a:xfrm>
            <a:off x="614325" y="774392"/>
            <a:ext cx="7947784" cy="982972"/>
          </a:xfrm>
        </p:spPr>
        <p:txBody>
          <a:bodyPr/>
          <a:lstStyle/>
          <a:p>
            <a:r>
              <a:rPr lang="en-GB" sz="2800" dirty="0"/>
              <a:t> </a:t>
            </a:r>
            <a:r>
              <a:rPr lang="en-GB" sz="2800" dirty="0" err="1"/>
              <a:t>ByALs-ForALs</a:t>
            </a:r>
            <a:r>
              <a:rPr lang="en-GB" sz="2800" dirty="0"/>
              <a:t> programme of online events:</a:t>
            </a:r>
            <a:br>
              <a:rPr lang="en-GB" sz="2800" dirty="0"/>
            </a:br>
            <a:r>
              <a:rPr lang="en-GB" sz="2800" dirty="0"/>
              <a:t>Participation data – phase 3</a:t>
            </a:r>
            <a:r>
              <a:rPr lang="en-GB" dirty="0"/>
              <a:t/>
            </a:r>
            <a:br>
              <a:rPr lang="en-GB" dirty="0"/>
            </a:br>
            <a:endParaRPr lang="en-GB" dirty="0"/>
          </a:p>
        </p:txBody>
      </p:sp>
      <p:sp>
        <p:nvSpPr>
          <p:cNvPr id="3" name="Content Placeholder 2"/>
          <p:cNvSpPr>
            <a:spLocks noGrp="1"/>
          </p:cNvSpPr>
          <p:nvPr>
            <p:ph idx="1"/>
          </p:nvPr>
        </p:nvSpPr>
        <p:spPr>
          <a:xfrm>
            <a:off x="1439586" y="2482094"/>
            <a:ext cx="11751089" cy="7418376"/>
          </a:xfrm>
        </p:spPr>
        <p:txBody>
          <a:bodyPr/>
          <a:lstStyle/>
          <a:p>
            <a:pPr marL="0" indent="0">
              <a:buNone/>
            </a:pPr>
            <a:endParaRPr lang="en-GB" dirty="0"/>
          </a:p>
          <a:p>
            <a:pPr marL="285750" indent="-285750">
              <a:buFont typeface="Arial" panose="020B0604020202020204" pitchFamily="34" charset="0"/>
              <a:buChar char="•"/>
            </a:pPr>
            <a:endParaRPr lang="en-GB" sz="4400" dirty="0"/>
          </a:p>
          <a:p>
            <a:endParaRPr lang="en-GB" sz="4400" dirty="0"/>
          </a:p>
          <a:p>
            <a:endParaRPr lang="en-GB" dirty="0"/>
          </a:p>
        </p:txBody>
      </p:sp>
      <p:sp>
        <p:nvSpPr>
          <p:cNvPr id="8" name="TextBox 7"/>
          <p:cNvSpPr txBox="1"/>
          <p:nvPr/>
        </p:nvSpPr>
        <p:spPr>
          <a:xfrm>
            <a:off x="357150" y="3844707"/>
            <a:ext cx="2488182" cy="1292662"/>
          </a:xfrm>
          <a:prstGeom prst="rect">
            <a:avLst/>
          </a:prstGeom>
          <a:noFill/>
        </p:spPr>
        <p:txBody>
          <a:bodyPr wrap="none" rtlCol="0">
            <a:spAutoFit/>
          </a:bodyPr>
          <a:lstStyle/>
          <a:p>
            <a:r>
              <a:rPr lang="en-GB" dirty="0"/>
              <a:t>Phase 3</a:t>
            </a:r>
          </a:p>
          <a:p>
            <a:r>
              <a:rPr lang="en-GB" dirty="0"/>
              <a:t>STEM tutors</a:t>
            </a:r>
          </a:p>
          <a:p>
            <a:r>
              <a:rPr lang="en-GB" dirty="0"/>
              <a:t>Adobe Connect</a:t>
            </a:r>
          </a:p>
        </p:txBody>
      </p:sp>
      <p:sp>
        <p:nvSpPr>
          <p:cNvPr id="2" name="TextBox 1"/>
          <p:cNvSpPr txBox="1"/>
          <p:nvPr/>
        </p:nvSpPr>
        <p:spPr>
          <a:xfrm>
            <a:off x="1025236" y="8465127"/>
            <a:ext cx="10397398" cy="492443"/>
          </a:xfrm>
          <a:prstGeom prst="rect">
            <a:avLst/>
          </a:prstGeom>
          <a:noFill/>
        </p:spPr>
        <p:txBody>
          <a:bodyPr wrap="none" rtlCol="0">
            <a:spAutoFit/>
          </a:bodyPr>
          <a:lstStyle/>
          <a:p>
            <a:r>
              <a:rPr lang="en-GB" dirty="0"/>
              <a:t>Feedback from these sessions will be analysed at the end of phase 3</a:t>
            </a:r>
          </a:p>
        </p:txBody>
      </p:sp>
      <p:graphicFrame>
        <p:nvGraphicFramePr>
          <p:cNvPr id="10" name="Chart 9"/>
          <p:cNvGraphicFramePr>
            <a:graphicFrameLocks/>
          </p:cNvGraphicFramePr>
          <p:nvPr>
            <p:extLst>
              <p:ext uri="{D42A27DB-BD31-4B8C-83A1-F6EECF244321}">
                <p14:modId xmlns:p14="http://schemas.microsoft.com/office/powerpoint/2010/main" val="30864755"/>
              </p:ext>
            </p:extLst>
          </p:nvPr>
        </p:nvGraphicFramePr>
        <p:xfrm>
          <a:off x="3259681" y="2482094"/>
          <a:ext cx="9514210" cy="52583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7372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GB" sz="2800" dirty="0"/>
              <a:t>The STEM-ByALs-ForALs Programme:</a:t>
            </a:r>
          </a:p>
          <a:p>
            <a:pPr marL="285750" indent="-285750">
              <a:buFont typeface="Arial" panose="020B0604020202020204" pitchFamily="34" charset="0"/>
              <a:buChar char="•"/>
            </a:pPr>
            <a:r>
              <a:rPr lang="en-GB" sz="2800" dirty="0"/>
              <a:t>provides friendly, supportive environment in which STEM ALs can </a:t>
            </a:r>
            <a:r>
              <a:rPr lang="en-GB" sz="2800" b="1" dirty="0"/>
              <a:t>share </a:t>
            </a:r>
            <a:r>
              <a:rPr lang="en-GB" sz="2800" dirty="0"/>
              <a:t>practice, tips and ideas – in the same environment that they use for tutorials – hence in an authentic setting (Situated learning environment, Lave and Wenger, 1991)</a:t>
            </a:r>
          </a:p>
          <a:p>
            <a:pPr marL="285750" indent="-285750">
              <a:buFont typeface="Arial" panose="020B0604020202020204" pitchFamily="34" charset="0"/>
              <a:buChar char="•"/>
            </a:pPr>
            <a:r>
              <a:rPr lang="en-GB" sz="2800" dirty="0"/>
              <a:t>provides </a:t>
            </a:r>
            <a:r>
              <a:rPr lang="en-GB" sz="2800" b="1" dirty="0"/>
              <a:t>reassurance</a:t>
            </a:r>
            <a:r>
              <a:rPr lang="en-GB" sz="2800" dirty="0"/>
              <a:t> and can be </a:t>
            </a:r>
            <a:r>
              <a:rPr lang="en-GB" sz="2800" b="1" dirty="0"/>
              <a:t>empowering</a:t>
            </a:r>
          </a:p>
          <a:p>
            <a:pPr marL="285750" indent="-285750">
              <a:buFont typeface="Arial" panose="020B0604020202020204" pitchFamily="34" charset="0"/>
              <a:buChar char="•"/>
            </a:pPr>
            <a:r>
              <a:rPr lang="en-GB" sz="2800" dirty="0"/>
              <a:t>hence helps ALs improve their online interactions with students</a:t>
            </a:r>
          </a:p>
          <a:p>
            <a:pPr marL="285750" indent="-285750">
              <a:buFont typeface="Arial" panose="020B0604020202020204" pitchFamily="34" charset="0"/>
              <a:buChar char="•"/>
            </a:pPr>
            <a:r>
              <a:rPr lang="en-GB" sz="2800" dirty="0"/>
              <a:t>helps ALs feel less isolated - helps to nurture </a:t>
            </a:r>
            <a:r>
              <a:rPr lang="en-GB" sz="2800" b="1" dirty="0"/>
              <a:t>community</a:t>
            </a:r>
            <a:r>
              <a:rPr lang="en-GB" sz="2800" dirty="0"/>
              <a:t> cohesiveness among STEM ALs – Community of practice.</a:t>
            </a:r>
          </a:p>
          <a:p>
            <a:pPr marL="285750" indent="-285750">
              <a:buFont typeface="Arial" panose="020B0604020202020204" pitchFamily="34" charset="0"/>
              <a:buChar char="•"/>
            </a:pPr>
            <a:r>
              <a:rPr lang="en-GB" sz="2800" dirty="0"/>
              <a:t>has been particularly welcomed by some newly appointed ALs – helps them to integrate into the community</a:t>
            </a:r>
          </a:p>
          <a:p>
            <a:pPr marL="285750" indent="-285750">
              <a:buFont typeface="Arial" panose="020B0604020202020204" pitchFamily="34" charset="0"/>
              <a:buChar char="•"/>
            </a:pPr>
            <a:r>
              <a:rPr lang="en-GB" sz="2800" dirty="0"/>
              <a:t>is an additional staff development opportunity for ALs (attendance is added to ALAR)</a:t>
            </a:r>
          </a:p>
          <a:p>
            <a:pPr marL="285750" indent="-285750">
              <a:buFont typeface="Arial" panose="020B0604020202020204" pitchFamily="34" charset="0"/>
              <a:buChar char="•"/>
            </a:pPr>
            <a:r>
              <a:rPr lang="en-GB" sz="2800" dirty="0"/>
              <a:t>provides a way for ALs to expand their skills portfolio, by presenting a session (presenters are paid 1 DL day)</a:t>
            </a:r>
          </a:p>
          <a:p>
            <a:endParaRPr lang="en-GB" sz="2800" dirty="0"/>
          </a:p>
        </p:txBody>
      </p:sp>
      <p:sp>
        <p:nvSpPr>
          <p:cNvPr id="7" name="Title 2"/>
          <p:cNvSpPr>
            <a:spLocks noGrp="1"/>
          </p:cNvSpPr>
          <p:nvPr>
            <p:ph type="ctrTitle"/>
          </p:nvPr>
        </p:nvSpPr>
        <p:spPr>
          <a:xfrm>
            <a:off x="552895" y="289481"/>
            <a:ext cx="3486620" cy="444809"/>
          </a:xfrm>
        </p:spPr>
        <p:txBody>
          <a:bodyPr/>
          <a:lstStyle/>
          <a:p>
            <a:r>
              <a:rPr lang="en-GB" sz="2800" dirty="0"/>
              <a:t> Successes to date</a:t>
            </a:r>
          </a:p>
        </p:txBody>
      </p:sp>
    </p:spTree>
    <p:extLst>
      <p:ext uri="{BB962C8B-B14F-4D97-AF65-F5344CB8AC3E}">
        <p14:creationId xmlns:p14="http://schemas.microsoft.com/office/powerpoint/2010/main" val="996675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52895" y="289481"/>
            <a:ext cx="3486620" cy="444809"/>
          </a:xfrm>
        </p:spPr>
        <p:txBody>
          <a:bodyPr/>
          <a:lstStyle/>
          <a:p>
            <a:r>
              <a:rPr lang="en-GB" sz="2800" dirty="0"/>
              <a:t>Challenges ahead</a:t>
            </a:r>
          </a:p>
        </p:txBody>
      </p:sp>
      <p:sp>
        <p:nvSpPr>
          <p:cNvPr id="4" name="Content Placeholder 3"/>
          <p:cNvSpPr>
            <a:spLocks noGrp="1"/>
          </p:cNvSpPr>
          <p:nvPr>
            <p:ph idx="1"/>
          </p:nvPr>
        </p:nvSpPr>
        <p:spPr>
          <a:xfrm>
            <a:off x="384975" y="1077991"/>
            <a:ext cx="12234850" cy="7418376"/>
          </a:xfrm>
        </p:spPr>
        <p:txBody>
          <a:bodyPr/>
          <a:lstStyle/>
          <a:p>
            <a:r>
              <a:rPr lang="en-GB" sz="2600" b="1" dirty="0"/>
              <a:t>Programme has had limited reach within the STEM Faculty:</a:t>
            </a:r>
          </a:p>
          <a:p>
            <a:r>
              <a:rPr lang="en-GB" sz="2600" dirty="0"/>
              <a:t>More presenters and participants are from Science than from the rest of STEM</a:t>
            </a:r>
          </a:p>
          <a:p>
            <a:r>
              <a:rPr lang="en-GB" sz="2600" dirty="0"/>
              <a:t>Phase 1: 20 % of Science ALs participated (&gt;100 in total)</a:t>
            </a:r>
          </a:p>
          <a:p>
            <a:r>
              <a:rPr lang="en-GB" sz="2600" dirty="0"/>
              <a:t>Phase 2: 17% of Science ALs (84), and only 8% of ALs from the rest of STEM (81)</a:t>
            </a:r>
          </a:p>
          <a:p>
            <a:endParaRPr lang="en-GB" sz="2600" b="1" dirty="0"/>
          </a:p>
          <a:p>
            <a:r>
              <a:rPr lang="en-GB" sz="2600" b="1" dirty="0"/>
              <a:t>Possible reasons:</a:t>
            </a:r>
          </a:p>
          <a:p>
            <a:pPr marL="457200" indent="-457200">
              <a:buFont typeface="Arial" panose="020B0604020202020204" pitchFamily="34" charset="0"/>
              <a:buChar char="•"/>
            </a:pPr>
            <a:r>
              <a:rPr lang="en-GB" sz="2600" dirty="0"/>
              <a:t>Science ALs are more familiar with the programme, since it started in the Science Faculty</a:t>
            </a:r>
          </a:p>
          <a:p>
            <a:pPr marL="457200" indent="-457200">
              <a:buFont typeface="Arial" panose="020B0604020202020204" pitchFamily="34" charset="0"/>
              <a:buChar char="•"/>
            </a:pPr>
            <a:r>
              <a:rPr lang="en-GB" sz="2600" dirty="0"/>
              <a:t>Regular online AL Staff Development briefings been held for Science ALs since 2014, so they are more used to attending such online events</a:t>
            </a:r>
          </a:p>
          <a:p>
            <a:pPr marL="457200" indent="-457200">
              <a:buFont typeface="Arial" panose="020B0604020202020204" pitchFamily="34" charset="0"/>
              <a:buChar char="•"/>
            </a:pPr>
            <a:endParaRPr lang="en-GB" sz="2600" dirty="0"/>
          </a:p>
          <a:p>
            <a:r>
              <a:rPr lang="en-GB" sz="2600" b="1" dirty="0"/>
              <a:t>Moving forward:</a:t>
            </a:r>
          </a:p>
          <a:p>
            <a:r>
              <a:rPr lang="en-GB" sz="2600" dirty="0"/>
              <a:t>Staff Tutors from across STEM are regularly reminded to promote the programme to their ALs</a:t>
            </a:r>
          </a:p>
          <a:p>
            <a:r>
              <a:rPr lang="en-GB" sz="2600" dirty="0"/>
              <a:t>Now have a Staff Tutor and an AL assistant from E&amp;I helping to run the programme</a:t>
            </a:r>
          </a:p>
          <a:p>
            <a:r>
              <a:rPr lang="en-GB" sz="2600" dirty="0"/>
              <a:t>Currently exploring possibility of introducing a similar programme in other Faculties at the OU.</a:t>
            </a:r>
          </a:p>
          <a:p>
            <a:endParaRPr lang="en-GB" dirty="0"/>
          </a:p>
        </p:txBody>
      </p:sp>
    </p:spTree>
    <p:extLst>
      <p:ext uri="{BB962C8B-B14F-4D97-AF65-F5344CB8AC3E}">
        <p14:creationId xmlns:p14="http://schemas.microsoft.com/office/powerpoint/2010/main" val="3005323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type="body" sz="quarter" idx="13"/>
          </p:nvPr>
        </p:nvSpPr>
        <p:spPr>
          <a:xfrm>
            <a:off x="760712" y="5087257"/>
            <a:ext cx="11029505" cy="358515"/>
          </a:xfrm>
        </p:spPr>
        <p:txBody>
          <a:bodyPr/>
          <a:lstStyle/>
          <a:p>
            <a:endParaRPr lang="en-GB" sz="2800" dirty="0"/>
          </a:p>
          <a:p>
            <a:pPr>
              <a:lnSpc>
                <a:spcPct val="100000"/>
              </a:lnSpc>
            </a:pPr>
            <a:endParaRPr lang="en-GB" sz="2400" dirty="0"/>
          </a:p>
          <a:p>
            <a:pPr>
              <a:lnSpc>
                <a:spcPct val="100000"/>
              </a:lnSpc>
            </a:pPr>
            <a:r>
              <a:rPr lang="en-GB" sz="2400" dirty="0"/>
              <a:t>Nicola McIntyre </a:t>
            </a:r>
            <a:r>
              <a:rPr lang="en-GB" sz="2400" b="0" dirty="0"/>
              <a:t>– for help getting the programme established</a:t>
            </a:r>
          </a:p>
          <a:p>
            <a:pPr>
              <a:lnSpc>
                <a:spcPct val="100000"/>
              </a:lnSpc>
            </a:pPr>
            <a:endParaRPr lang="en-GB" sz="2400" b="0" dirty="0"/>
          </a:p>
          <a:p>
            <a:pPr>
              <a:lnSpc>
                <a:spcPct val="100000"/>
              </a:lnSpc>
            </a:pPr>
            <a:r>
              <a:rPr lang="en-GB" sz="2400" dirty="0"/>
              <a:t>All the AL presenters:</a:t>
            </a:r>
          </a:p>
          <a:p>
            <a:pPr>
              <a:lnSpc>
                <a:spcPct val="100000"/>
              </a:lnSpc>
            </a:pPr>
            <a:r>
              <a:rPr lang="en-GB" sz="2400" b="0" dirty="0"/>
              <a:t>Fiona Aiken, Sonia </a:t>
            </a:r>
            <a:r>
              <a:rPr lang="en-GB" sz="2400" b="0" dirty="0" err="1"/>
              <a:t>Bussey</a:t>
            </a:r>
            <a:r>
              <a:rPr lang="en-GB" sz="2400" b="0" dirty="0"/>
              <a:t>, Mark Campbell, Paige </a:t>
            </a:r>
            <a:r>
              <a:rPr lang="en-GB" sz="2400" b="0" dirty="0" err="1"/>
              <a:t>Cuffe</a:t>
            </a:r>
            <a:r>
              <a:rPr lang="en-GB" sz="2400" b="0" dirty="0"/>
              <a:t>, Sarah </a:t>
            </a:r>
            <a:r>
              <a:rPr lang="en-GB" sz="2400" b="0" dirty="0" err="1"/>
              <a:t>Daniell</a:t>
            </a:r>
            <a:r>
              <a:rPr lang="en-GB" sz="2400" b="0" dirty="0"/>
              <a:t>, Andy </a:t>
            </a:r>
            <a:r>
              <a:rPr lang="en-GB" sz="2400" b="0" dirty="0" err="1"/>
              <a:t>Diament</a:t>
            </a:r>
            <a:r>
              <a:rPr lang="en-GB" sz="2400" b="0" dirty="0"/>
              <a:t>, Jenny Duckworth, Kate Fox, Catherine </a:t>
            </a:r>
            <a:r>
              <a:rPr lang="en-GB" sz="2400" b="0" dirty="0" err="1"/>
              <a:t>Halliwell</a:t>
            </a:r>
            <a:r>
              <a:rPr lang="en-GB" sz="2400" b="0" dirty="0"/>
              <a:t>, Janet Haresnape, Christine Heading, Isabella Henman, Katharine </a:t>
            </a:r>
            <a:r>
              <a:rPr lang="en-GB" sz="2400" b="0" dirty="0" err="1"/>
              <a:t>Jewitt</a:t>
            </a:r>
            <a:r>
              <a:rPr lang="en-GB" sz="2400" b="0" dirty="0"/>
              <a:t>, Friday Jones, Olivia Kelly, Jane King, Harriet </a:t>
            </a:r>
            <a:r>
              <a:rPr lang="en-GB" sz="2400" b="0" dirty="0" err="1"/>
              <a:t>Kopinska</a:t>
            </a:r>
            <a:r>
              <a:rPr lang="en-GB" sz="2400" b="0" dirty="0"/>
              <a:t>, Aoife </a:t>
            </a:r>
            <a:r>
              <a:rPr lang="en-GB" sz="2400" b="0" dirty="0" err="1"/>
              <a:t>MacCornac</a:t>
            </a:r>
            <a:r>
              <a:rPr lang="en-GB" sz="2400" b="0" dirty="0"/>
              <a:t>, Susan Matthews, Fi Moorman, Nick Morley, Susan Morris, Patrick Murphy, Karen New, Kay Saunders, Rianne ten-Veen, Peter Thomson, Janette Wallace, Tom Wilks, Helen Wilding, Nirvana Wynn</a:t>
            </a:r>
          </a:p>
          <a:p>
            <a:pPr>
              <a:lnSpc>
                <a:spcPct val="100000"/>
              </a:lnSpc>
            </a:pPr>
            <a:endParaRPr lang="en-GB" sz="2400" dirty="0"/>
          </a:p>
          <a:p>
            <a:pPr>
              <a:lnSpc>
                <a:spcPct val="100000"/>
              </a:lnSpc>
            </a:pPr>
            <a:r>
              <a:rPr lang="en-GB" sz="2400" dirty="0"/>
              <a:t>Current programme organisers:</a:t>
            </a:r>
          </a:p>
          <a:p>
            <a:pPr>
              <a:lnSpc>
                <a:spcPct val="100000"/>
              </a:lnSpc>
            </a:pPr>
            <a:r>
              <a:rPr lang="en-GB" sz="2400" b="0" dirty="0" err="1"/>
              <a:t>Rupesh</a:t>
            </a:r>
            <a:r>
              <a:rPr lang="en-GB" sz="2400" b="0" dirty="0"/>
              <a:t> Shah and Barbara Jones, who now help alongside Janet Haresnape and Nirvana Wynn</a:t>
            </a:r>
          </a:p>
          <a:p>
            <a:pPr>
              <a:lnSpc>
                <a:spcPct val="100000"/>
              </a:lnSpc>
            </a:pPr>
            <a:endParaRPr lang="en-GB" sz="2400" b="0" dirty="0"/>
          </a:p>
          <a:p>
            <a:pPr>
              <a:lnSpc>
                <a:spcPct val="100000"/>
              </a:lnSpc>
            </a:pPr>
            <a:r>
              <a:rPr lang="en-GB" sz="2400" dirty="0"/>
              <a:t>ALSPD</a:t>
            </a:r>
            <a:r>
              <a:rPr lang="en-GB" sz="2400" b="0" dirty="0"/>
              <a:t> – for financial support for the programme</a:t>
            </a:r>
          </a:p>
          <a:p>
            <a:endParaRPr lang="en-GB" sz="1800" dirty="0"/>
          </a:p>
          <a:p>
            <a:endParaRPr lang="en-GB" dirty="0"/>
          </a:p>
          <a:p>
            <a:pPr marL="0" indent="0">
              <a:buNone/>
            </a:pPr>
            <a:endParaRPr lang="en-GB" dirty="0"/>
          </a:p>
        </p:txBody>
      </p:sp>
      <p:sp>
        <p:nvSpPr>
          <p:cNvPr id="3" name="Title 2"/>
          <p:cNvSpPr>
            <a:spLocks noGrp="1"/>
          </p:cNvSpPr>
          <p:nvPr>
            <p:ph type="ctrTitle"/>
          </p:nvPr>
        </p:nvSpPr>
        <p:spPr>
          <a:xfrm>
            <a:off x="760712" y="580428"/>
            <a:ext cx="3381797" cy="527935"/>
          </a:xfrm>
        </p:spPr>
        <p:txBody>
          <a:bodyPr/>
          <a:lstStyle/>
          <a:p>
            <a:r>
              <a:rPr lang="en-GB" sz="2800" dirty="0"/>
              <a:t>Grateful thanks to:</a:t>
            </a:r>
          </a:p>
        </p:txBody>
      </p:sp>
      <p:sp>
        <p:nvSpPr>
          <p:cNvPr id="2" name="Slide Number Placeholder 1"/>
          <p:cNvSpPr>
            <a:spLocks noGrp="1"/>
          </p:cNvSpPr>
          <p:nvPr>
            <p:ph type="sldNum" sz="quarter" idx="4294967295"/>
          </p:nvPr>
        </p:nvSpPr>
        <p:spPr>
          <a:xfrm>
            <a:off x="12499975" y="9102725"/>
            <a:ext cx="503238" cy="519113"/>
          </a:xfrm>
          <a:prstGeom prst="rect">
            <a:avLst/>
          </a:prstGeom>
        </p:spPr>
        <p:txBody>
          <a:bodyPr/>
          <a:lstStyle/>
          <a:p>
            <a:pPr algn="ctr"/>
            <a:fld id="{C0BADC3D-1509-2C4E-AB5E-AF0356668A88}" type="slidenum">
              <a:rPr lang="en-GB" smtClean="0"/>
              <a:pPr algn="ctr"/>
              <a:t>16</a:t>
            </a:fld>
            <a:endParaRPr lang="en-GB" dirty="0"/>
          </a:p>
        </p:txBody>
      </p:sp>
    </p:spTree>
    <p:extLst>
      <p:ext uri="{BB962C8B-B14F-4D97-AF65-F5344CB8AC3E}">
        <p14:creationId xmlns:p14="http://schemas.microsoft.com/office/powerpoint/2010/main" val="1427209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endParaRPr lang="en-GB" dirty="0"/>
          </a:p>
        </p:txBody>
      </p:sp>
      <p:sp>
        <p:nvSpPr>
          <p:cNvPr id="5" name="Title 4"/>
          <p:cNvSpPr>
            <a:spLocks noGrp="1"/>
          </p:cNvSpPr>
          <p:nvPr>
            <p:ph type="ctrTitle"/>
          </p:nvPr>
        </p:nvSpPr>
        <p:spPr>
          <a:xfrm>
            <a:off x="614325" y="774391"/>
            <a:ext cx="8404984" cy="998991"/>
          </a:xfrm>
        </p:spPr>
        <p:txBody>
          <a:bodyPr/>
          <a:lstStyle/>
          <a:p>
            <a:r>
              <a:rPr lang="en-GB" sz="2800" dirty="0" err="1"/>
              <a:t>ByALs-ForALs</a:t>
            </a:r>
            <a:r>
              <a:rPr lang="en-GB" sz="2800" dirty="0"/>
              <a:t> programme of online events</a:t>
            </a:r>
            <a:br>
              <a:rPr lang="en-GB" sz="2800" dirty="0"/>
            </a:br>
            <a:r>
              <a:rPr lang="en-GB" sz="2800" dirty="0"/>
              <a:t>Aims and rationale</a:t>
            </a:r>
            <a:r>
              <a:rPr lang="en-GB" dirty="0"/>
              <a:t/>
            </a:r>
            <a:br>
              <a:rPr lang="en-GB" dirty="0"/>
            </a:br>
            <a:endParaRPr lang="en-GB" dirty="0"/>
          </a:p>
        </p:txBody>
      </p:sp>
      <p:sp>
        <p:nvSpPr>
          <p:cNvPr id="3" name="Content Placeholder 2"/>
          <p:cNvSpPr>
            <a:spLocks noGrp="1"/>
          </p:cNvSpPr>
          <p:nvPr>
            <p:ph idx="1"/>
          </p:nvPr>
        </p:nvSpPr>
        <p:spPr>
          <a:xfrm>
            <a:off x="1439586" y="2482094"/>
            <a:ext cx="11751089" cy="7418376"/>
          </a:xfrm>
        </p:spPr>
        <p:txBody>
          <a:bodyPr/>
          <a:lstStyle/>
          <a:p>
            <a:pPr marL="0" indent="0">
              <a:buNone/>
            </a:pPr>
            <a:endParaRPr lang="en-GB" dirty="0"/>
          </a:p>
          <a:p>
            <a:endParaRPr lang="en-GB" dirty="0"/>
          </a:p>
        </p:txBody>
      </p:sp>
      <p:sp>
        <p:nvSpPr>
          <p:cNvPr id="7" name="Content Placeholder 2"/>
          <p:cNvSpPr txBox="1">
            <a:spLocks/>
          </p:cNvSpPr>
          <p:nvPr/>
        </p:nvSpPr>
        <p:spPr>
          <a:xfrm>
            <a:off x="610468" y="1983330"/>
            <a:ext cx="10433759" cy="7418376"/>
          </a:xfrm>
          <a:prstGeom prst="rect">
            <a:avLst/>
          </a:prstGeom>
        </p:spPr>
        <p:txBody>
          <a:bodyPr lIns="36000" tIns="36000" rIns="36000" bIns="36000"/>
          <a:lstStyle>
            <a:lvl1pPr marL="0" indent="0" algn="l" defTabSz="1300277" rtl="0" eaLnBrk="1" latinLnBrk="0" hangingPunct="1">
              <a:lnSpc>
                <a:spcPct val="90000"/>
              </a:lnSpc>
              <a:spcBef>
                <a:spcPts val="1422"/>
              </a:spcBef>
              <a:buFont typeface="Arial" panose="020B0604020202020204" pitchFamily="34" charset="0"/>
              <a:buNone/>
              <a:defRPr sz="1706" kern="1200">
                <a:solidFill>
                  <a:schemeClr val="tx1"/>
                </a:solidFill>
                <a:latin typeface="+mn-lt"/>
                <a:ea typeface="+mn-ea"/>
                <a:cs typeface="+mn-cs"/>
              </a:defRPr>
            </a:lvl1pPr>
            <a:lvl2pPr marL="650123" indent="0" algn="l" defTabSz="1300277" rtl="0" eaLnBrk="1" latinLnBrk="0" hangingPunct="1">
              <a:lnSpc>
                <a:spcPct val="90000"/>
              </a:lnSpc>
              <a:spcBef>
                <a:spcPts val="711"/>
              </a:spcBef>
              <a:buFont typeface="Arial" panose="020B0604020202020204" pitchFamily="34" charset="0"/>
              <a:buNone/>
              <a:defRPr sz="1706" kern="1200">
                <a:solidFill>
                  <a:schemeClr val="tx1"/>
                </a:solidFill>
                <a:latin typeface="+mn-lt"/>
                <a:ea typeface="+mn-ea"/>
                <a:cs typeface="+mn-cs"/>
              </a:defRPr>
            </a:lvl2pPr>
            <a:lvl3pPr marL="1300244" indent="0" algn="l" defTabSz="1300277" rtl="0" eaLnBrk="1" latinLnBrk="0" hangingPunct="1">
              <a:lnSpc>
                <a:spcPct val="90000"/>
              </a:lnSpc>
              <a:spcBef>
                <a:spcPts val="711"/>
              </a:spcBef>
              <a:buFont typeface="Arial" panose="020B0604020202020204" pitchFamily="34" charset="0"/>
              <a:buNone/>
              <a:defRPr sz="1706" kern="1200">
                <a:solidFill>
                  <a:schemeClr val="tx1"/>
                </a:solidFill>
                <a:latin typeface="+mn-lt"/>
                <a:ea typeface="+mn-ea"/>
                <a:cs typeface="+mn-cs"/>
              </a:defRPr>
            </a:lvl3pPr>
            <a:lvl4pPr marL="1950367" indent="0" algn="l" defTabSz="1300277" rtl="0" eaLnBrk="1" latinLnBrk="0" hangingPunct="1">
              <a:lnSpc>
                <a:spcPct val="90000"/>
              </a:lnSpc>
              <a:spcBef>
                <a:spcPts val="711"/>
              </a:spcBef>
              <a:buFont typeface="Arial" panose="020B0604020202020204" pitchFamily="34" charset="0"/>
              <a:buNone/>
              <a:defRPr sz="1706" kern="1200">
                <a:solidFill>
                  <a:schemeClr val="tx1"/>
                </a:solidFill>
                <a:latin typeface="+mn-lt"/>
                <a:ea typeface="+mn-ea"/>
                <a:cs typeface="+mn-cs"/>
              </a:defRPr>
            </a:lvl4pPr>
            <a:lvl5pPr marL="2600488" indent="0" algn="l" defTabSz="1300277" rtl="0" eaLnBrk="1" latinLnBrk="0" hangingPunct="1">
              <a:lnSpc>
                <a:spcPct val="90000"/>
              </a:lnSpc>
              <a:spcBef>
                <a:spcPts val="711"/>
              </a:spcBef>
              <a:buFont typeface="Arial" panose="020B0604020202020204" pitchFamily="34" charset="0"/>
              <a:buNone/>
              <a:defRPr sz="1706" kern="1200">
                <a:solidFill>
                  <a:schemeClr val="tx1"/>
                </a:solidFill>
                <a:latin typeface="+mn-lt"/>
                <a:ea typeface="+mn-ea"/>
                <a:cs typeface="+mn-cs"/>
              </a:defRPr>
            </a:lvl5pPr>
            <a:lvl6pPr marL="3575761"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5900"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038"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176" indent="-325069" algn="l" defTabSz="1300277"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endParaRPr lang="en-GB" sz="2400" dirty="0"/>
          </a:p>
          <a:p>
            <a:r>
              <a:rPr lang="en-GB" sz="2400" dirty="0"/>
              <a:t>Aims</a:t>
            </a:r>
          </a:p>
          <a:p>
            <a:pPr marL="400050" indent="-400050">
              <a:buAutoNum type="romanLcParenBoth"/>
            </a:pPr>
            <a:r>
              <a:rPr lang="en-GB" sz="2400" dirty="0"/>
              <a:t>To provide STEM ALs with opportunities to share good practice and hence improve their online interactions with their students</a:t>
            </a:r>
          </a:p>
          <a:p>
            <a:pPr marL="400050" indent="-400050">
              <a:buAutoNum type="romanLcParenBoth"/>
            </a:pPr>
            <a:r>
              <a:rPr lang="en-GB" sz="2400" dirty="0"/>
              <a:t>To help strengthen the AL community in STEM</a:t>
            </a:r>
          </a:p>
          <a:p>
            <a:pPr marL="400050" indent="-400050">
              <a:buAutoNum type="romanLcParenBoth"/>
            </a:pPr>
            <a:endParaRPr lang="en-GB" sz="2400" dirty="0"/>
          </a:p>
          <a:p>
            <a:r>
              <a:rPr lang="en-GB" sz="2400" dirty="0"/>
              <a:t>Rationale</a:t>
            </a:r>
          </a:p>
          <a:p>
            <a:pPr marL="400050" indent="-400050">
              <a:buAutoNum type="romanLcParenBoth"/>
            </a:pPr>
            <a:r>
              <a:rPr lang="en-GB" sz="2400" dirty="0"/>
              <a:t>It provides a supportive environment in which ALs can exchange ideas and share practice</a:t>
            </a:r>
          </a:p>
          <a:p>
            <a:pPr marL="400050" indent="-400050">
              <a:buAutoNum type="romanLcParenBoth"/>
            </a:pPr>
            <a:r>
              <a:rPr lang="en-GB" sz="2400" dirty="0"/>
              <a:t>ALs working remotely are likely to feel isolated, especially now that much tuition is delivered online</a:t>
            </a:r>
          </a:p>
          <a:p>
            <a:pPr marL="400050" indent="-400050">
              <a:buAutoNum type="romanLcParenBoth"/>
            </a:pPr>
            <a:r>
              <a:rPr lang="en-GB" sz="2400" dirty="0"/>
              <a:t> Many HE Institutions now deliver online tuition and/or are located on multiple sites and/or are undergoing restructuring and/or employ hourly paid lecturers on insecure contracts.  A programme such as this would be a valuable addition in any such institution</a:t>
            </a:r>
          </a:p>
        </p:txBody>
      </p:sp>
    </p:spTree>
    <p:extLst>
      <p:ext uri="{BB962C8B-B14F-4D97-AF65-F5344CB8AC3E}">
        <p14:creationId xmlns:p14="http://schemas.microsoft.com/office/powerpoint/2010/main" val="428658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endParaRPr lang="en-GB" dirty="0"/>
          </a:p>
        </p:txBody>
      </p:sp>
      <p:sp>
        <p:nvSpPr>
          <p:cNvPr id="5" name="Title 4"/>
          <p:cNvSpPr>
            <a:spLocks noGrp="1"/>
          </p:cNvSpPr>
          <p:nvPr>
            <p:ph type="ctrTitle"/>
          </p:nvPr>
        </p:nvSpPr>
        <p:spPr>
          <a:xfrm>
            <a:off x="614325" y="774391"/>
            <a:ext cx="8598948" cy="1082118"/>
          </a:xfrm>
        </p:spPr>
        <p:txBody>
          <a:bodyPr/>
          <a:lstStyle/>
          <a:p>
            <a:r>
              <a:rPr lang="en-GB" sz="2800" dirty="0"/>
              <a:t> </a:t>
            </a:r>
            <a:r>
              <a:rPr lang="en-GB" sz="2800" dirty="0" err="1"/>
              <a:t>ByALs-ForALs</a:t>
            </a:r>
            <a:r>
              <a:rPr lang="en-GB" sz="2800" dirty="0"/>
              <a:t> programme of online events</a:t>
            </a:r>
            <a:br>
              <a:rPr lang="en-GB" sz="2800" dirty="0"/>
            </a:br>
            <a:r>
              <a:rPr lang="en-GB" sz="2800" dirty="0"/>
              <a:t> Key concepts</a:t>
            </a:r>
            <a:r>
              <a:rPr lang="en-GB" dirty="0"/>
              <a:t/>
            </a:r>
            <a:br>
              <a:rPr lang="en-GB" dirty="0"/>
            </a:br>
            <a:endParaRPr lang="en-GB" dirty="0"/>
          </a:p>
        </p:txBody>
      </p:sp>
      <p:sp>
        <p:nvSpPr>
          <p:cNvPr id="3" name="Content Placeholder 2"/>
          <p:cNvSpPr>
            <a:spLocks noGrp="1"/>
          </p:cNvSpPr>
          <p:nvPr>
            <p:ph idx="1"/>
          </p:nvPr>
        </p:nvSpPr>
        <p:spPr>
          <a:xfrm>
            <a:off x="1439586" y="2482094"/>
            <a:ext cx="11751089" cy="7418376"/>
          </a:xfrm>
        </p:spPr>
        <p:txBody>
          <a:bodyPr/>
          <a:lstStyle/>
          <a:p>
            <a:pPr marL="0" indent="0">
              <a:buNone/>
            </a:pPr>
            <a:endParaRPr lang="en-GB" dirty="0"/>
          </a:p>
          <a:p>
            <a:pPr marL="285750" indent="-285750">
              <a:buFont typeface="Arial" panose="020B0604020202020204" pitchFamily="34" charset="0"/>
              <a:buChar char="•"/>
            </a:pPr>
            <a:r>
              <a:rPr lang="en-GB" sz="4400" dirty="0"/>
              <a:t>online staff development</a:t>
            </a:r>
          </a:p>
          <a:p>
            <a:pPr marL="285750" indent="-285750">
              <a:buFont typeface="Arial" panose="020B0604020202020204" pitchFamily="34" charset="0"/>
              <a:buChar char="•"/>
            </a:pPr>
            <a:r>
              <a:rPr lang="en-GB" sz="4400" dirty="0"/>
              <a:t>peer learning</a:t>
            </a:r>
          </a:p>
          <a:p>
            <a:pPr marL="285750" indent="-285750">
              <a:buFont typeface="Arial" panose="020B0604020202020204" pitchFamily="34" charset="0"/>
              <a:buChar char="•"/>
            </a:pPr>
            <a:r>
              <a:rPr lang="en-GB" sz="4400" dirty="0"/>
              <a:t>situated learning (Lave and Wenger, 1991) </a:t>
            </a:r>
          </a:p>
          <a:p>
            <a:pPr marL="285750" indent="-285750">
              <a:buFont typeface="Arial" panose="020B0604020202020204" pitchFamily="34" charset="0"/>
              <a:buChar char="•"/>
            </a:pPr>
            <a:r>
              <a:rPr lang="en-GB" sz="4400" dirty="0"/>
              <a:t>communities of practice (Wenger, 1999) </a:t>
            </a:r>
          </a:p>
          <a:p>
            <a:pPr marL="285750" indent="-285750">
              <a:buFont typeface="Arial" panose="020B0604020202020204" pitchFamily="34" charset="0"/>
              <a:buChar char="•"/>
            </a:pPr>
            <a:r>
              <a:rPr lang="en-GB" sz="4400" dirty="0"/>
              <a:t>online community </a:t>
            </a:r>
          </a:p>
          <a:p>
            <a:pPr marL="285750" indent="-285750">
              <a:buFont typeface="Arial" panose="020B0604020202020204" pitchFamily="34" charset="0"/>
              <a:buChar char="•"/>
            </a:pPr>
            <a:endParaRPr lang="en-GB" sz="4400" dirty="0"/>
          </a:p>
          <a:p>
            <a:endParaRPr lang="en-GB" sz="4400" dirty="0"/>
          </a:p>
          <a:p>
            <a:endParaRPr lang="en-GB" dirty="0"/>
          </a:p>
        </p:txBody>
      </p:sp>
    </p:spTree>
    <p:extLst>
      <p:ext uri="{BB962C8B-B14F-4D97-AF65-F5344CB8AC3E}">
        <p14:creationId xmlns:p14="http://schemas.microsoft.com/office/powerpoint/2010/main" val="163613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14325" y="637309"/>
            <a:ext cx="8598948" cy="1108365"/>
          </a:xfrm>
        </p:spPr>
        <p:txBody>
          <a:bodyPr/>
          <a:lstStyle/>
          <a:p>
            <a:r>
              <a:rPr lang="en-GB" sz="2800" dirty="0"/>
              <a:t> </a:t>
            </a:r>
            <a:r>
              <a:rPr lang="en-GB" sz="2800" dirty="0" err="1"/>
              <a:t>ByALs-ForALs</a:t>
            </a:r>
            <a:r>
              <a:rPr lang="en-GB" sz="2800" dirty="0"/>
              <a:t> programme of online events</a:t>
            </a:r>
            <a:br>
              <a:rPr lang="en-GB" sz="2800" dirty="0"/>
            </a:br>
            <a:r>
              <a:rPr lang="en-GB" sz="2800" dirty="0"/>
              <a:t>Phases of the programme</a:t>
            </a:r>
            <a:r>
              <a:rPr lang="en-GB" dirty="0"/>
              <a:t/>
            </a:r>
            <a:br>
              <a:rPr lang="en-GB" dirty="0"/>
            </a:br>
            <a:endParaRPr lang="en-GB" dirty="0"/>
          </a:p>
        </p:txBody>
      </p:sp>
      <p:sp>
        <p:nvSpPr>
          <p:cNvPr id="3" name="Content Placeholder 2"/>
          <p:cNvSpPr>
            <a:spLocks noGrp="1"/>
          </p:cNvSpPr>
          <p:nvPr>
            <p:ph idx="1"/>
          </p:nvPr>
        </p:nvSpPr>
        <p:spPr>
          <a:xfrm>
            <a:off x="1439586" y="2482094"/>
            <a:ext cx="11751089" cy="7418376"/>
          </a:xfrm>
        </p:spPr>
        <p:txBody>
          <a:bodyPr/>
          <a:lstStyle/>
          <a:p>
            <a:pPr marL="0" indent="0">
              <a:buNone/>
            </a:pPr>
            <a:endParaRPr lang="en-GB" dirty="0"/>
          </a:p>
          <a:p>
            <a:pPr marL="285750" indent="-285750">
              <a:buFont typeface="Arial" panose="020B0604020202020204" pitchFamily="34" charset="0"/>
              <a:buChar char="•"/>
            </a:pPr>
            <a:endParaRPr lang="en-GB" sz="4400" dirty="0"/>
          </a:p>
          <a:p>
            <a:endParaRPr lang="en-GB" sz="4400" dirty="0"/>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931530314"/>
              </p:ext>
            </p:extLst>
          </p:nvPr>
        </p:nvGraphicFramePr>
        <p:xfrm>
          <a:off x="616580" y="2168893"/>
          <a:ext cx="11771639" cy="4480181"/>
        </p:xfrm>
        <a:graphic>
          <a:graphicData uri="http://schemas.openxmlformats.org/drawingml/2006/table">
            <a:tbl>
              <a:tblPr firstRow="1" bandRow="1">
                <a:tableStyleId>{5C22544A-7EE6-4342-B048-85BDC9FD1C3A}</a:tableStyleId>
              </a:tblPr>
              <a:tblGrid>
                <a:gridCol w="1681568">
                  <a:extLst>
                    <a:ext uri="{9D8B030D-6E8A-4147-A177-3AD203B41FA5}">
                      <a16:colId xmlns:a16="http://schemas.microsoft.com/office/drawing/2014/main" xmlns="" val="20000"/>
                    </a:ext>
                  </a:extLst>
                </a:gridCol>
                <a:gridCol w="2580175">
                  <a:extLst>
                    <a:ext uri="{9D8B030D-6E8A-4147-A177-3AD203B41FA5}">
                      <a16:colId xmlns:a16="http://schemas.microsoft.com/office/drawing/2014/main" xmlns="" val="20001"/>
                    </a:ext>
                  </a:extLst>
                </a:gridCol>
                <a:gridCol w="3819813">
                  <a:extLst>
                    <a:ext uri="{9D8B030D-6E8A-4147-A177-3AD203B41FA5}">
                      <a16:colId xmlns:a16="http://schemas.microsoft.com/office/drawing/2014/main" xmlns="" val="20002"/>
                    </a:ext>
                  </a:extLst>
                </a:gridCol>
                <a:gridCol w="1972945">
                  <a:extLst>
                    <a:ext uri="{9D8B030D-6E8A-4147-A177-3AD203B41FA5}">
                      <a16:colId xmlns:a16="http://schemas.microsoft.com/office/drawing/2014/main" xmlns="" val="20003"/>
                    </a:ext>
                  </a:extLst>
                </a:gridCol>
                <a:gridCol w="1717138">
                  <a:extLst>
                    <a:ext uri="{9D8B030D-6E8A-4147-A177-3AD203B41FA5}">
                      <a16:colId xmlns:a16="http://schemas.microsoft.com/office/drawing/2014/main" xmlns="" val="20004"/>
                    </a:ext>
                  </a:extLst>
                </a:gridCol>
              </a:tblGrid>
              <a:tr h="1474853">
                <a:tc>
                  <a:txBody>
                    <a:bodyPr/>
                    <a:lstStyle/>
                    <a:p>
                      <a:pPr algn="ctr"/>
                      <a:endParaRPr lang="en-GB" dirty="0"/>
                    </a:p>
                  </a:txBody>
                  <a:tcPr>
                    <a:solidFill>
                      <a:schemeClr val="tx2">
                        <a:lumMod val="20000"/>
                        <a:lumOff val="80000"/>
                      </a:schemeClr>
                    </a:solidFill>
                  </a:tcPr>
                </a:tc>
                <a:tc>
                  <a:txBody>
                    <a:bodyPr/>
                    <a:lstStyle/>
                    <a:p>
                      <a:pPr algn="ctr"/>
                      <a:endParaRPr lang="en-GB" dirty="0">
                        <a:solidFill>
                          <a:schemeClr val="tx1"/>
                        </a:solidFill>
                      </a:endParaRPr>
                    </a:p>
                    <a:p>
                      <a:pPr algn="ctr"/>
                      <a:r>
                        <a:rPr lang="en-GB" dirty="0">
                          <a:solidFill>
                            <a:schemeClr val="tx1"/>
                          </a:solidFill>
                        </a:rPr>
                        <a:t>AL Cohort invited</a:t>
                      </a:r>
                    </a:p>
                  </a:txBody>
                  <a:tcPr>
                    <a:solidFill>
                      <a:schemeClr val="tx2">
                        <a:lumMod val="20000"/>
                        <a:lumOff val="80000"/>
                      </a:schemeClr>
                    </a:solidFill>
                  </a:tcPr>
                </a:tc>
                <a:tc>
                  <a:txBody>
                    <a:bodyPr/>
                    <a:lstStyle/>
                    <a:p>
                      <a:pPr algn="ctr"/>
                      <a:endParaRPr lang="en-GB" dirty="0">
                        <a:solidFill>
                          <a:schemeClr val="tx1"/>
                        </a:solidFill>
                      </a:endParaRPr>
                    </a:p>
                    <a:p>
                      <a:pPr algn="ctr"/>
                      <a:r>
                        <a:rPr lang="en-GB" dirty="0">
                          <a:solidFill>
                            <a:schemeClr val="tx1"/>
                          </a:solidFill>
                        </a:rPr>
                        <a:t>Dates</a:t>
                      </a:r>
                    </a:p>
                  </a:txBody>
                  <a:tcPr>
                    <a:solidFill>
                      <a:schemeClr val="tx2">
                        <a:lumMod val="20000"/>
                        <a:lumOff val="80000"/>
                      </a:schemeClr>
                    </a:solidFill>
                  </a:tcPr>
                </a:tc>
                <a:tc>
                  <a:txBody>
                    <a:bodyPr/>
                    <a:lstStyle/>
                    <a:p>
                      <a:pPr algn="ctr"/>
                      <a:endParaRPr lang="en-GB" dirty="0">
                        <a:solidFill>
                          <a:schemeClr val="tx1"/>
                        </a:solidFill>
                      </a:endParaRPr>
                    </a:p>
                    <a:p>
                      <a:pPr algn="ctr"/>
                      <a:r>
                        <a:rPr lang="en-GB" dirty="0">
                          <a:solidFill>
                            <a:schemeClr val="tx1"/>
                          </a:solidFill>
                        </a:rPr>
                        <a:t>Online room used</a:t>
                      </a:r>
                    </a:p>
                  </a:txBody>
                  <a:tcPr>
                    <a:solidFill>
                      <a:schemeClr val="tx2">
                        <a:lumMod val="20000"/>
                        <a:lumOff val="80000"/>
                      </a:schemeClr>
                    </a:solidFill>
                  </a:tcPr>
                </a:tc>
                <a:tc>
                  <a:txBody>
                    <a:bodyPr/>
                    <a:lstStyle/>
                    <a:p>
                      <a:pPr marL="0" marR="0" lvl="0" indent="0" algn="ctr" defTabSz="1300277" rtl="0" eaLnBrk="1" fontAlgn="auto" latinLnBrk="0" hangingPunct="1">
                        <a:lnSpc>
                          <a:spcPct val="100000"/>
                        </a:lnSpc>
                        <a:spcBef>
                          <a:spcPts val="0"/>
                        </a:spcBef>
                        <a:spcAft>
                          <a:spcPts val="0"/>
                        </a:spcAft>
                        <a:buClrTx/>
                        <a:buSzTx/>
                        <a:buFontTx/>
                        <a:buNone/>
                        <a:tabLst/>
                        <a:defRPr/>
                      </a:pPr>
                      <a:endParaRPr lang="en-GB" dirty="0">
                        <a:solidFill>
                          <a:schemeClr val="tx1"/>
                        </a:solidFill>
                      </a:endParaRPr>
                    </a:p>
                    <a:p>
                      <a:pPr marL="0" marR="0" lvl="0" indent="0" algn="ctr" defTabSz="1300277" rtl="0" eaLnBrk="1" fontAlgn="auto" latinLnBrk="0" hangingPunct="1">
                        <a:lnSpc>
                          <a:spcPct val="100000"/>
                        </a:lnSpc>
                        <a:spcBef>
                          <a:spcPts val="0"/>
                        </a:spcBef>
                        <a:spcAft>
                          <a:spcPts val="0"/>
                        </a:spcAft>
                        <a:buClrTx/>
                        <a:buSzTx/>
                        <a:buFontTx/>
                        <a:buNone/>
                        <a:tabLst/>
                        <a:defRPr/>
                      </a:pPr>
                      <a:r>
                        <a:rPr lang="en-GB" dirty="0">
                          <a:solidFill>
                            <a:schemeClr val="tx1"/>
                          </a:solidFill>
                        </a:rPr>
                        <a:t>Sessions</a:t>
                      </a:r>
                    </a:p>
                    <a:p>
                      <a:pPr algn="ctr"/>
                      <a:endParaRPr lang="en-GB" dirty="0">
                        <a:solidFill>
                          <a:schemeClr val="tx1"/>
                        </a:solidFill>
                      </a:endParaRPr>
                    </a:p>
                  </a:txBody>
                  <a:tcPr>
                    <a:solidFill>
                      <a:schemeClr val="tx2">
                        <a:lumMod val="20000"/>
                        <a:lumOff val="80000"/>
                      </a:schemeClr>
                    </a:solidFill>
                  </a:tcPr>
                </a:tc>
                <a:extLst>
                  <a:ext uri="{0D108BD9-81ED-4DB2-BD59-A6C34878D82A}">
                    <a16:rowId xmlns:a16="http://schemas.microsoft.com/office/drawing/2014/main" xmlns="" val="10000"/>
                  </a:ext>
                </a:extLst>
              </a:tr>
              <a:tr h="370840">
                <a:tc>
                  <a:txBody>
                    <a:bodyPr/>
                    <a:lstStyle/>
                    <a:p>
                      <a:pPr algn="ctr"/>
                      <a:r>
                        <a:rPr lang="en-GB" dirty="0"/>
                        <a:t>Phase 1</a:t>
                      </a:r>
                    </a:p>
                    <a:p>
                      <a:pPr algn="ctr"/>
                      <a:endParaRPr lang="en-GB" dirty="0"/>
                    </a:p>
                  </a:txBody>
                  <a:tcPr/>
                </a:tc>
                <a:tc>
                  <a:txBody>
                    <a:bodyPr/>
                    <a:lstStyle/>
                    <a:p>
                      <a:pPr algn="ctr"/>
                      <a:r>
                        <a:rPr lang="en-GB" dirty="0"/>
                        <a:t>Science ALs</a:t>
                      </a:r>
                    </a:p>
                    <a:p>
                      <a:pPr algn="ctr"/>
                      <a:r>
                        <a:rPr lang="en-GB" dirty="0"/>
                        <a:t>(approx.</a:t>
                      </a:r>
                      <a:r>
                        <a:rPr lang="en-GB" baseline="0" dirty="0"/>
                        <a:t> </a:t>
                      </a:r>
                      <a:r>
                        <a:rPr lang="en-GB" dirty="0"/>
                        <a:t>500)</a:t>
                      </a:r>
                    </a:p>
                  </a:txBody>
                  <a:tcPr/>
                </a:tc>
                <a:tc>
                  <a:txBody>
                    <a:bodyPr/>
                    <a:lstStyle/>
                    <a:p>
                      <a:pPr algn="ctr"/>
                      <a:r>
                        <a:rPr lang="en-GB" dirty="0"/>
                        <a:t>Feb 2015 – Jun 2016</a:t>
                      </a:r>
                    </a:p>
                  </a:txBody>
                  <a:tcPr/>
                </a:tc>
                <a:tc>
                  <a:txBody>
                    <a:bodyPr/>
                    <a:lstStyle/>
                    <a:p>
                      <a:pPr algn="ctr"/>
                      <a:r>
                        <a:rPr lang="en-GB" dirty="0"/>
                        <a:t>OU Live</a:t>
                      </a:r>
                    </a:p>
                  </a:txBody>
                  <a:tcPr/>
                </a:tc>
                <a:tc>
                  <a:txBody>
                    <a:bodyPr/>
                    <a:lstStyle/>
                    <a:p>
                      <a:pPr marL="0" marR="0" lvl="0" indent="0" algn="ctr" defTabSz="1300277" rtl="0" eaLnBrk="1" fontAlgn="auto" latinLnBrk="0" hangingPunct="1">
                        <a:lnSpc>
                          <a:spcPct val="100000"/>
                        </a:lnSpc>
                        <a:spcBef>
                          <a:spcPts val="0"/>
                        </a:spcBef>
                        <a:spcAft>
                          <a:spcPts val="0"/>
                        </a:spcAft>
                        <a:buClrTx/>
                        <a:buSzTx/>
                        <a:buFontTx/>
                        <a:buNone/>
                        <a:tabLst/>
                        <a:defRPr/>
                      </a:pPr>
                      <a:r>
                        <a:rPr lang="en-GB" dirty="0"/>
                        <a:t>12</a:t>
                      </a:r>
                    </a:p>
                    <a:p>
                      <a:pPr algn="ctr"/>
                      <a:endParaRPr lang="en-GB" dirty="0"/>
                    </a:p>
                  </a:txBody>
                  <a:tcPr/>
                </a:tc>
                <a:extLst>
                  <a:ext uri="{0D108BD9-81ED-4DB2-BD59-A6C34878D82A}">
                    <a16:rowId xmlns:a16="http://schemas.microsoft.com/office/drawing/2014/main" xmlns="" val="10001"/>
                  </a:ext>
                </a:extLst>
              </a:tr>
              <a:tr h="370840">
                <a:tc>
                  <a:txBody>
                    <a:bodyPr/>
                    <a:lstStyle/>
                    <a:p>
                      <a:pPr algn="ctr"/>
                      <a:r>
                        <a:rPr lang="en-GB" dirty="0"/>
                        <a:t>Phase 2</a:t>
                      </a:r>
                    </a:p>
                    <a:p>
                      <a:pPr algn="ctr"/>
                      <a:endParaRPr lang="en-GB" dirty="0"/>
                    </a:p>
                  </a:txBody>
                  <a:tcPr/>
                </a:tc>
                <a:tc>
                  <a:txBody>
                    <a:bodyPr/>
                    <a:lstStyle/>
                    <a:p>
                      <a:pPr algn="ctr"/>
                      <a:r>
                        <a:rPr lang="en-GB" dirty="0"/>
                        <a:t>STEM ALs</a:t>
                      </a:r>
                    </a:p>
                    <a:p>
                      <a:pPr algn="ctr"/>
                      <a:r>
                        <a:rPr lang="en-GB" dirty="0"/>
                        <a:t>(approx. 1500)</a:t>
                      </a:r>
                    </a:p>
                  </a:txBody>
                  <a:tcPr/>
                </a:tc>
                <a:tc>
                  <a:txBody>
                    <a:bodyPr/>
                    <a:lstStyle/>
                    <a:p>
                      <a:pPr algn="ctr"/>
                      <a:r>
                        <a:rPr lang="en-GB" dirty="0"/>
                        <a:t>Oct 2016- Jul</a:t>
                      </a:r>
                      <a:r>
                        <a:rPr lang="en-GB" baseline="0" dirty="0"/>
                        <a:t> 2017</a:t>
                      </a:r>
                      <a:endParaRPr lang="en-GB" dirty="0"/>
                    </a:p>
                  </a:txBody>
                  <a:tcPr/>
                </a:tc>
                <a:tc>
                  <a:txBody>
                    <a:bodyPr/>
                    <a:lstStyle/>
                    <a:p>
                      <a:pPr algn="ctr"/>
                      <a:r>
                        <a:rPr lang="en-GB" dirty="0"/>
                        <a:t>OU </a:t>
                      </a:r>
                      <a:r>
                        <a:rPr lang="en-GB"/>
                        <a:t>LIve</a:t>
                      </a:r>
                      <a:endParaRPr lang="en-GB" dirty="0"/>
                    </a:p>
                  </a:txBody>
                  <a:tcPr/>
                </a:tc>
                <a:tc>
                  <a:txBody>
                    <a:bodyPr/>
                    <a:lstStyle/>
                    <a:p>
                      <a:pPr algn="ctr"/>
                      <a:r>
                        <a:rPr lang="en-GB" dirty="0"/>
                        <a:t>10</a:t>
                      </a:r>
                    </a:p>
                  </a:txBody>
                  <a:tcPr/>
                </a:tc>
                <a:extLst>
                  <a:ext uri="{0D108BD9-81ED-4DB2-BD59-A6C34878D82A}">
                    <a16:rowId xmlns:a16="http://schemas.microsoft.com/office/drawing/2014/main" xmlns="" val="10002"/>
                  </a:ext>
                </a:extLst>
              </a:tr>
              <a:tr h="370840">
                <a:tc>
                  <a:txBody>
                    <a:bodyPr/>
                    <a:lstStyle/>
                    <a:p>
                      <a:pPr algn="ctr"/>
                      <a:r>
                        <a:rPr lang="en-GB" dirty="0"/>
                        <a:t>Phase 3</a:t>
                      </a:r>
                    </a:p>
                  </a:txBody>
                  <a:tcPr/>
                </a:tc>
                <a:tc>
                  <a:txBody>
                    <a:bodyPr/>
                    <a:lstStyle/>
                    <a:p>
                      <a:pPr algn="ctr"/>
                      <a:r>
                        <a:rPr lang="en-GB" dirty="0"/>
                        <a:t>STEM ALs</a:t>
                      </a:r>
                    </a:p>
                    <a:p>
                      <a:pPr algn="ctr"/>
                      <a:r>
                        <a:rPr lang="en-GB" dirty="0"/>
                        <a:t>(approx. 1500)</a:t>
                      </a:r>
                    </a:p>
                    <a:p>
                      <a:pPr algn="ctr"/>
                      <a:endParaRPr lang="en-GB" dirty="0"/>
                    </a:p>
                  </a:txBody>
                  <a:tcPr/>
                </a:tc>
                <a:tc>
                  <a:txBody>
                    <a:bodyPr/>
                    <a:lstStyle/>
                    <a:p>
                      <a:pPr marL="0" marR="0" lvl="0" indent="0" algn="ctr" defTabSz="1300277" rtl="0" eaLnBrk="1" fontAlgn="auto" latinLnBrk="0" hangingPunct="1">
                        <a:lnSpc>
                          <a:spcPct val="100000"/>
                        </a:lnSpc>
                        <a:spcBef>
                          <a:spcPts val="0"/>
                        </a:spcBef>
                        <a:spcAft>
                          <a:spcPts val="0"/>
                        </a:spcAft>
                        <a:buClrTx/>
                        <a:buSzTx/>
                        <a:buFontTx/>
                        <a:buNone/>
                        <a:tabLst/>
                        <a:defRPr/>
                      </a:pPr>
                      <a:r>
                        <a:rPr lang="en-GB" dirty="0"/>
                        <a:t>Oct 2017 – Jul</a:t>
                      </a:r>
                      <a:r>
                        <a:rPr lang="en-GB" baseline="0" dirty="0"/>
                        <a:t> 2019</a:t>
                      </a:r>
                      <a:endParaRPr lang="en-GB" dirty="0"/>
                    </a:p>
                    <a:p>
                      <a:pPr algn="ctr"/>
                      <a:endParaRPr lang="en-GB" dirty="0"/>
                    </a:p>
                  </a:txBody>
                  <a:tcPr/>
                </a:tc>
                <a:tc>
                  <a:txBody>
                    <a:bodyPr/>
                    <a:lstStyle/>
                    <a:p>
                      <a:pPr algn="ctr"/>
                      <a:r>
                        <a:rPr lang="en-GB" dirty="0"/>
                        <a:t>Adobe</a:t>
                      </a:r>
                      <a:r>
                        <a:rPr lang="en-GB" baseline="0" dirty="0"/>
                        <a:t> Connect</a:t>
                      </a:r>
                      <a:endParaRPr lang="en-GB" dirty="0"/>
                    </a:p>
                  </a:txBody>
                  <a:tcPr/>
                </a:tc>
                <a:tc>
                  <a:txBody>
                    <a:bodyPr/>
                    <a:lstStyle/>
                    <a:p>
                      <a:pPr algn="ctr"/>
                      <a:r>
                        <a:rPr lang="en-GB" dirty="0"/>
                        <a:t>18</a:t>
                      </a:r>
                    </a:p>
                  </a:txBody>
                  <a:tcPr/>
                </a:tc>
                <a:extLst>
                  <a:ext uri="{0D108BD9-81ED-4DB2-BD59-A6C34878D82A}">
                    <a16:rowId xmlns:a16="http://schemas.microsoft.com/office/drawing/2014/main" xmlns="" val="10003"/>
                  </a:ext>
                </a:extLst>
              </a:tr>
            </a:tbl>
          </a:graphicData>
        </a:graphic>
      </p:graphicFrame>
      <p:sp>
        <p:nvSpPr>
          <p:cNvPr id="7" name="TextBox 6"/>
          <p:cNvSpPr txBox="1"/>
          <p:nvPr/>
        </p:nvSpPr>
        <p:spPr>
          <a:xfrm>
            <a:off x="614325" y="7072293"/>
            <a:ext cx="10912657" cy="1692771"/>
          </a:xfrm>
          <a:prstGeom prst="rect">
            <a:avLst/>
          </a:prstGeom>
          <a:noFill/>
        </p:spPr>
        <p:txBody>
          <a:bodyPr wrap="square" rtlCol="0">
            <a:spAutoFit/>
          </a:bodyPr>
          <a:lstStyle/>
          <a:p>
            <a:r>
              <a:rPr lang="en-GB" b="1" dirty="0" err="1"/>
              <a:t>ByALs-ForALs</a:t>
            </a:r>
            <a:r>
              <a:rPr lang="en-GB" b="1" dirty="0"/>
              <a:t> is a tutor-led programme:</a:t>
            </a:r>
          </a:p>
          <a:p>
            <a:r>
              <a:rPr lang="en-GB" dirty="0"/>
              <a:t>ALs submit suggestions for a session – on anything they think would be of interest to other STEM ALs, and the programme is put together from the submissions received.</a:t>
            </a:r>
          </a:p>
        </p:txBody>
      </p:sp>
    </p:spTree>
    <p:extLst>
      <p:ext uri="{BB962C8B-B14F-4D97-AF65-F5344CB8AC3E}">
        <p14:creationId xmlns:p14="http://schemas.microsoft.com/office/powerpoint/2010/main" val="810426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88422" y="954501"/>
            <a:ext cx="1791781" cy="301716"/>
          </a:xfrm>
        </p:spPr>
        <p:txBody>
          <a:bodyPr/>
          <a:lstStyle/>
          <a:p>
            <a:r>
              <a:rPr lang="en-GB" dirty="0"/>
              <a:t>Phase 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8730060"/>
              </p:ext>
            </p:extLst>
          </p:nvPr>
        </p:nvGraphicFramePr>
        <p:xfrm>
          <a:off x="1473200" y="2130021"/>
          <a:ext cx="10058400" cy="5961039"/>
        </p:xfrm>
        <a:graphic>
          <a:graphicData uri="http://schemas.openxmlformats.org/drawingml/2006/table">
            <a:tbl>
              <a:tblPr firstRow="1" firstCol="1" bandRow="1"/>
              <a:tblGrid>
                <a:gridCol w="8328937">
                  <a:extLst>
                    <a:ext uri="{9D8B030D-6E8A-4147-A177-3AD203B41FA5}">
                      <a16:colId xmlns:a16="http://schemas.microsoft.com/office/drawing/2014/main" xmlns="" val="20000"/>
                    </a:ext>
                  </a:extLst>
                </a:gridCol>
                <a:gridCol w="1729463">
                  <a:extLst>
                    <a:ext uri="{9D8B030D-6E8A-4147-A177-3AD203B41FA5}">
                      <a16:colId xmlns:a16="http://schemas.microsoft.com/office/drawing/2014/main" xmlns="" val="20001"/>
                    </a:ext>
                  </a:extLst>
                </a:gridCol>
              </a:tblGrid>
              <a:tr h="948051">
                <a:tc>
                  <a:txBody>
                    <a:bodyPr/>
                    <a:lstStyle/>
                    <a:p>
                      <a:pPr algn="ctr">
                        <a:lnSpc>
                          <a:spcPct val="150000"/>
                        </a:lnSpc>
                        <a:spcAft>
                          <a:spcPts val="0"/>
                        </a:spcAft>
                      </a:pPr>
                      <a:r>
                        <a:rPr lang="en-GB" sz="1700" b="1" dirty="0">
                          <a:effectLst/>
                          <a:latin typeface="+mn-lt"/>
                          <a:ea typeface="Times New Roman" panose="02020603050405020304" pitchFamily="18" charset="0"/>
                        </a:rPr>
                        <a:t>Title of Session</a:t>
                      </a:r>
                    </a:p>
                    <a:p>
                      <a:pPr algn="ctr">
                        <a:lnSpc>
                          <a:spcPct val="150000"/>
                        </a:lnSpc>
                        <a:spcAft>
                          <a:spcPts val="0"/>
                        </a:spcAft>
                      </a:pPr>
                      <a:endParaRPr lang="en-GB" sz="1700" dirty="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700" b="1">
                          <a:effectLst/>
                          <a:latin typeface="+mn-lt"/>
                          <a:ea typeface="Times New Roman" panose="02020603050405020304" pitchFamily="18" charset="0"/>
                        </a:rPr>
                        <a:t>Date</a:t>
                      </a:r>
                      <a:endParaRPr lang="en-GB" sz="1700">
                        <a:effectLst/>
                        <a:latin typeface="+mn-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Sharing best practice in marking Tutor marked assignments (TMAs) in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Feb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Making online tutorials a positive experience for science students (OU Live tips)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Mar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What could a MOOC and a bit of money do for you as a science tutor?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Apr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Supporting geographically dispersed student groups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May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17749">
                <a:tc>
                  <a:txBody>
                    <a:bodyPr/>
                    <a:lstStyle/>
                    <a:p>
                      <a:pPr>
                        <a:lnSpc>
                          <a:spcPct val="150000"/>
                        </a:lnSpc>
                        <a:spcAft>
                          <a:spcPts val="0"/>
                        </a:spcAft>
                      </a:pPr>
                      <a:r>
                        <a:rPr lang="en-GB" sz="1600" b="1" dirty="0">
                          <a:effectLst/>
                          <a:latin typeface="+mn-lt"/>
                          <a:ea typeface="Times New Roman" panose="02020603050405020304" pitchFamily="18" charset="0"/>
                        </a:rPr>
                        <a:t>Managing student expectations – retention and progression of science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Jun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Informal drop-in session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Oct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HEA recognition via the independent route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Dec 2015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Tutorial design – linking theory with practice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Feb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17749">
                <a:tc>
                  <a:txBody>
                    <a:bodyPr/>
                    <a:lstStyle/>
                    <a:p>
                      <a:pPr>
                        <a:lnSpc>
                          <a:spcPct val="150000"/>
                        </a:lnSpc>
                        <a:spcAft>
                          <a:spcPts val="0"/>
                        </a:spcAft>
                      </a:pPr>
                      <a:r>
                        <a:rPr lang="en-GB" sz="1600" b="1" dirty="0">
                          <a:effectLst/>
                          <a:latin typeface="+mn-lt"/>
                          <a:ea typeface="Times New Roman" panose="02020603050405020304" pitchFamily="18" charset="0"/>
                        </a:rPr>
                        <a:t>Supporting and motivating science students – the key role of tutors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Mar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Managing online student group projects in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Apr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Making reasonable adjustments for science students with additional requirements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n-lt"/>
                          <a:ea typeface="Times New Roman" panose="02020603050405020304" pitchFamily="18" charset="0"/>
                        </a:rPr>
                        <a:t>May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417749">
                <a:tc>
                  <a:txBody>
                    <a:bodyPr/>
                    <a:lstStyle/>
                    <a:p>
                      <a:pPr>
                        <a:lnSpc>
                          <a:spcPct val="150000"/>
                        </a:lnSpc>
                        <a:spcAft>
                          <a:spcPts val="0"/>
                        </a:spcAft>
                      </a:pPr>
                      <a:r>
                        <a:rPr lang="en-GB" sz="1600" dirty="0">
                          <a:effectLst/>
                          <a:latin typeface="+mn-lt"/>
                          <a:ea typeface="Times New Roman" panose="02020603050405020304" pitchFamily="18" charset="0"/>
                        </a:rPr>
                        <a:t>Helping students engage with online module materials in the Science Faculty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dirty="0">
                          <a:effectLst/>
                          <a:latin typeface="+mn-lt"/>
                          <a:ea typeface="Times New Roman" panose="02020603050405020304" pitchFamily="18" charset="0"/>
                        </a:rPr>
                        <a:t>Jun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bl>
          </a:graphicData>
        </a:graphic>
      </p:graphicFrame>
      <p:sp>
        <p:nvSpPr>
          <p:cNvPr id="6" name="TextBox 5"/>
          <p:cNvSpPr txBox="1"/>
          <p:nvPr/>
        </p:nvSpPr>
        <p:spPr>
          <a:xfrm>
            <a:off x="1473200" y="8839200"/>
            <a:ext cx="6898042" cy="400110"/>
          </a:xfrm>
          <a:prstGeom prst="rect">
            <a:avLst/>
          </a:prstGeom>
          <a:noFill/>
        </p:spPr>
        <p:txBody>
          <a:bodyPr wrap="none" rtlCol="0">
            <a:spAutoFit/>
          </a:bodyPr>
          <a:lstStyle/>
          <a:p>
            <a:r>
              <a:rPr lang="en-GB" sz="2000" dirty="0"/>
              <a:t>Sessions with particularly good feedback are shown in bold</a:t>
            </a:r>
          </a:p>
        </p:txBody>
      </p:sp>
    </p:spTree>
    <p:extLst>
      <p:ext uri="{BB962C8B-B14F-4D97-AF65-F5344CB8AC3E}">
        <p14:creationId xmlns:p14="http://schemas.microsoft.com/office/powerpoint/2010/main" val="1291019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a:p>
        </p:txBody>
      </p:sp>
      <p:sp>
        <p:nvSpPr>
          <p:cNvPr id="3" name="Title 2"/>
          <p:cNvSpPr>
            <a:spLocks noGrp="1"/>
          </p:cNvSpPr>
          <p:nvPr>
            <p:ph type="ctrTitle"/>
          </p:nvPr>
        </p:nvSpPr>
        <p:spPr/>
        <p:txBody>
          <a:bodyPr/>
          <a:lstStyle/>
          <a:p>
            <a:r>
              <a:rPr lang="en-GB" dirty="0"/>
              <a:t>Phase 2</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02644093"/>
              </p:ext>
            </p:extLst>
          </p:nvPr>
        </p:nvGraphicFramePr>
        <p:xfrm>
          <a:off x="1510215" y="2589843"/>
          <a:ext cx="10501745" cy="5458049"/>
        </p:xfrm>
        <a:graphic>
          <a:graphicData uri="http://schemas.openxmlformats.org/drawingml/2006/table">
            <a:tbl>
              <a:tblPr firstRow="1" firstCol="1" bandRow="1"/>
              <a:tblGrid>
                <a:gridCol w="8909244">
                  <a:extLst>
                    <a:ext uri="{9D8B030D-6E8A-4147-A177-3AD203B41FA5}">
                      <a16:colId xmlns:a16="http://schemas.microsoft.com/office/drawing/2014/main" xmlns="" val="20000"/>
                    </a:ext>
                  </a:extLst>
                </a:gridCol>
                <a:gridCol w="1592501">
                  <a:extLst>
                    <a:ext uri="{9D8B030D-6E8A-4147-A177-3AD203B41FA5}">
                      <a16:colId xmlns:a16="http://schemas.microsoft.com/office/drawing/2014/main" xmlns="" val="20001"/>
                    </a:ext>
                  </a:extLst>
                </a:gridCol>
              </a:tblGrid>
              <a:tr h="583633">
                <a:tc>
                  <a:txBody>
                    <a:bodyPr/>
                    <a:lstStyle/>
                    <a:p>
                      <a:pPr algn="ctr">
                        <a:lnSpc>
                          <a:spcPct val="200000"/>
                        </a:lnSpc>
                        <a:spcAft>
                          <a:spcPts val="0"/>
                        </a:spcAft>
                      </a:pPr>
                      <a:r>
                        <a:rPr lang="en-GB" sz="1600" b="1" dirty="0">
                          <a:effectLst/>
                          <a:latin typeface="+mj-lt"/>
                          <a:ea typeface="Times New Roman" panose="02020603050405020304" pitchFamily="18" charset="0"/>
                        </a:rPr>
                        <a:t>Title of Session</a:t>
                      </a:r>
                      <a:endParaRPr lang="en-GB" sz="1600" dirty="0">
                        <a:effectLst/>
                        <a:latin typeface="+mj-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200000"/>
                        </a:lnSpc>
                        <a:spcAft>
                          <a:spcPts val="0"/>
                        </a:spcAft>
                      </a:pPr>
                      <a:r>
                        <a:rPr lang="en-GB" sz="1600" b="1" dirty="0">
                          <a:effectLst/>
                          <a:latin typeface="+mj-lt"/>
                          <a:ea typeface="Times New Roman" panose="02020603050405020304" pitchFamily="18" charset="0"/>
                        </a:rPr>
                        <a:t>Date</a:t>
                      </a:r>
                      <a:endParaRPr lang="en-GB" sz="1600" dirty="0">
                        <a:effectLst/>
                        <a:latin typeface="+mj-lt"/>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37725">
                <a:tc>
                  <a:txBody>
                    <a:bodyPr/>
                    <a:lstStyle/>
                    <a:p>
                      <a:pPr>
                        <a:lnSpc>
                          <a:spcPct val="150000"/>
                        </a:lnSpc>
                        <a:spcAft>
                          <a:spcPts val="0"/>
                        </a:spcAft>
                      </a:pPr>
                      <a:r>
                        <a:rPr lang="en-GB" sz="1600" dirty="0">
                          <a:effectLst/>
                          <a:latin typeface="+mj-lt"/>
                          <a:ea typeface="Times New Roman" panose="02020603050405020304" pitchFamily="18" charset="0"/>
                        </a:rPr>
                        <a:t>Getting to grips with breakout rooms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Oct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37725">
                <a:tc>
                  <a:txBody>
                    <a:bodyPr/>
                    <a:lstStyle/>
                    <a:p>
                      <a:pPr>
                        <a:lnSpc>
                          <a:spcPct val="150000"/>
                        </a:lnSpc>
                        <a:spcAft>
                          <a:spcPts val="0"/>
                        </a:spcAft>
                      </a:pPr>
                      <a:r>
                        <a:rPr lang="en-GB" sz="1600" dirty="0">
                          <a:effectLst/>
                          <a:latin typeface="+mj-lt"/>
                          <a:ea typeface="Times New Roman" panose="02020603050405020304" pitchFamily="18" charset="0"/>
                        </a:rPr>
                        <a:t>Developing techniques for online tutorials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Nov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37725">
                <a:tc>
                  <a:txBody>
                    <a:bodyPr/>
                    <a:lstStyle/>
                    <a:p>
                      <a:pPr>
                        <a:lnSpc>
                          <a:spcPct val="150000"/>
                        </a:lnSpc>
                        <a:spcAft>
                          <a:spcPts val="0"/>
                        </a:spcAft>
                      </a:pPr>
                      <a:r>
                        <a:rPr lang="en-GB" sz="1600" dirty="0">
                          <a:effectLst/>
                          <a:latin typeface="+mj-lt"/>
                          <a:ea typeface="Times New Roman" panose="02020603050405020304" pitchFamily="18" charset="0"/>
                        </a:rPr>
                        <a:t>Use of BOCs (badged open courses) and MOOCs (</a:t>
                      </a:r>
                      <a:r>
                        <a:rPr lang="en-GB" sz="1600" dirty="0" err="1">
                          <a:effectLst/>
                          <a:latin typeface="+mj-lt"/>
                          <a:ea typeface="Times New Roman" panose="02020603050405020304" pitchFamily="18" charset="0"/>
                        </a:rPr>
                        <a:t>FutureLearn</a:t>
                      </a:r>
                      <a:r>
                        <a:rPr lang="en-GB" sz="1600" dirty="0">
                          <a:effectLst/>
                          <a:latin typeface="+mj-lt"/>
                          <a:ea typeface="Times New Roman" panose="02020603050405020304" pitchFamily="18" charset="0"/>
                        </a:rPr>
                        <a:t>) to support OU students in STEM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Dec 2016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37725">
                <a:tc>
                  <a:txBody>
                    <a:bodyPr/>
                    <a:lstStyle/>
                    <a:p>
                      <a:pPr>
                        <a:lnSpc>
                          <a:spcPct val="150000"/>
                        </a:lnSpc>
                        <a:spcAft>
                          <a:spcPts val="0"/>
                        </a:spcAft>
                      </a:pPr>
                      <a:r>
                        <a:rPr lang="en-GB" sz="1600" b="1" dirty="0">
                          <a:effectLst/>
                          <a:latin typeface="+mj-lt"/>
                          <a:ea typeface="Times New Roman" panose="02020603050405020304" pitchFamily="18" charset="0"/>
                        </a:rPr>
                        <a:t>Motivating learners with video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Jan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37725">
                <a:tc>
                  <a:txBody>
                    <a:bodyPr/>
                    <a:lstStyle/>
                    <a:p>
                      <a:pPr>
                        <a:lnSpc>
                          <a:spcPct val="150000"/>
                        </a:lnSpc>
                        <a:spcAft>
                          <a:spcPts val="0"/>
                        </a:spcAft>
                      </a:pPr>
                      <a:r>
                        <a:rPr lang="en-GB" sz="1600" b="1" dirty="0">
                          <a:effectLst/>
                          <a:latin typeface="+mj-lt"/>
                          <a:ea typeface="Times New Roman" panose="02020603050405020304" pitchFamily="18" charset="0"/>
                        </a:rPr>
                        <a:t>Individual support sessions – what works well for our STEM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Feb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37725">
                <a:tc>
                  <a:txBody>
                    <a:bodyPr/>
                    <a:lstStyle/>
                    <a:p>
                      <a:pPr>
                        <a:lnSpc>
                          <a:spcPct val="150000"/>
                        </a:lnSpc>
                        <a:spcAft>
                          <a:spcPts val="0"/>
                        </a:spcAft>
                      </a:pPr>
                      <a:r>
                        <a:rPr lang="en-GB" sz="1600" dirty="0">
                          <a:effectLst/>
                          <a:latin typeface="+mj-lt"/>
                          <a:ea typeface="Times New Roman" panose="02020603050405020304" pitchFamily="18" charset="0"/>
                        </a:rPr>
                        <a:t>Helping students engage with online module materials in the STEM Faculty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Mar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37725">
                <a:tc>
                  <a:txBody>
                    <a:bodyPr/>
                    <a:lstStyle/>
                    <a:p>
                      <a:pPr>
                        <a:lnSpc>
                          <a:spcPct val="150000"/>
                        </a:lnSpc>
                        <a:spcAft>
                          <a:spcPts val="0"/>
                        </a:spcAft>
                      </a:pPr>
                      <a:r>
                        <a:rPr lang="en-GB" sz="1600" dirty="0">
                          <a:effectLst/>
                          <a:latin typeface="+mj-lt"/>
                          <a:ea typeface="Times New Roman" panose="02020603050405020304" pitchFamily="18" charset="0"/>
                        </a:rPr>
                        <a:t>20 ways to engage your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Apr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437725">
                <a:tc>
                  <a:txBody>
                    <a:bodyPr/>
                    <a:lstStyle/>
                    <a:p>
                      <a:pPr>
                        <a:lnSpc>
                          <a:spcPct val="150000"/>
                        </a:lnSpc>
                        <a:spcAft>
                          <a:spcPts val="0"/>
                        </a:spcAft>
                      </a:pPr>
                      <a:r>
                        <a:rPr lang="en-GB" sz="1600">
                          <a:effectLst/>
                          <a:latin typeface="+mj-lt"/>
                          <a:ea typeface="Times New Roman" panose="02020603050405020304" pitchFamily="18" charset="0"/>
                        </a:rPr>
                        <a:t>Adobe Connect to deliver STEM tutorials: maximising advantages and avoiding pitfalls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May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37725">
                <a:tc>
                  <a:txBody>
                    <a:bodyPr/>
                    <a:lstStyle/>
                    <a:p>
                      <a:pPr>
                        <a:lnSpc>
                          <a:spcPct val="150000"/>
                        </a:lnSpc>
                        <a:spcAft>
                          <a:spcPts val="0"/>
                        </a:spcAft>
                      </a:pPr>
                      <a:r>
                        <a:rPr lang="en-GB" sz="1600">
                          <a:effectLst/>
                          <a:latin typeface="+mj-lt"/>
                          <a:ea typeface="Times New Roman" panose="02020603050405020304" pitchFamily="18" charset="0"/>
                        </a:rPr>
                        <a:t>The use of evaluations as low cost and valuable ‘research’ activities, particularly in Health Sciences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a:effectLst/>
                          <a:latin typeface="+mj-lt"/>
                          <a:ea typeface="Times New Roman" panose="02020603050405020304" pitchFamily="18" charset="0"/>
                        </a:rPr>
                        <a:t>May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37725">
                <a:tc>
                  <a:txBody>
                    <a:bodyPr/>
                    <a:lstStyle/>
                    <a:p>
                      <a:pPr>
                        <a:lnSpc>
                          <a:spcPct val="150000"/>
                        </a:lnSpc>
                        <a:spcAft>
                          <a:spcPts val="0"/>
                        </a:spcAft>
                      </a:pPr>
                      <a:r>
                        <a:rPr lang="en-GB" sz="1600" dirty="0">
                          <a:effectLst/>
                          <a:latin typeface="+mj-lt"/>
                          <a:ea typeface="Times New Roman" panose="02020603050405020304" pitchFamily="18" charset="0"/>
                        </a:rPr>
                        <a:t>Supporting students with autism on OU modules in the STEM Faculty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GB" sz="1600" dirty="0">
                          <a:effectLst/>
                          <a:latin typeface="+mj-lt"/>
                          <a:ea typeface="Times New Roman" panose="02020603050405020304" pitchFamily="18" charset="0"/>
                        </a:rPr>
                        <a:t>July 2017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1930200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endParaRPr lang="en-GB" dirty="0"/>
          </a:p>
        </p:txBody>
      </p:sp>
      <p:sp>
        <p:nvSpPr>
          <p:cNvPr id="5" name="Title 4"/>
          <p:cNvSpPr>
            <a:spLocks noGrp="1"/>
          </p:cNvSpPr>
          <p:nvPr>
            <p:ph type="ctrTitle"/>
          </p:nvPr>
        </p:nvSpPr>
        <p:spPr>
          <a:xfrm>
            <a:off x="552895" y="408699"/>
            <a:ext cx="8598948" cy="1033109"/>
          </a:xfrm>
        </p:spPr>
        <p:txBody>
          <a:bodyPr/>
          <a:lstStyle/>
          <a:p>
            <a:r>
              <a:rPr lang="en-GB" sz="2800" dirty="0"/>
              <a:t> </a:t>
            </a:r>
            <a:r>
              <a:rPr lang="en-GB" sz="2800" dirty="0" err="1"/>
              <a:t>ByALs-ForALs</a:t>
            </a:r>
            <a:r>
              <a:rPr lang="en-GB" sz="2800" dirty="0"/>
              <a:t> programme of online events</a:t>
            </a:r>
            <a:br>
              <a:rPr lang="en-GB" sz="2800" dirty="0"/>
            </a:br>
            <a:r>
              <a:rPr lang="en-GB" sz="2800" dirty="0"/>
              <a:t>Participation data – phases 1 and 2</a:t>
            </a:r>
            <a:r>
              <a:rPr lang="en-GB" dirty="0"/>
              <a:t/>
            </a:r>
            <a:br>
              <a:rPr lang="en-GB" dirty="0"/>
            </a:br>
            <a:endParaRPr lang="en-GB" dirty="0"/>
          </a:p>
        </p:txBody>
      </p:sp>
      <p:graphicFrame>
        <p:nvGraphicFramePr>
          <p:cNvPr id="7" name="Chart 6"/>
          <p:cNvGraphicFramePr>
            <a:graphicFrameLocks/>
          </p:cNvGraphicFramePr>
          <p:nvPr>
            <p:extLst>
              <p:ext uri="{D42A27DB-BD31-4B8C-83A1-F6EECF244321}">
                <p14:modId xmlns:p14="http://schemas.microsoft.com/office/powerpoint/2010/main" val="2177262141"/>
              </p:ext>
            </p:extLst>
          </p:nvPr>
        </p:nvGraphicFramePr>
        <p:xfrm>
          <a:off x="3435926" y="5583382"/>
          <a:ext cx="7481456" cy="37452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extLst>
              <p:ext uri="{D42A27DB-BD31-4B8C-83A1-F6EECF244321}">
                <p14:modId xmlns:p14="http://schemas.microsoft.com/office/powerpoint/2010/main" val="3798192826"/>
              </p:ext>
            </p:extLst>
          </p:nvPr>
        </p:nvGraphicFramePr>
        <p:xfrm>
          <a:off x="3435926" y="1569536"/>
          <a:ext cx="8797637" cy="339039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62000" y="6068291"/>
            <a:ext cx="2039341" cy="1292662"/>
          </a:xfrm>
          <a:prstGeom prst="rect">
            <a:avLst/>
          </a:prstGeom>
          <a:noFill/>
        </p:spPr>
        <p:txBody>
          <a:bodyPr wrap="none" rtlCol="0">
            <a:spAutoFit/>
          </a:bodyPr>
          <a:lstStyle/>
          <a:p>
            <a:r>
              <a:rPr lang="en-GB" dirty="0"/>
              <a:t>Phase 2</a:t>
            </a:r>
          </a:p>
          <a:p>
            <a:r>
              <a:rPr lang="en-GB" dirty="0"/>
              <a:t>STEM tutors</a:t>
            </a:r>
          </a:p>
          <a:p>
            <a:r>
              <a:rPr lang="en-GB" dirty="0"/>
              <a:t>OU Live</a:t>
            </a:r>
          </a:p>
        </p:txBody>
      </p:sp>
      <p:sp>
        <p:nvSpPr>
          <p:cNvPr id="9" name="TextBox 8"/>
          <p:cNvSpPr txBox="1"/>
          <p:nvPr/>
        </p:nvSpPr>
        <p:spPr>
          <a:xfrm>
            <a:off x="762000" y="2372179"/>
            <a:ext cx="2300630" cy="1292662"/>
          </a:xfrm>
          <a:prstGeom prst="rect">
            <a:avLst/>
          </a:prstGeom>
          <a:noFill/>
        </p:spPr>
        <p:txBody>
          <a:bodyPr wrap="none" rtlCol="0">
            <a:spAutoFit/>
          </a:bodyPr>
          <a:lstStyle/>
          <a:p>
            <a:r>
              <a:rPr lang="en-GB" dirty="0"/>
              <a:t>Phase 1</a:t>
            </a:r>
          </a:p>
          <a:p>
            <a:r>
              <a:rPr lang="en-GB" dirty="0"/>
              <a:t>Science tutors</a:t>
            </a:r>
          </a:p>
          <a:p>
            <a:r>
              <a:rPr lang="en-GB" dirty="0"/>
              <a:t>OU Live</a:t>
            </a:r>
          </a:p>
        </p:txBody>
      </p:sp>
    </p:spTree>
    <p:extLst>
      <p:ext uri="{BB962C8B-B14F-4D97-AF65-F5344CB8AC3E}">
        <p14:creationId xmlns:p14="http://schemas.microsoft.com/office/powerpoint/2010/main" val="202930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GB" sz="2800" b="1" dirty="0"/>
              <a:t>Participants surveyed after each session:</a:t>
            </a:r>
          </a:p>
          <a:p>
            <a:r>
              <a:rPr lang="en-GB" sz="2400" dirty="0"/>
              <a:t>Phase 1: 	115 respondents (response rate 41%)</a:t>
            </a:r>
          </a:p>
          <a:p>
            <a:r>
              <a:rPr lang="en-GB" sz="2400" dirty="0"/>
              <a:t>	6 of the first 9 presenters</a:t>
            </a:r>
          </a:p>
          <a:p>
            <a:r>
              <a:rPr lang="en-GB" sz="2400" dirty="0"/>
              <a:t>	7 of 13 identified regular participants</a:t>
            </a:r>
          </a:p>
          <a:p>
            <a:r>
              <a:rPr lang="en-GB" sz="2400" dirty="0"/>
              <a:t>	</a:t>
            </a:r>
          </a:p>
          <a:p>
            <a:r>
              <a:rPr lang="en-GB" sz="2400" dirty="0"/>
              <a:t>Phase 2: 	82 respondents (response rate 27%)</a:t>
            </a:r>
          </a:p>
          <a:p>
            <a:endParaRPr lang="en-GB" sz="2800" dirty="0"/>
          </a:p>
          <a:p>
            <a:r>
              <a:rPr lang="en-GB" sz="2800" b="1" dirty="0"/>
              <a:t>Quantitative analysis - Respondents reported:</a:t>
            </a:r>
          </a:p>
          <a:p>
            <a:endParaRPr lang="en-GB" sz="2800" dirty="0"/>
          </a:p>
          <a:p>
            <a:endParaRPr lang="en-GB" sz="2800" dirty="0"/>
          </a:p>
          <a:p>
            <a:endParaRPr lang="en-GB" sz="2800" dirty="0"/>
          </a:p>
        </p:txBody>
      </p:sp>
      <p:graphicFrame>
        <p:nvGraphicFramePr>
          <p:cNvPr id="6" name="Table 5"/>
          <p:cNvGraphicFramePr>
            <a:graphicFrameLocks noGrp="1"/>
          </p:cNvGraphicFramePr>
          <p:nvPr>
            <p:extLst>
              <p:ext uri="{D42A27DB-BD31-4B8C-83A1-F6EECF244321}">
                <p14:modId xmlns:p14="http://schemas.microsoft.com/office/powerpoint/2010/main" val="3516003040"/>
              </p:ext>
            </p:extLst>
          </p:nvPr>
        </p:nvGraphicFramePr>
        <p:xfrm>
          <a:off x="820596" y="6205214"/>
          <a:ext cx="11215686" cy="2282825"/>
        </p:xfrm>
        <a:graphic>
          <a:graphicData uri="http://schemas.openxmlformats.org/drawingml/2006/table">
            <a:tbl>
              <a:tblPr firstRow="1" firstCol="1" bandRow="1"/>
              <a:tblGrid>
                <a:gridCol w="6106677">
                  <a:extLst>
                    <a:ext uri="{9D8B030D-6E8A-4147-A177-3AD203B41FA5}">
                      <a16:colId xmlns:a16="http://schemas.microsoft.com/office/drawing/2014/main" xmlns="" val="20000"/>
                    </a:ext>
                  </a:extLst>
                </a:gridCol>
                <a:gridCol w="2757054">
                  <a:extLst>
                    <a:ext uri="{9D8B030D-6E8A-4147-A177-3AD203B41FA5}">
                      <a16:colId xmlns:a16="http://schemas.microsoft.com/office/drawing/2014/main" xmlns="" val="20001"/>
                    </a:ext>
                  </a:extLst>
                </a:gridCol>
                <a:gridCol w="2351955">
                  <a:extLst>
                    <a:ext uri="{9D8B030D-6E8A-4147-A177-3AD203B41FA5}">
                      <a16:colId xmlns:a16="http://schemas.microsoft.com/office/drawing/2014/main" xmlns="" val="20002"/>
                    </a:ext>
                  </a:extLst>
                </a:gridCol>
              </a:tblGrid>
              <a:tr h="0">
                <a:tc>
                  <a:txBody>
                    <a:bodyPr/>
                    <a:lstStyle/>
                    <a:p>
                      <a:pP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a:effectLst/>
                          <a:latin typeface="Calibri" panose="020F0502020204030204" pitchFamily="34" charset="0"/>
                          <a:ea typeface="Calibri" panose="020F0502020204030204" pitchFamily="34" charset="0"/>
                          <a:cs typeface="Times New Roman" panose="02020603050405020304" pitchFamily="18" charset="0"/>
                        </a:rPr>
                        <a:t>Phase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a:effectLst/>
                          <a:latin typeface="Calibri" panose="020F0502020204030204" pitchFamily="34" charset="0"/>
                          <a:ea typeface="Calibri" panose="020F0502020204030204" pitchFamily="34" charset="0"/>
                          <a:cs typeface="Times New Roman" panose="02020603050405020304" pitchFamily="18" charset="0"/>
                        </a:rPr>
                        <a:t>Phase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Useful or very useful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0">
                <a:tc>
                  <a:txBody>
                    <a:bodyPr/>
                    <a:lstStyle/>
                    <a:p>
                      <a:pP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Enjoyable or very enjoyable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96%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0">
                <a:tc>
                  <a:txBody>
                    <a:bodyPr/>
                    <a:lstStyle/>
                    <a:p>
                      <a:pP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Met or surpassed expectations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87%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82%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0">
                <a:tc>
                  <a:txBody>
                    <a:bodyPr/>
                    <a:lstStyle/>
                    <a:p>
                      <a:pP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Were likely to participate in future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7" name="Title 6"/>
          <p:cNvSpPr>
            <a:spLocks noGrp="1"/>
          </p:cNvSpPr>
          <p:nvPr>
            <p:ph type="ctrTitle"/>
          </p:nvPr>
        </p:nvSpPr>
        <p:spPr/>
        <p:txBody>
          <a:bodyPr/>
          <a:lstStyle/>
          <a:p>
            <a:endParaRPr lang="en-GB"/>
          </a:p>
        </p:txBody>
      </p:sp>
      <p:sp>
        <p:nvSpPr>
          <p:cNvPr id="8" name="Title 4"/>
          <p:cNvSpPr txBox="1">
            <a:spLocks/>
          </p:cNvSpPr>
          <p:nvPr/>
        </p:nvSpPr>
        <p:spPr>
          <a:xfrm>
            <a:off x="552895" y="313561"/>
            <a:ext cx="8598948" cy="1128247"/>
          </a:xfrm>
          <a:prstGeom prst="rect">
            <a:avLst/>
          </a:prstGeom>
          <a:solidFill>
            <a:schemeClr val="accent1"/>
          </a:solidFill>
        </p:spPr>
        <p:txBody>
          <a:bodyPr wrap="square" lIns="36000" tIns="18000" rIns="0" bIns="0" anchor="ctr" anchorCtr="0">
            <a:noAutofit/>
          </a:bodyPr>
          <a:lstStyle>
            <a:lvl1pPr algn="l" defTabSz="1300277" rtl="0" eaLnBrk="1" latinLnBrk="0" hangingPunct="1">
              <a:lnSpc>
                <a:spcPct val="90000"/>
              </a:lnSpc>
              <a:spcBef>
                <a:spcPct val="0"/>
              </a:spcBef>
              <a:buNone/>
              <a:defRPr sz="1991" b="1" kern="1200" baseline="0">
                <a:solidFill>
                  <a:schemeClr val="bg1"/>
                </a:solidFill>
                <a:latin typeface="+mj-lt"/>
                <a:ea typeface="+mj-ea"/>
                <a:cs typeface="+mj-cs"/>
              </a:defRPr>
            </a:lvl1pPr>
          </a:lstStyle>
          <a:p>
            <a:r>
              <a:rPr lang="en-GB" sz="2800" dirty="0"/>
              <a:t> </a:t>
            </a:r>
            <a:r>
              <a:rPr lang="en-GB" sz="2800" dirty="0" err="1"/>
              <a:t>ByALs-ForALs</a:t>
            </a:r>
            <a:r>
              <a:rPr lang="en-GB" sz="2800" dirty="0"/>
              <a:t> programme of online events</a:t>
            </a:r>
            <a:br>
              <a:rPr lang="en-GB" sz="2800" dirty="0"/>
            </a:br>
            <a:r>
              <a:rPr lang="en-GB" sz="2800" dirty="0"/>
              <a:t> Feedback:</a:t>
            </a:r>
            <a:endParaRPr lang="en-GB" dirty="0"/>
          </a:p>
        </p:txBody>
      </p:sp>
    </p:spTree>
    <p:extLst>
      <p:ext uri="{BB962C8B-B14F-4D97-AF65-F5344CB8AC3E}">
        <p14:creationId xmlns:p14="http://schemas.microsoft.com/office/powerpoint/2010/main" val="2477260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52895" y="1831438"/>
            <a:ext cx="10548906" cy="358515"/>
          </a:xfrm>
        </p:spPr>
        <p:txBody>
          <a:bodyPr/>
          <a:lstStyle/>
          <a:p>
            <a:r>
              <a:rPr lang="en-GB" sz="2800" dirty="0"/>
              <a:t>Qualitative analysis (using </a:t>
            </a:r>
            <a:r>
              <a:rPr lang="en-GB" sz="2800" dirty="0" err="1"/>
              <a:t>NVivo</a:t>
            </a:r>
            <a:r>
              <a:rPr lang="en-GB" sz="2800" dirty="0"/>
              <a:t>) – Themes to emerge:</a:t>
            </a:r>
          </a:p>
          <a:p>
            <a:endParaRPr lang="en-GB" dirty="0"/>
          </a:p>
        </p:txBody>
      </p:sp>
      <p:sp>
        <p:nvSpPr>
          <p:cNvPr id="6" name="Oval Callout 5"/>
          <p:cNvSpPr/>
          <p:nvPr/>
        </p:nvSpPr>
        <p:spPr>
          <a:xfrm>
            <a:off x="8659091" y="2022764"/>
            <a:ext cx="3678379" cy="1817583"/>
          </a:xfrm>
          <a:prstGeom prst="wedgeEllipseCallou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38100">
                <a:solidFill>
                  <a:srgbClr val="002060"/>
                </a:solidFill>
              </a:ln>
              <a:noFill/>
            </a:endParaRPr>
          </a:p>
        </p:txBody>
      </p:sp>
      <p:sp>
        <p:nvSpPr>
          <p:cNvPr id="9" name="Oval Callout 8"/>
          <p:cNvSpPr/>
          <p:nvPr/>
        </p:nvSpPr>
        <p:spPr>
          <a:xfrm>
            <a:off x="6733309" y="4166298"/>
            <a:ext cx="4128655" cy="2633534"/>
          </a:xfrm>
          <a:prstGeom prst="wedgeEllipseCallou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38100">
                <a:solidFill>
                  <a:srgbClr val="002060"/>
                </a:solidFill>
              </a:ln>
              <a:noFill/>
            </a:endParaRPr>
          </a:p>
        </p:txBody>
      </p:sp>
      <p:sp>
        <p:nvSpPr>
          <p:cNvPr id="10" name="Oval Callout 9"/>
          <p:cNvSpPr/>
          <p:nvPr/>
        </p:nvSpPr>
        <p:spPr>
          <a:xfrm>
            <a:off x="7329054" y="7349754"/>
            <a:ext cx="4461163" cy="2118811"/>
          </a:xfrm>
          <a:prstGeom prst="wedgeEllipseCallou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38100">
                <a:solidFill>
                  <a:srgbClr val="002060"/>
                </a:solidFill>
              </a:ln>
              <a:noFill/>
            </a:endParaRPr>
          </a:p>
        </p:txBody>
      </p:sp>
      <p:sp>
        <p:nvSpPr>
          <p:cNvPr id="12" name="TextBox 11"/>
          <p:cNvSpPr txBox="1"/>
          <p:nvPr/>
        </p:nvSpPr>
        <p:spPr>
          <a:xfrm>
            <a:off x="506557" y="6519925"/>
            <a:ext cx="5790334" cy="1754326"/>
          </a:xfrm>
          <a:prstGeom prst="rect">
            <a:avLst/>
          </a:prstGeom>
          <a:noFill/>
        </p:spPr>
        <p:txBody>
          <a:bodyPr wrap="square" rtlCol="0">
            <a:spAutoFit/>
          </a:bodyPr>
          <a:lstStyle/>
          <a:p>
            <a:pPr algn="ctr"/>
            <a:r>
              <a:rPr lang="en-GB" b="1" dirty="0"/>
              <a:t>Empowering</a:t>
            </a:r>
            <a:r>
              <a:rPr lang="en-GB" dirty="0"/>
              <a:t> – felt </a:t>
            </a:r>
            <a:r>
              <a:rPr lang="en-GB" sz="2800" dirty="0">
                <a:latin typeface="Calibri" panose="020F0502020204030204" pitchFamily="34" charset="0"/>
                <a:ea typeface="Calibri" panose="020F0502020204030204" pitchFamily="34" charset="0"/>
                <a:cs typeface="Times New Roman" panose="02020603050405020304" pitchFamily="18" charset="0"/>
              </a:rPr>
              <a:t> stimulated, inspired, enriched or empowered</a:t>
            </a:r>
            <a:r>
              <a:rPr lang="en-GB" dirty="0"/>
              <a:t> having participated </a:t>
            </a:r>
          </a:p>
          <a:p>
            <a:endParaRPr lang="en-GB" dirty="0"/>
          </a:p>
        </p:txBody>
      </p:sp>
      <p:sp>
        <p:nvSpPr>
          <p:cNvPr id="13" name="TextBox 12"/>
          <p:cNvSpPr txBox="1"/>
          <p:nvPr/>
        </p:nvSpPr>
        <p:spPr>
          <a:xfrm>
            <a:off x="418654" y="4625737"/>
            <a:ext cx="5790334" cy="2092881"/>
          </a:xfrm>
          <a:prstGeom prst="rect">
            <a:avLst/>
          </a:prstGeom>
          <a:noFill/>
        </p:spPr>
        <p:txBody>
          <a:bodyPr wrap="square" rtlCol="0">
            <a:spAutoFit/>
          </a:bodyPr>
          <a:lstStyle/>
          <a:p>
            <a:pPr algn="ctr"/>
            <a:r>
              <a:rPr lang="en-GB" b="1" dirty="0"/>
              <a:t>Community</a:t>
            </a:r>
            <a:r>
              <a:rPr lang="en-GB" dirty="0"/>
              <a:t> – participation helped participants to identify as part of a community (especially from phase 1)</a:t>
            </a:r>
          </a:p>
          <a:p>
            <a:pPr algn="ctr"/>
            <a:r>
              <a:rPr lang="en-GB" b="1" dirty="0">
                <a:solidFill>
                  <a:srgbClr val="C00000"/>
                </a:solidFill>
              </a:rPr>
              <a:t>Community of practice</a:t>
            </a:r>
          </a:p>
          <a:p>
            <a:endParaRPr lang="en-GB" dirty="0"/>
          </a:p>
        </p:txBody>
      </p:sp>
      <p:sp>
        <p:nvSpPr>
          <p:cNvPr id="14" name="TextBox 13"/>
          <p:cNvSpPr txBox="1"/>
          <p:nvPr/>
        </p:nvSpPr>
        <p:spPr>
          <a:xfrm>
            <a:off x="552895" y="8124417"/>
            <a:ext cx="5790334" cy="1785104"/>
          </a:xfrm>
          <a:prstGeom prst="rect">
            <a:avLst/>
          </a:prstGeom>
          <a:noFill/>
        </p:spPr>
        <p:txBody>
          <a:bodyPr wrap="square" rtlCol="0">
            <a:spAutoFit/>
          </a:bodyPr>
          <a:lstStyle/>
          <a:p>
            <a:pPr algn="ctr"/>
            <a:r>
              <a:rPr lang="en-GB" b="1" dirty="0"/>
              <a:t>Reassuring</a:t>
            </a:r>
            <a:r>
              <a:rPr lang="en-GB" dirty="0"/>
              <a:t> – felt </a:t>
            </a:r>
            <a:r>
              <a:rPr lang="en-GB" sz="2800" dirty="0">
                <a:latin typeface="Calibri" panose="020F0502020204030204" pitchFamily="34" charset="0"/>
                <a:ea typeface="Calibri" panose="020F0502020204030204" pitchFamily="34" charset="0"/>
                <a:cs typeface="Times New Roman" panose="02020603050405020304" pitchFamily="18" charset="0"/>
              </a:rPr>
              <a:t>reassured,  encouraged or renewed enthusiasm</a:t>
            </a:r>
            <a:r>
              <a:rPr lang="en-GB" dirty="0"/>
              <a:t> having participated</a:t>
            </a:r>
          </a:p>
          <a:p>
            <a:endParaRPr lang="en-GB" dirty="0"/>
          </a:p>
        </p:txBody>
      </p:sp>
      <p:sp>
        <p:nvSpPr>
          <p:cNvPr id="15" name="TextBox 14"/>
          <p:cNvSpPr txBox="1"/>
          <p:nvPr/>
        </p:nvSpPr>
        <p:spPr>
          <a:xfrm>
            <a:off x="462606" y="2306198"/>
            <a:ext cx="5790334" cy="2492990"/>
          </a:xfrm>
          <a:prstGeom prst="rect">
            <a:avLst/>
          </a:prstGeom>
          <a:noFill/>
        </p:spPr>
        <p:txBody>
          <a:bodyPr wrap="square" rtlCol="0">
            <a:spAutoFit/>
          </a:bodyPr>
          <a:lstStyle/>
          <a:p>
            <a:pPr algn="ctr"/>
            <a:r>
              <a:rPr lang="en-GB" b="1" dirty="0"/>
              <a:t>Sharing</a:t>
            </a:r>
            <a:r>
              <a:rPr lang="en-GB" dirty="0"/>
              <a:t> – opportunity to share practice/enhance skills and/or pick up tips and ideas from other tutors</a:t>
            </a:r>
          </a:p>
          <a:p>
            <a:pPr algn="ctr"/>
            <a:r>
              <a:rPr lang="en-GB" b="1" dirty="0">
                <a:solidFill>
                  <a:srgbClr val="C00000"/>
                </a:solidFill>
              </a:rPr>
              <a:t>Situated learning</a:t>
            </a:r>
          </a:p>
          <a:p>
            <a:pPr algn="ctr"/>
            <a:r>
              <a:rPr lang="en-GB" b="1" dirty="0">
                <a:solidFill>
                  <a:srgbClr val="C00000"/>
                </a:solidFill>
              </a:rPr>
              <a:t>Peer learning</a:t>
            </a:r>
          </a:p>
          <a:p>
            <a:endParaRPr lang="en-GB" dirty="0"/>
          </a:p>
        </p:txBody>
      </p:sp>
      <p:sp>
        <p:nvSpPr>
          <p:cNvPr id="17" name="Rectangle 16"/>
          <p:cNvSpPr/>
          <p:nvPr/>
        </p:nvSpPr>
        <p:spPr>
          <a:xfrm>
            <a:off x="7765473" y="7644355"/>
            <a:ext cx="3588326" cy="1692771"/>
          </a:xfrm>
          <a:prstGeom prst="rect">
            <a:avLst/>
          </a:prstGeom>
        </p:spPr>
        <p:txBody>
          <a:bodyPr wrap="square">
            <a:spAutoFit/>
          </a:bodyPr>
          <a:lstStyle/>
          <a:p>
            <a:pPr algn="ctr"/>
            <a:r>
              <a:rPr lang="en-GB" i="1" dirty="0">
                <a:solidFill>
                  <a:srgbClr val="C00000"/>
                </a:solidFill>
              </a:rPr>
              <a:t>It was really reassuring to see that my practice was in keeping with that of other ALs. </a:t>
            </a:r>
          </a:p>
        </p:txBody>
      </p:sp>
      <p:sp>
        <p:nvSpPr>
          <p:cNvPr id="18" name="TextBox 17"/>
          <p:cNvSpPr txBox="1"/>
          <p:nvPr/>
        </p:nvSpPr>
        <p:spPr>
          <a:xfrm>
            <a:off x="8659091" y="2329014"/>
            <a:ext cx="3678380" cy="1292662"/>
          </a:xfrm>
          <a:prstGeom prst="rect">
            <a:avLst/>
          </a:prstGeom>
          <a:noFill/>
        </p:spPr>
        <p:txBody>
          <a:bodyPr wrap="square" rtlCol="0">
            <a:spAutoFit/>
          </a:bodyPr>
          <a:lstStyle/>
          <a:p>
            <a:pPr algn="ctr"/>
            <a:r>
              <a:rPr lang="en-GB" i="1" dirty="0">
                <a:solidFill>
                  <a:srgbClr val="C00000"/>
                </a:solidFill>
              </a:rPr>
              <a:t>One hour invested; many hours saved in the future</a:t>
            </a:r>
          </a:p>
        </p:txBody>
      </p:sp>
      <p:sp>
        <p:nvSpPr>
          <p:cNvPr id="19" name="TextBox 18"/>
          <p:cNvSpPr txBox="1"/>
          <p:nvPr/>
        </p:nvSpPr>
        <p:spPr>
          <a:xfrm>
            <a:off x="7003474" y="4625738"/>
            <a:ext cx="3588324" cy="2092881"/>
          </a:xfrm>
          <a:prstGeom prst="rect">
            <a:avLst/>
          </a:prstGeom>
          <a:noFill/>
        </p:spPr>
        <p:txBody>
          <a:bodyPr wrap="square" rtlCol="0">
            <a:spAutoFit/>
          </a:bodyPr>
          <a:lstStyle/>
          <a:p>
            <a:pPr algn="ctr"/>
            <a:r>
              <a:rPr lang="en-GB" i="1" dirty="0">
                <a:solidFill>
                  <a:srgbClr val="C00000"/>
                </a:solidFill>
              </a:rPr>
              <a:t>Very nice to have the opportunity to hear other ALs experiences and feel more part of a community</a:t>
            </a:r>
          </a:p>
        </p:txBody>
      </p:sp>
      <p:sp>
        <p:nvSpPr>
          <p:cNvPr id="20" name="Title 19"/>
          <p:cNvSpPr>
            <a:spLocks noGrp="1"/>
          </p:cNvSpPr>
          <p:nvPr>
            <p:ph type="ctrTitle"/>
          </p:nvPr>
        </p:nvSpPr>
        <p:spPr/>
        <p:txBody>
          <a:bodyPr/>
          <a:lstStyle/>
          <a:p>
            <a:endParaRPr lang="en-GB"/>
          </a:p>
        </p:txBody>
      </p:sp>
      <p:sp>
        <p:nvSpPr>
          <p:cNvPr id="21" name="Title 4"/>
          <p:cNvSpPr txBox="1">
            <a:spLocks/>
          </p:cNvSpPr>
          <p:nvPr/>
        </p:nvSpPr>
        <p:spPr>
          <a:xfrm>
            <a:off x="552895" y="313561"/>
            <a:ext cx="8598948" cy="1128247"/>
          </a:xfrm>
          <a:prstGeom prst="rect">
            <a:avLst/>
          </a:prstGeom>
          <a:solidFill>
            <a:schemeClr val="accent1"/>
          </a:solidFill>
        </p:spPr>
        <p:txBody>
          <a:bodyPr wrap="square" lIns="36000" tIns="18000" rIns="0" bIns="0" anchor="ctr" anchorCtr="0">
            <a:noAutofit/>
          </a:bodyPr>
          <a:lstStyle>
            <a:lvl1pPr algn="l" defTabSz="1300277" rtl="0" eaLnBrk="1" latinLnBrk="0" hangingPunct="1">
              <a:lnSpc>
                <a:spcPct val="90000"/>
              </a:lnSpc>
              <a:spcBef>
                <a:spcPct val="0"/>
              </a:spcBef>
              <a:buNone/>
              <a:defRPr sz="1991" b="1" kern="1200" baseline="0">
                <a:solidFill>
                  <a:schemeClr val="bg1"/>
                </a:solidFill>
                <a:latin typeface="+mj-lt"/>
                <a:ea typeface="+mj-ea"/>
                <a:cs typeface="+mj-cs"/>
              </a:defRPr>
            </a:lvl1pPr>
          </a:lstStyle>
          <a:p>
            <a:r>
              <a:rPr lang="en-GB" sz="2800" dirty="0"/>
              <a:t> </a:t>
            </a:r>
            <a:r>
              <a:rPr lang="en-GB" sz="2800" dirty="0" err="1"/>
              <a:t>ByALs-ForALs</a:t>
            </a:r>
            <a:r>
              <a:rPr lang="en-GB" sz="2800" dirty="0"/>
              <a:t> programme of online events</a:t>
            </a:r>
            <a:br>
              <a:rPr lang="en-GB" sz="2800" dirty="0"/>
            </a:br>
            <a:r>
              <a:rPr lang="en-GB" sz="2800" dirty="0"/>
              <a:t> Feedback continued:</a:t>
            </a:r>
            <a:endParaRPr lang="en-GB" dirty="0"/>
          </a:p>
        </p:txBody>
      </p:sp>
    </p:spTree>
    <p:extLst>
      <p:ext uri="{BB962C8B-B14F-4D97-AF65-F5344CB8AC3E}">
        <p14:creationId xmlns:p14="http://schemas.microsoft.com/office/powerpoint/2010/main" val="1626793875"/>
      </p:ext>
    </p:extLst>
  </p:cSld>
  <p:clrMapOvr>
    <a:masterClrMapping/>
  </p:clrMapOvr>
</p:sld>
</file>

<file path=ppt/theme/theme1.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OU Ripple</Template>
  <TotalTime>6105</TotalTime>
  <Words>1582</Words>
  <Application>Microsoft Office PowerPoint</Application>
  <PresentationFormat>Custom</PresentationFormat>
  <Paragraphs>261</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OU Layouts</vt:lpstr>
      <vt:lpstr>Situated learning via the STEM-ByALs-ForALs programme:  Feedback from participating ALs over two phases of the programme</vt:lpstr>
      <vt:lpstr>ByALs-ForALs programme of online events Aims and rationale </vt:lpstr>
      <vt:lpstr> ByALs-ForALs programme of online events  Key concepts </vt:lpstr>
      <vt:lpstr> ByALs-ForALs programme of online events Phases of the programme </vt:lpstr>
      <vt:lpstr>Phase 1</vt:lpstr>
      <vt:lpstr>Phase 2</vt:lpstr>
      <vt:lpstr> ByALs-ForALs programme of online events Participation data – phases 1 and 2 </vt:lpstr>
      <vt:lpstr>PowerPoint Presentation</vt:lpstr>
      <vt:lpstr>PowerPoint Presentation</vt:lpstr>
      <vt:lpstr> ByALs-ForALs programme of online events:  Feedback continued</vt:lpstr>
      <vt:lpstr>PowerPoint Presentation</vt:lpstr>
      <vt:lpstr>Phase 3</vt:lpstr>
      <vt:lpstr> ByALs-ForALs programme of online events: Participation data – phase 3 </vt:lpstr>
      <vt:lpstr> Successes to date</vt:lpstr>
      <vt:lpstr>Challenges ahead</vt:lpstr>
      <vt:lpstr>Grateful thanks to:</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Lynda.Cook</dc:creator>
  <cp:lastModifiedBy>Diane.Ford</cp:lastModifiedBy>
  <cp:revision>119</cp:revision>
  <cp:lastPrinted>2019-05-06T19:38:34Z</cp:lastPrinted>
  <dcterms:created xsi:type="dcterms:W3CDTF">2016-02-17T09:04:41Z</dcterms:created>
  <dcterms:modified xsi:type="dcterms:W3CDTF">2019-05-13T15:45:12Z</dcterms:modified>
</cp:coreProperties>
</file>