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charts/chart2.xml" ContentType="application/vnd.openxmlformats-officedocument.drawingml.chart+xml"/>
  <Override PartName="/ppt/charts/colors2.xml" ContentType="application/vnd.ms-office.chartcolorstyle+xml"/>
  <Override PartName="/ppt/slideLayouts/slideLayout17.xml" ContentType="application/vnd.openxmlformats-officedocument.presentationml.slideLayout+xml"/>
  <Override PartName="/ppt/slides/slide13.xml" ContentType="application/vnd.openxmlformats-officedocument.presentationml.slide+xml"/>
  <Override PartName="/ppt/slides/slide8.xml" ContentType="application/vnd.openxmlformats-officedocument.presentationml.slide+xml"/>
  <Override PartName="/ppt/drawings/drawing1.xml" ContentType="application/vnd.openxmlformats-officedocument.drawingml.chartshap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slideMasters/slideMaster2.xml" ContentType="application/vnd.openxmlformats-officedocument.presentationml.slideMaster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notesSlides/notesSlide7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1.xml" ContentType="application/vnd.openxmlformats-officedocument.theme+xml"/>
  <Override PartName="/ppt/notesSlides/notesSlide1.xml" ContentType="application/vnd.openxmlformats-officedocument.presentationml.notes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9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17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10.xml" ContentType="application/vnd.openxmlformats-officedocument.presentationml.slide+xml"/>
  <Override PartName="/ppt/slideLayouts/slideLayout15.xml" ContentType="application/vnd.openxmlformats-officedocument.presentationml.slideLayout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Layouts/slideLayout16.xml" ContentType="application/vnd.openxmlformats-officedocument.presentationml.slideLayout+xml"/>
  <Override PartName="/ppt/slides/slide12.xml" ContentType="application/vnd.openxmlformats-officedocument.presentationml.slide+xml"/>
  <Override PartName="/ppt/slides/slide7.xml" ContentType="application/vnd.openxmlformats-officedocument.presentationml.slide+xml"/>
  <Override PartName="/ppt/slideLayouts/slideLayout18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2.xml" ContentType="application/vnd.openxmlformats-officedocument.theme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4" r:id="rId2"/>
  </p:sldMasterIdLst>
  <p:notesMasterIdLst>
    <p:notesMasterId r:id="rId23"/>
  </p:notesMasterIdLst>
  <p:sldIdLst>
    <p:sldId id="361" r:id="rId3"/>
    <p:sldId id="362" r:id="rId4"/>
    <p:sldId id="363" r:id="rId5"/>
    <p:sldId id="367" r:id="rId6"/>
    <p:sldId id="364" r:id="rId7"/>
    <p:sldId id="365" r:id="rId8"/>
    <p:sldId id="372" r:id="rId9"/>
    <p:sldId id="366" r:id="rId10"/>
    <p:sldId id="369" r:id="rId11"/>
    <p:sldId id="371" r:id="rId12"/>
    <p:sldId id="368" r:id="rId13"/>
    <p:sldId id="370" r:id="rId14"/>
    <p:sldId id="373" r:id="rId15"/>
    <p:sldId id="374" r:id="rId16"/>
    <p:sldId id="375" r:id="rId17"/>
    <p:sldId id="376" r:id="rId18"/>
    <p:sldId id="379" r:id="rId19"/>
    <p:sldId id="377" r:id="rId20"/>
    <p:sldId id="378" r:id="rId21"/>
    <p:sldId id="337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2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customXml" Target="../customXml/item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Relationship Id="rId30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g2437\Work%20Folders\Documents\Esteem\Survey%20data%20by%20project%20type.csv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344809817537397E-2"/>
          <c:y val="5.7937406433369608E-2"/>
          <c:w val="0.92504058638400244"/>
          <c:h val="0.6779849899234532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Sheet1!$A$1:$A$7</c:f>
              <c:strCache>
                <c:ptCount val="7"/>
                <c:pt idx="0">
                  <c:v>Field-based</c:v>
                </c:pt>
                <c:pt idx="1">
                  <c:v>Literature</c:v>
                </c:pt>
                <c:pt idx="2">
                  <c:v>Data-based</c:v>
                </c:pt>
                <c:pt idx="3">
                  <c:v>Experiment</c:v>
                </c:pt>
                <c:pt idx="4">
                  <c:v>Lab-based</c:v>
                </c:pt>
                <c:pt idx="5">
                  <c:v>field and data combined</c:v>
                </c:pt>
                <c:pt idx="6">
                  <c:v>mentored data-based</c:v>
                </c:pt>
              </c:strCache>
            </c:strRef>
          </c:cat>
          <c:val>
            <c:numRef>
              <c:f>Sheet1!$B$1:$B$7</c:f>
              <c:numCache>
                <c:formatCode>General</c:formatCode>
                <c:ptCount val="7"/>
                <c:pt idx="0">
                  <c:v>24</c:v>
                </c:pt>
                <c:pt idx="1">
                  <c:v>46</c:v>
                </c:pt>
                <c:pt idx="2">
                  <c:v>28</c:v>
                </c:pt>
                <c:pt idx="3">
                  <c:v>9</c:v>
                </c:pt>
                <c:pt idx="4">
                  <c:v>4</c:v>
                </c:pt>
                <c:pt idx="5">
                  <c:v>3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8A4-4351-8F26-C2A955919E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4046400"/>
        <c:axId val="434045320"/>
      </c:barChart>
      <c:catAx>
        <c:axId val="434046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045320"/>
        <c:crosses val="autoZero"/>
        <c:auto val="1"/>
        <c:lblAlgn val="ctr"/>
        <c:lblOffset val="100"/>
        <c:noMultiLvlLbl val="0"/>
      </c:catAx>
      <c:valAx>
        <c:axId val="4340453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4046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baseline="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'Disabled students '!$S$19</c:f>
              <c:strCache>
                <c:ptCount val="1"/>
                <c:pt idx="0">
                  <c:v>all respondents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'Disabled students '!$R$20:$R$28</c:f>
              <c:strCache>
                <c:ptCount val="9"/>
                <c:pt idx="0">
                  <c:v>Personal interest in the topic</c:v>
                </c:pt>
                <c:pt idx="1">
                  <c:v>Availability of resources (e.g. workplace lab, access to field site)</c:v>
                </c:pt>
                <c:pt idx="2">
                  <c:v>Time requirements/restrictions</c:v>
                </c:pt>
                <c:pt idx="3">
                  <c:v>To explore something new</c:v>
                </c:pt>
                <c:pt idx="4">
                  <c:v>Career aspirations</c:v>
                </c:pt>
                <c:pt idx="5">
                  <c:v>Previous studies</c:v>
                </c:pt>
                <c:pt idx="6">
                  <c:v>To prepare for postgraduate studies</c:v>
                </c:pt>
                <c:pt idx="7">
                  <c:v>Accessibility</c:v>
                </c:pt>
                <c:pt idx="8">
                  <c:v>Relevance to current employment</c:v>
                </c:pt>
              </c:strCache>
            </c:strRef>
          </c:cat>
          <c:val>
            <c:numRef>
              <c:f>'Disabled students '!$S$20:$S$28</c:f>
              <c:numCache>
                <c:formatCode>General</c:formatCode>
                <c:ptCount val="9"/>
                <c:pt idx="0">
                  <c:v>92</c:v>
                </c:pt>
                <c:pt idx="1">
                  <c:v>45</c:v>
                </c:pt>
                <c:pt idx="2">
                  <c:v>24</c:v>
                </c:pt>
                <c:pt idx="3">
                  <c:v>33</c:v>
                </c:pt>
                <c:pt idx="4">
                  <c:v>27</c:v>
                </c:pt>
                <c:pt idx="5">
                  <c:v>56</c:v>
                </c:pt>
                <c:pt idx="6">
                  <c:v>12</c:v>
                </c:pt>
                <c:pt idx="7">
                  <c:v>12</c:v>
                </c:pt>
                <c:pt idx="8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A1D-48AF-A918-E84632012B33}"/>
            </c:ext>
          </c:extLst>
        </c:ser>
        <c:ser>
          <c:idx val="1"/>
          <c:order val="1"/>
          <c:tx>
            <c:strRef>
              <c:f>'Disabled students '!$T$19</c:f>
              <c:strCache>
                <c:ptCount val="1"/>
                <c:pt idx="0">
                  <c:v>disabled respondents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'Disabled students '!$R$20:$R$28</c:f>
              <c:strCache>
                <c:ptCount val="9"/>
                <c:pt idx="0">
                  <c:v>Personal interest in the topic</c:v>
                </c:pt>
                <c:pt idx="1">
                  <c:v>Availability of resources (e.g. workplace lab, access to field site)</c:v>
                </c:pt>
                <c:pt idx="2">
                  <c:v>Time requirements/restrictions</c:v>
                </c:pt>
                <c:pt idx="3">
                  <c:v>To explore something new</c:v>
                </c:pt>
                <c:pt idx="4">
                  <c:v>Career aspirations</c:v>
                </c:pt>
                <c:pt idx="5">
                  <c:v>Previous studies</c:v>
                </c:pt>
                <c:pt idx="6">
                  <c:v>To prepare for postgraduate studies</c:v>
                </c:pt>
                <c:pt idx="7">
                  <c:v>Accessibility</c:v>
                </c:pt>
                <c:pt idx="8">
                  <c:v>Relevance to current employment</c:v>
                </c:pt>
              </c:strCache>
            </c:strRef>
          </c:cat>
          <c:val>
            <c:numRef>
              <c:f>'Disabled students '!$T$20:$T$28</c:f>
              <c:numCache>
                <c:formatCode>General</c:formatCode>
                <c:ptCount val="9"/>
                <c:pt idx="0">
                  <c:v>14</c:v>
                </c:pt>
                <c:pt idx="1">
                  <c:v>7</c:v>
                </c:pt>
                <c:pt idx="2">
                  <c:v>7</c:v>
                </c:pt>
                <c:pt idx="3">
                  <c:v>4</c:v>
                </c:pt>
                <c:pt idx="4">
                  <c:v>4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1D-48AF-A918-E84632012B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44435072"/>
        <c:axId val="844441192"/>
      </c:barChart>
      <c:catAx>
        <c:axId val="8444350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4441192"/>
        <c:crosses val="autoZero"/>
        <c:auto val="1"/>
        <c:lblAlgn val="ctr"/>
        <c:lblOffset val="100"/>
        <c:noMultiLvlLbl val="0"/>
      </c:catAx>
      <c:valAx>
        <c:axId val="84444119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4435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6435217976083475"/>
          <c:y val="0.87677014716629154"/>
          <c:w val="0.46237293821687347"/>
          <c:h val="7.678644096170775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0.54071</cdr:x>
      <cdr:y>0.23559</cdr:y>
    </cdr:from>
    <cdr:to>
      <cdr:x>0.56974</cdr:x>
      <cdr:y>0.31062</cdr:y>
    </cdr:to>
    <cdr:sp macro="" textlink="">
      <cdr:nvSpPr>
        <cdr:cNvPr id="2" name="TextBox 12">
          <a:extLst xmlns:a="http://schemas.openxmlformats.org/drawingml/2006/main">
            <a:ext uri="{FF2B5EF4-FFF2-40B4-BE49-F238E27FC236}">
              <a16:creationId xmlns:a16="http://schemas.microsoft.com/office/drawing/2014/main" id="{D768BFF2-DC70-0097-A6A8-D19802C632C9}"/>
            </a:ext>
          </a:extLst>
        </cdr:cNvPr>
        <cdr:cNvSpPr txBox="1"/>
      </cdr:nvSpPr>
      <cdr:spPr>
        <a:xfrm xmlns:a="http://schemas.openxmlformats.org/drawingml/2006/main">
          <a:off x="6156888" y="1159588"/>
          <a:ext cx="330540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dirty="0"/>
            <a:t>8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560434-B082-4BDE-95C0-1054992853FE}" type="datetimeFigureOut">
              <a:rPr lang="en-GB" smtClean="0"/>
              <a:t>30/06/2026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8268E7-202E-486F-8BDC-22956A01AB6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397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CD80B4-3417-B74B-BDCD-C7836226A25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oppins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1576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8268E7-202E-486F-8BDC-22956A01AB6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30499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8268E7-202E-486F-8BDC-22956A01AB6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87397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8268E7-202E-486F-8BDC-22956A01AB6B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0643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8268E7-202E-486F-8BDC-22956A01AB6B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1134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8268E7-202E-486F-8BDC-22956A01AB6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2414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8268E7-202E-486F-8BDC-22956A01AB6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916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01B5291B-A0B5-0A34-5C7E-79E2E3F68AC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208" y="2431330"/>
            <a:ext cx="5557584" cy="130540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3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Sub title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D5457D4-902F-B0A0-0CA3-AB0C3D54F72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208" y="3846892"/>
            <a:ext cx="5557584" cy="3470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Presenter name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4F31047-4864-D68A-2944-4FD900DC046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8208" y="4198584"/>
            <a:ext cx="5557584" cy="3470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Department name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04D3CA51-9B82-D8B8-96F1-42FE5F9B17A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8208" y="4545623"/>
            <a:ext cx="5557584" cy="3470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</a:t>
            </a:r>
          </a:p>
        </p:txBody>
      </p:sp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79A3FDC1-DA18-B647-8002-951F8A2778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8" y="0"/>
            <a:ext cx="6098726" cy="3810000"/>
          </a:xfrm>
          <a:custGeom>
            <a:avLst/>
            <a:gdLst>
              <a:gd name="connsiteX0" fmla="*/ 1626032 w 7810500"/>
              <a:gd name="connsiteY0" fmla="*/ 0 h 3810000"/>
              <a:gd name="connsiteX1" fmla="*/ 6184468 w 7810500"/>
              <a:gd name="connsiteY1" fmla="*/ 0 h 3810000"/>
              <a:gd name="connsiteX2" fmla="*/ 7810500 w 7810500"/>
              <a:gd name="connsiteY2" fmla="*/ 1626032 h 3810000"/>
              <a:gd name="connsiteX3" fmla="*/ 7810500 w 7810500"/>
              <a:gd name="connsiteY3" fmla="*/ 3625329 h 3810000"/>
              <a:gd name="connsiteX4" fmla="*/ 7625829 w 7810500"/>
              <a:gd name="connsiteY4" fmla="*/ 3810000 h 3810000"/>
              <a:gd name="connsiteX5" fmla="*/ 184671 w 7810500"/>
              <a:gd name="connsiteY5" fmla="*/ 3810000 h 3810000"/>
              <a:gd name="connsiteX6" fmla="*/ 0 w 7810500"/>
              <a:gd name="connsiteY6" fmla="*/ 3625329 h 3810000"/>
              <a:gd name="connsiteX7" fmla="*/ 0 w 7810500"/>
              <a:gd name="connsiteY7" fmla="*/ 1626032 h 3810000"/>
              <a:gd name="connsiteX8" fmla="*/ 1626032 w 7810500"/>
              <a:gd name="connsiteY8" fmla="*/ 0 h 3810000"/>
              <a:gd name="connsiteX0" fmla="*/ 1626032 w 7810500"/>
              <a:gd name="connsiteY0" fmla="*/ 0 h 3810000"/>
              <a:gd name="connsiteX1" fmla="*/ 6184468 w 7810500"/>
              <a:gd name="connsiteY1" fmla="*/ 0 h 3810000"/>
              <a:gd name="connsiteX2" fmla="*/ 7810500 w 7810500"/>
              <a:gd name="connsiteY2" fmla="*/ 3625329 h 3810000"/>
              <a:gd name="connsiteX3" fmla="*/ 7625829 w 7810500"/>
              <a:gd name="connsiteY3" fmla="*/ 3810000 h 3810000"/>
              <a:gd name="connsiteX4" fmla="*/ 184671 w 7810500"/>
              <a:gd name="connsiteY4" fmla="*/ 3810000 h 3810000"/>
              <a:gd name="connsiteX5" fmla="*/ 0 w 7810500"/>
              <a:gd name="connsiteY5" fmla="*/ 3625329 h 3810000"/>
              <a:gd name="connsiteX6" fmla="*/ 0 w 7810500"/>
              <a:gd name="connsiteY6" fmla="*/ 1626032 h 3810000"/>
              <a:gd name="connsiteX7" fmla="*/ 1626032 w 7810500"/>
              <a:gd name="connsiteY7" fmla="*/ 0 h 3810000"/>
              <a:gd name="connsiteX0" fmla="*/ 1626032 w 7963808"/>
              <a:gd name="connsiteY0" fmla="*/ 0 h 3810000"/>
              <a:gd name="connsiteX1" fmla="*/ 6184468 w 7963808"/>
              <a:gd name="connsiteY1" fmla="*/ 0 h 3810000"/>
              <a:gd name="connsiteX2" fmla="*/ 7625829 w 7963808"/>
              <a:gd name="connsiteY2" fmla="*/ 3810000 h 3810000"/>
              <a:gd name="connsiteX3" fmla="*/ 184671 w 7963808"/>
              <a:gd name="connsiteY3" fmla="*/ 3810000 h 3810000"/>
              <a:gd name="connsiteX4" fmla="*/ 0 w 7963808"/>
              <a:gd name="connsiteY4" fmla="*/ 3625329 h 3810000"/>
              <a:gd name="connsiteX5" fmla="*/ 0 w 7963808"/>
              <a:gd name="connsiteY5" fmla="*/ 1626032 h 3810000"/>
              <a:gd name="connsiteX6" fmla="*/ 1626032 w 7963808"/>
              <a:gd name="connsiteY6" fmla="*/ 0 h 3810000"/>
              <a:gd name="connsiteX0" fmla="*/ 1626032 w 6876799"/>
              <a:gd name="connsiteY0" fmla="*/ 0 h 3810000"/>
              <a:gd name="connsiteX1" fmla="*/ 6184468 w 6876799"/>
              <a:gd name="connsiteY1" fmla="*/ 0 h 3810000"/>
              <a:gd name="connsiteX2" fmla="*/ 6063729 w 6876799"/>
              <a:gd name="connsiteY2" fmla="*/ 3797300 h 3810000"/>
              <a:gd name="connsiteX3" fmla="*/ 184671 w 6876799"/>
              <a:gd name="connsiteY3" fmla="*/ 3810000 h 3810000"/>
              <a:gd name="connsiteX4" fmla="*/ 0 w 6876799"/>
              <a:gd name="connsiteY4" fmla="*/ 3625329 h 3810000"/>
              <a:gd name="connsiteX5" fmla="*/ 0 w 6876799"/>
              <a:gd name="connsiteY5" fmla="*/ 1626032 h 3810000"/>
              <a:gd name="connsiteX6" fmla="*/ 1626032 w 6876799"/>
              <a:gd name="connsiteY6" fmla="*/ 0 h 3810000"/>
              <a:gd name="connsiteX0" fmla="*/ 1626032 w 6601473"/>
              <a:gd name="connsiteY0" fmla="*/ 0 h 3810000"/>
              <a:gd name="connsiteX1" fmla="*/ 6184468 w 6601473"/>
              <a:gd name="connsiteY1" fmla="*/ 0 h 3810000"/>
              <a:gd name="connsiteX2" fmla="*/ 6063729 w 6601473"/>
              <a:gd name="connsiteY2" fmla="*/ 3797300 h 3810000"/>
              <a:gd name="connsiteX3" fmla="*/ 184671 w 6601473"/>
              <a:gd name="connsiteY3" fmla="*/ 3810000 h 3810000"/>
              <a:gd name="connsiteX4" fmla="*/ 0 w 6601473"/>
              <a:gd name="connsiteY4" fmla="*/ 3625329 h 3810000"/>
              <a:gd name="connsiteX5" fmla="*/ 0 w 6601473"/>
              <a:gd name="connsiteY5" fmla="*/ 1626032 h 3810000"/>
              <a:gd name="connsiteX6" fmla="*/ 1626032 w 6601473"/>
              <a:gd name="connsiteY6" fmla="*/ 0 h 3810000"/>
              <a:gd name="connsiteX0" fmla="*/ 1626032 w 6605873"/>
              <a:gd name="connsiteY0" fmla="*/ 0 h 3810000"/>
              <a:gd name="connsiteX1" fmla="*/ 6184468 w 6605873"/>
              <a:gd name="connsiteY1" fmla="*/ 0 h 3810000"/>
              <a:gd name="connsiteX2" fmla="*/ 6082779 w 6605873"/>
              <a:gd name="connsiteY2" fmla="*/ 3802063 h 3810000"/>
              <a:gd name="connsiteX3" fmla="*/ 184671 w 6605873"/>
              <a:gd name="connsiteY3" fmla="*/ 3810000 h 3810000"/>
              <a:gd name="connsiteX4" fmla="*/ 0 w 6605873"/>
              <a:gd name="connsiteY4" fmla="*/ 3625329 h 3810000"/>
              <a:gd name="connsiteX5" fmla="*/ 0 w 6605873"/>
              <a:gd name="connsiteY5" fmla="*/ 1626032 h 3810000"/>
              <a:gd name="connsiteX6" fmla="*/ 1626032 w 6605873"/>
              <a:gd name="connsiteY6" fmla="*/ 0 h 3810000"/>
              <a:gd name="connsiteX0" fmla="*/ 1626032 w 6524678"/>
              <a:gd name="connsiteY0" fmla="*/ 6350 h 3816350"/>
              <a:gd name="connsiteX1" fmla="*/ 6076518 w 6524678"/>
              <a:gd name="connsiteY1" fmla="*/ 0 h 3816350"/>
              <a:gd name="connsiteX2" fmla="*/ 6082779 w 6524678"/>
              <a:gd name="connsiteY2" fmla="*/ 3808413 h 3816350"/>
              <a:gd name="connsiteX3" fmla="*/ 184671 w 6524678"/>
              <a:gd name="connsiteY3" fmla="*/ 3816350 h 3816350"/>
              <a:gd name="connsiteX4" fmla="*/ 0 w 6524678"/>
              <a:gd name="connsiteY4" fmla="*/ 3631679 h 3816350"/>
              <a:gd name="connsiteX5" fmla="*/ 0 w 6524678"/>
              <a:gd name="connsiteY5" fmla="*/ 1632382 h 3816350"/>
              <a:gd name="connsiteX6" fmla="*/ 1626032 w 6524678"/>
              <a:gd name="connsiteY6" fmla="*/ 6350 h 3816350"/>
              <a:gd name="connsiteX0" fmla="*/ 1626032 w 6087407"/>
              <a:gd name="connsiteY0" fmla="*/ 6350 h 3816350"/>
              <a:gd name="connsiteX1" fmla="*/ 6076518 w 6087407"/>
              <a:gd name="connsiteY1" fmla="*/ 0 h 3816350"/>
              <a:gd name="connsiteX2" fmla="*/ 6082779 w 6087407"/>
              <a:gd name="connsiteY2" fmla="*/ 3808413 h 3816350"/>
              <a:gd name="connsiteX3" fmla="*/ 184671 w 6087407"/>
              <a:gd name="connsiteY3" fmla="*/ 3816350 h 3816350"/>
              <a:gd name="connsiteX4" fmla="*/ 0 w 6087407"/>
              <a:gd name="connsiteY4" fmla="*/ 3631679 h 3816350"/>
              <a:gd name="connsiteX5" fmla="*/ 0 w 6087407"/>
              <a:gd name="connsiteY5" fmla="*/ 1632382 h 3816350"/>
              <a:gd name="connsiteX6" fmla="*/ 1626032 w 6087407"/>
              <a:gd name="connsiteY6" fmla="*/ 6350 h 3816350"/>
              <a:gd name="connsiteX0" fmla="*/ 1626032 w 6100891"/>
              <a:gd name="connsiteY0" fmla="*/ 0 h 3810000"/>
              <a:gd name="connsiteX1" fmla="*/ 6097949 w 6100891"/>
              <a:gd name="connsiteY1" fmla="*/ 794 h 3810000"/>
              <a:gd name="connsiteX2" fmla="*/ 6082779 w 6100891"/>
              <a:gd name="connsiteY2" fmla="*/ 3802063 h 3810000"/>
              <a:gd name="connsiteX3" fmla="*/ 184671 w 6100891"/>
              <a:gd name="connsiteY3" fmla="*/ 3810000 h 3810000"/>
              <a:gd name="connsiteX4" fmla="*/ 0 w 6100891"/>
              <a:gd name="connsiteY4" fmla="*/ 3625329 h 3810000"/>
              <a:gd name="connsiteX5" fmla="*/ 0 w 6100891"/>
              <a:gd name="connsiteY5" fmla="*/ 1626032 h 3810000"/>
              <a:gd name="connsiteX6" fmla="*/ 1626032 w 6100891"/>
              <a:gd name="connsiteY6" fmla="*/ 0 h 3810000"/>
              <a:gd name="connsiteX0" fmla="*/ 1626032 w 6098322"/>
              <a:gd name="connsiteY0" fmla="*/ 0 h 3810000"/>
              <a:gd name="connsiteX1" fmla="*/ 6097949 w 6098322"/>
              <a:gd name="connsiteY1" fmla="*/ 794 h 3810000"/>
              <a:gd name="connsiteX2" fmla="*/ 6082779 w 6098322"/>
              <a:gd name="connsiteY2" fmla="*/ 3802063 h 3810000"/>
              <a:gd name="connsiteX3" fmla="*/ 184671 w 6098322"/>
              <a:gd name="connsiteY3" fmla="*/ 3810000 h 3810000"/>
              <a:gd name="connsiteX4" fmla="*/ 0 w 6098322"/>
              <a:gd name="connsiteY4" fmla="*/ 3625329 h 3810000"/>
              <a:gd name="connsiteX5" fmla="*/ 0 w 6098322"/>
              <a:gd name="connsiteY5" fmla="*/ 1626032 h 3810000"/>
              <a:gd name="connsiteX6" fmla="*/ 1626032 w 6098322"/>
              <a:gd name="connsiteY6" fmla="*/ 0 h 3810000"/>
              <a:gd name="connsiteX0" fmla="*/ 1626032 w 6102062"/>
              <a:gd name="connsiteY0" fmla="*/ 0 h 3810000"/>
              <a:gd name="connsiteX1" fmla="*/ 6097949 w 6102062"/>
              <a:gd name="connsiteY1" fmla="*/ 794 h 3810000"/>
              <a:gd name="connsiteX2" fmla="*/ 6097066 w 6102062"/>
              <a:gd name="connsiteY2" fmla="*/ 3806825 h 3810000"/>
              <a:gd name="connsiteX3" fmla="*/ 184671 w 6102062"/>
              <a:gd name="connsiteY3" fmla="*/ 3810000 h 3810000"/>
              <a:gd name="connsiteX4" fmla="*/ 0 w 6102062"/>
              <a:gd name="connsiteY4" fmla="*/ 3625329 h 3810000"/>
              <a:gd name="connsiteX5" fmla="*/ 0 w 6102062"/>
              <a:gd name="connsiteY5" fmla="*/ 1626032 h 3810000"/>
              <a:gd name="connsiteX6" fmla="*/ 1626032 w 6102062"/>
              <a:gd name="connsiteY6" fmla="*/ 0 h 3810000"/>
              <a:gd name="connsiteX0" fmla="*/ 1626032 w 6098726"/>
              <a:gd name="connsiteY0" fmla="*/ 0 h 3810000"/>
              <a:gd name="connsiteX1" fmla="*/ 6097949 w 6098726"/>
              <a:gd name="connsiteY1" fmla="*/ 794 h 3810000"/>
              <a:gd name="connsiteX2" fmla="*/ 6097066 w 6098726"/>
              <a:gd name="connsiteY2" fmla="*/ 3806825 h 3810000"/>
              <a:gd name="connsiteX3" fmla="*/ 184671 w 6098726"/>
              <a:gd name="connsiteY3" fmla="*/ 3810000 h 3810000"/>
              <a:gd name="connsiteX4" fmla="*/ 0 w 6098726"/>
              <a:gd name="connsiteY4" fmla="*/ 3625329 h 3810000"/>
              <a:gd name="connsiteX5" fmla="*/ 0 w 6098726"/>
              <a:gd name="connsiteY5" fmla="*/ 1626032 h 3810000"/>
              <a:gd name="connsiteX6" fmla="*/ 1626032 w 6098726"/>
              <a:gd name="connsiteY6" fmla="*/ 0 h 38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8726" h="3810000">
                <a:moveTo>
                  <a:pt x="1626032" y="0"/>
                </a:moveTo>
                <a:lnTo>
                  <a:pt x="6097949" y="794"/>
                </a:lnTo>
                <a:cubicBezTo>
                  <a:pt x="6100171" y="1699419"/>
                  <a:pt x="6096907" y="2640806"/>
                  <a:pt x="6097066" y="3806825"/>
                </a:cubicBezTo>
                <a:lnTo>
                  <a:pt x="184671" y="3810000"/>
                </a:lnTo>
                <a:cubicBezTo>
                  <a:pt x="82680" y="3810000"/>
                  <a:pt x="0" y="3727320"/>
                  <a:pt x="0" y="3625329"/>
                </a:cubicBezTo>
                <a:lnTo>
                  <a:pt x="0" y="1626032"/>
                </a:lnTo>
                <a:cubicBezTo>
                  <a:pt x="0" y="727999"/>
                  <a:pt x="727999" y="0"/>
                  <a:pt x="1626032" y="0"/>
                </a:cubicBezTo>
                <a:close/>
              </a:path>
            </a:pathLst>
          </a:custGeom>
        </p:spPr>
        <p:txBody>
          <a:bodyPr lIns="180000" tIns="720000" rIns="180000" bIns="18000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28ED38-053B-074D-A6A5-1C9374EA7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3810000"/>
            <a:ext cx="6096000" cy="304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1C1F544-4F91-82A6-00C9-2CD07BD90F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5" y="5829301"/>
            <a:ext cx="1709992" cy="584196"/>
          </a:xfrm>
          <a:prstGeom prst="rect">
            <a:avLst/>
          </a:prstGeom>
        </p:spPr>
      </p:pic>
      <p:sp>
        <p:nvSpPr>
          <p:cNvPr id="18" name="Title 16">
            <a:extLst>
              <a:ext uri="{FF2B5EF4-FFF2-40B4-BE49-F238E27FC236}">
                <a16:creationId xmlns:a16="http://schemas.microsoft.com/office/drawing/2014/main" id="{38E7A839-83A6-1537-1D7F-FC06DC6A04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8207" y="579437"/>
            <a:ext cx="5557584" cy="1800200"/>
          </a:xfrm>
          <a:prstGeom prst="rect">
            <a:avLst/>
          </a:prstGeom>
        </p:spPr>
        <p:txBody>
          <a:bodyPr/>
          <a:lstStyle>
            <a:lvl1pPr>
              <a:defRPr sz="5500" b="1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kumimoji="0" lang="en-GB" sz="55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 SemiBold" pitchFamily="2" charset="77"/>
                <a:ea typeface="+mn-ea"/>
                <a:cs typeface="Poppins SemiBold" pitchFamily="2" charset="77"/>
              </a:rPr>
              <a:t>Cover slide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2666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Header - Sing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9AB77CF-2F7D-B2E3-46EC-898E19C18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-5910" y="-43402"/>
            <a:ext cx="12203820" cy="1642219"/>
          </a:xfrm>
          <a:custGeom>
            <a:avLst/>
            <a:gdLst>
              <a:gd name="connsiteX0" fmla="*/ 5910 w 12203820"/>
              <a:gd name="connsiteY0" fmla="*/ 1642219 h 1642219"/>
              <a:gd name="connsiteX1" fmla="*/ 12203820 w 12203820"/>
              <a:gd name="connsiteY1" fmla="*/ 1642219 h 1642219"/>
              <a:gd name="connsiteX2" fmla="*/ 12203820 w 12203820"/>
              <a:gd name="connsiteY2" fmla="*/ 819030 h 1642219"/>
              <a:gd name="connsiteX3" fmla="*/ 12197910 w 12203820"/>
              <a:gd name="connsiteY3" fmla="*/ 819030 h 1642219"/>
              <a:gd name="connsiteX4" fmla="*/ 12197911 w 12203820"/>
              <a:gd name="connsiteY4" fmla="*/ 411595 h 1642219"/>
              <a:gd name="connsiteX5" fmla="*/ 11786316 w 12203820"/>
              <a:gd name="connsiteY5" fmla="*/ 0 h 1642219"/>
              <a:gd name="connsiteX6" fmla="*/ 0 w 12203820"/>
              <a:gd name="connsiteY6" fmla="*/ 0 h 1642219"/>
              <a:gd name="connsiteX7" fmla="*/ 0 w 12203820"/>
              <a:gd name="connsiteY7" fmla="*/ 823189 h 1642219"/>
              <a:gd name="connsiteX8" fmla="*/ 5910 w 12203820"/>
              <a:gd name="connsiteY8" fmla="*/ 823189 h 1642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3820" h="1642219">
                <a:moveTo>
                  <a:pt x="5910" y="1642219"/>
                </a:moveTo>
                <a:lnTo>
                  <a:pt x="12203820" y="1642219"/>
                </a:lnTo>
                <a:lnTo>
                  <a:pt x="12203820" y="819030"/>
                </a:lnTo>
                <a:lnTo>
                  <a:pt x="12197910" y="819030"/>
                </a:lnTo>
                <a:lnTo>
                  <a:pt x="12197911" y="411595"/>
                </a:lnTo>
                <a:cubicBezTo>
                  <a:pt x="12197911" y="184277"/>
                  <a:pt x="12013634" y="0"/>
                  <a:pt x="11786316" y="0"/>
                </a:cubicBezTo>
                <a:lnTo>
                  <a:pt x="0" y="0"/>
                </a:lnTo>
                <a:lnTo>
                  <a:pt x="0" y="823189"/>
                </a:lnTo>
                <a:lnTo>
                  <a:pt x="5910" y="823189"/>
                </a:lnTo>
                <a:close/>
              </a:path>
            </a:pathLst>
          </a:custGeom>
          <a:solidFill>
            <a:srgbClr val="0606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B4FE0AC-2B61-A291-8C87-19783331AD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1756180"/>
            <a:ext cx="10179513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chemeClr val="tx1"/>
                </a:solidFill>
                <a:latin typeface="+mn-lt"/>
                <a:cs typeface="Poppins" panose="00000500000000000000" pitchFamily="2" charset="0"/>
              </a:defRPr>
            </a:lvl1pPr>
            <a:lvl2pPr marL="457200" indent="0">
              <a:buNone/>
              <a:defRPr sz="1500">
                <a:ln>
                  <a:noFill/>
                </a:ln>
                <a:solidFill>
                  <a:schemeClr val="tx1"/>
                </a:solidFill>
                <a:latin typeface="+mn-lt"/>
              </a:defRPr>
            </a:lvl2pPr>
            <a:lvl3pPr>
              <a:defRPr sz="1500">
                <a:ln>
                  <a:noFill/>
                </a:ln>
                <a:solidFill>
                  <a:schemeClr val="tx1"/>
                </a:solidFill>
              </a:defRPr>
            </a:lvl3pPr>
            <a:lvl4pPr>
              <a:defRPr sz="1500">
                <a:ln>
                  <a:noFill/>
                </a:ln>
                <a:solidFill>
                  <a:schemeClr val="tx1"/>
                </a:solidFill>
              </a:defRPr>
            </a:lvl4pPr>
            <a:lvl5pPr>
              <a:defRPr sz="1500">
                <a:ln>
                  <a:noFill/>
                </a:ln>
                <a:solidFill>
                  <a:schemeClr val="tx1"/>
                </a:solidFill>
              </a:defRPr>
            </a:lvl5pPr>
            <a:lvl6pPr>
              <a:defRPr sz="1500">
                <a:solidFill>
                  <a:schemeClr val="tx1"/>
                </a:solidFill>
              </a:defRPr>
            </a:lvl6pPr>
            <a:lvl7pPr>
              <a:defRPr sz="1500">
                <a:solidFill>
                  <a:schemeClr val="tx1"/>
                </a:solidFill>
              </a:defRPr>
            </a:lvl7pPr>
            <a:lvl8pPr>
              <a:defRPr sz="1500">
                <a:solidFill>
                  <a:schemeClr val="tx1"/>
                </a:solidFill>
              </a:defRPr>
            </a:lvl8pPr>
            <a:lvl9pPr>
              <a:defRPr sz="1500">
                <a:solidFill>
                  <a:schemeClr val="tx1"/>
                </a:solidFill>
              </a:defRPr>
            </a:lvl9pPr>
          </a:lstStyle>
          <a:p>
            <a:pPr lvl="0"/>
            <a:r>
              <a:rPr lang="en-GB"/>
              <a:t>Body copy goes here.</a:t>
            </a:r>
          </a:p>
        </p:txBody>
      </p:sp>
      <p:pic>
        <p:nvPicPr>
          <p:cNvPr id="4" name="Picture 3" descr="The Open University Logo">
            <a:extLst>
              <a:ext uri="{FF2B5EF4-FFF2-40B4-BE49-F238E27FC236}">
                <a16:creationId xmlns:a16="http://schemas.microsoft.com/office/drawing/2014/main" id="{E4AAF1D7-1AB1-24E2-D225-B29014CDE48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3D76B4-6B99-273A-B703-B10A873FD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8DAB0E9-4DC8-6D69-3A02-6AB4C88D8A59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AC5C423E-7F1A-908E-31A9-67502F1BD8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915" y="364891"/>
            <a:ext cx="10766702" cy="897851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GB" dirty="0"/>
              <a:t>Content slide</a:t>
            </a:r>
          </a:p>
        </p:txBody>
      </p:sp>
    </p:spTree>
    <p:extLst>
      <p:ext uri="{BB962C8B-B14F-4D97-AF65-F5344CB8AC3E}">
        <p14:creationId xmlns:p14="http://schemas.microsoft.com/office/powerpoint/2010/main" val="176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Header - Single (No Log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5CBF7B9F-09EC-5918-B7BF-F748033592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-5910" y="-43402"/>
            <a:ext cx="12203820" cy="1642219"/>
          </a:xfrm>
          <a:custGeom>
            <a:avLst/>
            <a:gdLst>
              <a:gd name="connsiteX0" fmla="*/ 5910 w 12203820"/>
              <a:gd name="connsiteY0" fmla="*/ 1642219 h 1642219"/>
              <a:gd name="connsiteX1" fmla="*/ 12203820 w 12203820"/>
              <a:gd name="connsiteY1" fmla="*/ 1642219 h 1642219"/>
              <a:gd name="connsiteX2" fmla="*/ 12203820 w 12203820"/>
              <a:gd name="connsiteY2" fmla="*/ 819030 h 1642219"/>
              <a:gd name="connsiteX3" fmla="*/ 12197910 w 12203820"/>
              <a:gd name="connsiteY3" fmla="*/ 819030 h 1642219"/>
              <a:gd name="connsiteX4" fmla="*/ 12197911 w 12203820"/>
              <a:gd name="connsiteY4" fmla="*/ 411595 h 1642219"/>
              <a:gd name="connsiteX5" fmla="*/ 11786316 w 12203820"/>
              <a:gd name="connsiteY5" fmla="*/ 0 h 1642219"/>
              <a:gd name="connsiteX6" fmla="*/ 0 w 12203820"/>
              <a:gd name="connsiteY6" fmla="*/ 0 h 1642219"/>
              <a:gd name="connsiteX7" fmla="*/ 0 w 12203820"/>
              <a:gd name="connsiteY7" fmla="*/ 823189 h 1642219"/>
              <a:gd name="connsiteX8" fmla="*/ 5910 w 12203820"/>
              <a:gd name="connsiteY8" fmla="*/ 823189 h 1642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3820" h="1642219">
                <a:moveTo>
                  <a:pt x="5910" y="1642219"/>
                </a:moveTo>
                <a:lnTo>
                  <a:pt x="12203820" y="1642219"/>
                </a:lnTo>
                <a:lnTo>
                  <a:pt x="12203820" y="819030"/>
                </a:lnTo>
                <a:lnTo>
                  <a:pt x="12197910" y="819030"/>
                </a:lnTo>
                <a:lnTo>
                  <a:pt x="12197911" y="411595"/>
                </a:lnTo>
                <a:cubicBezTo>
                  <a:pt x="12197911" y="184277"/>
                  <a:pt x="12013634" y="0"/>
                  <a:pt x="11786316" y="0"/>
                </a:cubicBezTo>
                <a:lnTo>
                  <a:pt x="0" y="0"/>
                </a:lnTo>
                <a:lnTo>
                  <a:pt x="0" y="823189"/>
                </a:lnTo>
                <a:lnTo>
                  <a:pt x="5910" y="823189"/>
                </a:lnTo>
                <a:close/>
              </a:path>
            </a:pathLst>
          </a:custGeom>
          <a:solidFill>
            <a:srgbClr val="0606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B4FE0AC-2B61-A291-8C87-19783331AD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1756180"/>
            <a:ext cx="10179513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chemeClr val="tx1"/>
                </a:solidFill>
                <a:latin typeface="+mn-lt"/>
                <a:cs typeface="Poppins" panose="00000500000000000000" pitchFamily="2" charset="0"/>
              </a:defRPr>
            </a:lvl1pPr>
            <a:lvl2pPr marL="457200" indent="0">
              <a:buNone/>
              <a:defRPr sz="1500">
                <a:ln>
                  <a:noFill/>
                </a:ln>
                <a:solidFill>
                  <a:schemeClr val="tx1"/>
                </a:solidFill>
                <a:latin typeface="+mn-lt"/>
              </a:defRPr>
            </a:lvl2pPr>
            <a:lvl3pPr>
              <a:defRPr sz="1500">
                <a:ln>
                  <a:noFill/>
                </a:ln>
                <a:solidFill>
                  <a:schemeClr val="tx1"/>
                </a:solidFill>
              </a:defRPr>
            </a:lvl3pPr>
            <a:lvl4pPr>
              <a:defRPr sz="1500">
                <a:ln>
                  <a:noFill/>
                </a:ln>
                <a:solidFill>
                  <a:schemeClr val="tx1"/>
                </a:solidFill>
              </a:defRPr>
            </a:lvl4pPr>
            <a:lvl5pPr>
              <a:defRPr sz="1500">
                <a:ln>
                  <a:noFill/>
                </a:ln>
                <a:solidFill>
                  <a:schemeClr val="tx1"/>
                </a:solidFill>
              </a:defRPr>
            </a:lvl5pPr>
            <a:lvl6pPr>
              <a:defRPr sz="1500">
                <a:solidFill>
                  <a:schemeClr val="tx1"/>
                </a:solidFill>
              </a:defRPr>
            </a:lvl6pPr>
            <a:lvl7pPr>
              <a:defRPr sz="1500">
                <a:solidFill>
                  <a:schemeClr val="tx1"/>
                </a:solidFill>
              </a:defRPr>
            </a:lvl7pPr>
            <a:lvl8pPr>
              <a:defRPr sz="1500">
                <a:solidFill>
                  <a:schemeClr val="tx1"/>
                </a:solidFill>
              </a:defRPr>
            </a:lvl8pPr>
            <a:lvl9pPr>
              <a:defRPr sz="1500">
                <a:solidFill>
                  <a:schemeClr val="tx1"/>
                </a:solidFill>
              </a:defRPr>
            </a:lvl9pPr>
          </a:lstStyle>
          <a:p>
            <a:pPr lvl="0"/>
            <a:r>
              <a:rPr lang="en-GB"/>
              <a:t>Body copy goes here.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B4BC5B-11A8-A13C-AE7B-0EB7DE5E41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4BDE3AF-EA14-34B2-3ED6-5C8589728A50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6B0EAFF6-08D6-BD74-9A1E-BFCD03C629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915" y="364891"/>
            <a:ext cx="10766702" cy="897851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GB" dirty="0"/>
              <a:t>Content slide</a:t>
            </a:r>
          </a:p>
        </p:txBody>
      </p:sp>
    </p:spTree>
    <p:extLst>
      <p:ext uri="{BB962C8B-B14F-4D97-AF65-F5344CB8AC3E}">
        <p14:creationId xmlns:p14="http://schemas.microsoft.com/office/powerpoint/2010/main" val="32488187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Header - Deep +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-form: Shape 12">
            <a:extLst>
              <a:ext uri="{FF2B5EF4-FFF2-40B4-BE49-F238E27FC236}">
                <a16:creationId xmlns:a16="http://schemas.microsoft.com/office/drawing/2014/main" id="{4541AC4E-C6B9-30F9-99BB-2C9E60406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-5910" y="-43402"/>
            <a:ext cx="12203820" cy="1642219"/>
          </a:xfrm>
          <a:custGeom>
            <a:avLst/>
            <a:gdLst>
              <a:gd name="connsiteX0" fmla="*/ 5910 w 12203820"/>
              <a:gd name="connsiteY0" fmla="*/ 1642219 h 1642219"/>
              <a:gd name="connsiteX1" fmla="*/ 12203820 w 12203820"/>
              <a:gd name="connsiteY1" fmla="*/ 1642219 h 1642219"/>
              <a:gd name="connsiteX2" fmla="*/ 12203820 w 12203820"/>
              <a:gd name="connsiteY2" fmla="*/ 819030 h 1642219"/>
              <a:gd name="connsiteX3" fmla="*/ 12197910 w 12203820"/>
              <a:gd name="connsiteY3" fmla="*/ 819030 h 1642219"/>
              <a:gd name="connsiteX4" fmla="*/ 12197911 w 12203820"/>
              <a:gd name="connsiteY4" fmla="*/ 411595 h 1642219"/>
              <a:gd name="connsiteX5" fmla="*/ 11786316 w 12203820"/>
              <a:gd name="connsiteY5" fmla="*/ 0 h 1642219"/>
              <a:gd name="connsiteX6" fmla="*/ 0 w 12203820"/>
              <a:gd name="connsiteY6" fmla="*/ 0 h 1642219"/>
              <a:gd name="connsiteX7" fmla="*/ 0 w 12203820"/>
              <a:gd name="connsiteY7" fmla="*/ 823189 h 1642219"/>
              <a:gd name="connsiteX8" fmla="*/ 5910 w 12203820"/>
              <a:gd name="connsiteY8" fmla="*/ 823189 h 1642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3820" h="1642219">
                <a:moveTo>
                  <a:pt x="5910" y="1642219"/>
                </a:moveTo>
                <a:lnTo>
                  <a:pt x="12203820" y="1642219"/>
                </a:lnTo>
                <a:lnTo>
                  <a:pt x="12203820" y="819030"/>
                </a:lnTo>
                <a:lnTo>
                  <a:pt x="12197910" y="819030"/>
                </a:lnTo>
                <a:lnTo>
                  <a:pt x="12197911" y="411595"/>
                </a:lnTo>
                <a:cubicBezTo>
                  <a:pt x="12197911" y="184277"/>
                  <a:pt x="12013634" y="0"/>
                  <a:pt x="11786316" y="0"/>
                </a:cubicBezTo>
                <a:lnTo>
                  <a:pt x="0" y="0"/>
                </a:lnTo>
                <a:lnTo>
                  <a:pt x="0" y="823189"/>
                </a:lnTo>
                <a:lnTo>
                  <a:pt x="5910" y="823189"/>
                </a:lnTo>
                <a:close/>
              </a:path>
            </a:pathLst>
          </a:custGeom>
          <a:solidFill>
            <a:srgbClr val="0606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58BE8F5A-8A1A-5C53-72B2-42712E54532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1756180"/>
            <a:ext cx="10179513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chemeClr val="tx1"/>
                </a:solidFill>
                <a:latin typeface="+mn-lt"/>
                <a:cs typeface="Poppins" panose="00000500000000000000" pitchFamily="2" charset="0"/>
              </a:defRPr>
            </a:lvl1pPr>
            <a:lvl2pPr marL="457200" indent="0">
              <a:buNone/>
              <a:defRPr sz="1500">
                <a:ln>
                  <a:noFill/>
                </a:ln>
                <a:solidFill>
                  <a:schemeClr val="tx1"/>
                </a:solidFill>
                <a:latin typeface="+mn-lt"/>
              </a:defRPr>
            </a:lvl2pPr>
            <a:lvl3pPr>
              <a:defRPr sz="1500">
                <a:ln>
                  <a:noFill/>
                </a:ln>
                <a:solidFill>
                  <a:schemeClr val="tx1"/>
                </a:solidFill>
              </a:defRPr>
            </a:lvl3pPr>
            <a:lvl4pPr>
              <a:defRPr sz="1500">
                <a:ln>
                  <a:noFill/>
                </a:ln>
                <a:solidFill>
                  <a:schemeClr val="tx1"/>
                </a:solidFill>
              </a:defRPr>
            </a:lvl4pPr>
            <a:lvl5pPr>
              <a:defRPr sz="1500">
                <a:ln>
                  <a:noFill/>
                </a:ln>
                <a:solidFill>
                  <a:schemeClr val="tx1"/>
                </a:solidFill>
              </a:defRPr>
            </a:lvl5pPr>
            <a:lvl6pPr>
              <a:defRPr sz="1500">
                <a:solidFill>
                  <a:schemeClr val="tx1"/>
                </a:solidFill>
              </a:defRPr>
            </a:lvl6pPr>
            <a:lvl7pPr>
              <a:defRPr sz="1500">
                <a:solidFill>
                  <a:schemeClr val="tx1"/>
                </a:solidFill>
              </a:defRPr>
            </a:lvl7pPr>
            <a:lvl8pPr>
              <a:defRPr sz="1500">
                <a:solidFill>
                  <a:schemeClr val="tx1"/>
                </a:solidFill>
              </a:defRPr>
            </a:lvl8pPr>
            <a:lvl9pPr>
              <a:defRPr sz="150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Body copy goes here.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025CC09-2BCF-3A4D-87E4-590716EC071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93565" y="2856109"/>
            <a:ext cx="4687053" cy="32210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do </a:t>
            </a:r>
            <a:r>
              <a:rPr lang="en-GB" err="1"/>
              <a:t>eiusmod</a:t>
            </a:r>
            <a:r>
              <a:rPr lang="en-GB"/>
              <a:t> </a:t>
            </a:r>
            <a:r>
              <a:rPr lang="en-GB" err="1"/>
              <a:t>tempor</a:t>
            </a:r>
            <a:r>
              <a:rPr lang="en-GB"/>
              <a:t> </a:t>
            </a:r>
            <a:r>
              <a:rPr lang="en-GB" err="1"/>
              <a:t>incididunt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labore</a:t>
            </a:r>
            <a:r>
              <a:rPr lang="en-GB"/>
              <a:t> et dolore magna </a:t>
            </a:r>
            <a:r>
              <a:rPr lang="en-GB" err="1"/>
              <a:t>aliqua</a:t>
            </a:r>
            <a:r>
              <a:rPr lang="en-GB"/>
              <a:t>. Ut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exercitation </a:t>
            </a:r>
            <a:r>
              <a:rPr lang="en-GB" err="1"/>
              <a:t>ullamco</a:t>
            </a:r>
            <a:r>
              <a:rPr lang="en-GB"/>
              <a:t> </a:t>
            </a:r>
            <a:r>
              <a:rPr lang="en-GB" err="1"/>
              <a:t>laboris</a:t>
            </a:r>
            <a:r>
              <a:rPr lang="en-GB"/>
              <a:t> nisi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Duis </a:t>
            </a:r>
            <a:r>
              <a:rPr lang="en-GB" err="1"/>
              <a:t>aute</a:t>
            </a:r>
            <a:r>
              <a:rPr lang="en-GB"/>
              <a:t> </a:t>
            </a:r>
            <a:r>
              <a:rPr lang="en-GB" err="1"/>
              <a:t>irure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consequat. Duis </a:t>
            </a:r>
            <a:r>
              <a:rPr lang="en-GB" err="1"/>
              <a:t>aute</a:t>
            </a:r>
            <a:r>
              <a:rPr lang="en-GB"/>
              <a:t> </a:t>
            </a:r>
            <a:r>
              <a:rPr lang="en-GB" err="1"/>
              <a:t>irure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reprehenderit</a:t>
            </a:r>
            <a:r>
              <a:rPr lang="en-GB"/>
              <a:t> in </a:t>
            </a:r>
            <a:r>
              <a:rPr lang="en-GB" err="1"/>
              <a:t>voluptate</a:t>
            </a:r>
            <a:r>
              <a:rPr lang="en-GB"/>
              <a:t> </a:t>
            </a:r>
            <a:r>
              <a:rPr lang="en-GB" err="1"/>
              <a:t>velit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cillum</a:t>
            </a:r>
            <a:r>
              <a:rPr lang="en-GB"/>
              <a:t> dolore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fugiat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pariatur</a:t>
            </a:r>
            <a:r>
              <a:rPr lang="en-GB"/>
              <a:t>. </a:t>
            </a:r>
            <a:r>
              <a:rPr lang="en-GB" err="1"/>
              <a:t>Excepteur</a:t>
            </a:r>
            <a:r>
              <a:rPr lang="en-GB"/>
              <a:t> </a:t>
            </a:r>
            <a:r>
              <a:rPr lang="en-GB" err="1"/>
              <a:t>sint</a:t>
            </a:r>
            <a:r>
              <a:rPr lang="en-GB"/>
              <a:t> </a:t>
            </a:r>
            <a:r>
              <a:rPr lang="en-GB" err="1"/>
              <a:t>occaecat</a:t>
            </a:r>
            <a:r>
              <a:rPr lang="en-GB"/>
              <a:t> </a:t>
            </a:r>
            <a:r>
              <a:rPr lang="en-GB" err="1"/>
              <a:t>cupidatat</a:t>
            </a:r>
            <a:r>
              <a:rPr lang="en-GB"/>
              <a:t> non </a:t>
            </a:r>
            <a:r>
              <a:rPr lang="en-GB" err="1"/>
              <a:t>proident</a:t>
            </a:r>
            <a:r>
              <a:rPr lang="en-GB"/>
              <a:t>, sunt in culpa qui </a:t>
            </a:r>
            <a:r>
              <a:rPr lang="en-GB" err="1"/>
              <a:t>officia</a:t>
            </a:r>
            <a:r>
              <a:rPr lang="en-GB"/>
              <a:t> </a:t>
            </a:r>
            <a:r>
              <a:rPr lang="en-GB" err="1"/>
              <a:t>deserunt</a:t>
            </a:r>
            <a:r>
              <a:rPr lang="en-GB"/>
              <a:t> </a:t>
            </a:r>
            <a:r>
              <a:rPr lang="en-GB" err="1"/>
              <a:t>mollit</a:t>
            </a:r>
            <a:r>
              <a:rPr lang="en-GB"/>
              <a:t> </a:t>
            </a:r>
            <a:r>
              <a:rPr lang="en-GB" err="1"/>
              <a:t>anim</a:t>
            </a:r>
            <a:r>
              <a:rPr lang="en-GB"/>
              <a:t> id </a:t>
            </a:r>
            <a:r>
              <a:rPr lang="en-GB" err="1"/>
              <a:t>est</a:t>
            </a:r>
            <a:r>
              <a:rPr lang="en-GB"/>
              <a:t> </a:t>
            </a:r>
            <a:r>
              <a:rPr lang="en-GB" err="1"/>
              <a:t>laborum</a:t>
            </a:r>
            <a:r>
              <a:rPr lang="en-GB"/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8A58EEA-786C-965A-E594-011961E852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F7F380E-8D81-A4E5-CD82-E5D6A004AE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B2352B-BF53-DE10-25A6-F7860126D6F2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736B8534-F9E1-A672-4CC2-B3AE328D0AB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833532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6C156B2C-2E7F-6D21-E1DB-80E76DCCCE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915" y="364892"/>
            <a:ext cx="10766702" cy="468640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GB" dirty="0"/>
              <a:t>Content slide</a:t>
            </a:r>
          </a:p>
        </p:txBody>
      </p:sp>
    </p:spTree>
    <p:extLst>
      <p:ext uri="{BB962C8B-B14F-4D97-AF65-F5344CB8AC3E}">
        <p14:creationId xmlns:p14="http://schemas.microsoft.com/office/powerpoint/2010/main" val="9959095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Header - Deep + Column (No Log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FC66ECCA-B749-D4DF-3098-EBFA952E3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-5910" y="-43402"/>
            <a:ext cx="12203820" cy="1642219"/>
          </a:xfrm>
          <a:custGeom>
            <a:avLst/>
            <a:gdLst>
              <a:gd name="connsiteX0" fmla="*/ 5910 w 12203820"/>
              <a:gd name="connsiteY0" fmla="*/ 1642219 h 1642219"/>
              <a:gd name="connsiteX1" fmla="*/ 12203820 w 12203820"/>
              <a:gd name="connsiteY1" fmla="*/ 1642219 h 1642219"/>
              <a:gd name="connsiteX2" fmla="*/ 12203820 w 12203820"/>
              <a:gd name="connsiteY2" fmla="*/ 819030 h 1642219"/>
              <a:gd name="connsiteX3" fmla="*/ 12197910 w 12203820"/>
              <a:gd name="connsiteY3" fmla="*/ 819030 h 1642219"/>
              <a:gd name="connsiteX4" fmla="*/ 12197911 w 12203820"/>
              <a:gd name="connsiteY4" fmla="*/ 411595 h 1642219"/>
              <a:gd name="connsiteX5" fmla="*/ 11786316 w 12203820"/>
              <a:gd name="connsiteY5" fmla="*/ 0 h 1642219"/>
              <a:gd name="connsiteX6" fmla="*/ 0 w 12203820"/>
              <a:gd name="connsiteY6" fmla="*/ 0 h 1642219"/>
              <a:gd name="connsiteX7" fmla="*/ 0 w 12203820"/>
              <a:gd name="connsiteY7" fmla="*/ 823189 h 1642219"/>
              <a:gd name="connsiteX8" fmla="*/ 5910 w 12203820"/>
              <a:gd name="connsiteY8" fmla="*/ 823189 h 1642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3820" h="1642219">
                <a:moveTo>
                  <a:pt x="5910" y="1642219"/>
                </a:moveTo>
                <a:lnTo>
                  <a:pt x="12203820" y="1642219"/>
                </a:lnTo>
                <a:lnTo>
                  <a:pt x="12203820" y="819030"/>
                </a:lnTo>
                <a:lnTo>
                  <a:pt x="12197910" y="819030"/>
                </a:lnTo>
                <a:lnTo>
                  <a:pt x="12197911" y="411595"/>
                </a:lnTo>
                <a:cubicBezTo>
                  <a:pt x="12197911" y="184277"/>
                  <a:pt x="12013634" y="0"/>
                  <a:pt x="11786316" y="0"/>
                </a:cubicBezTo>
                <a:lnTo>
                  <a:pt x="0" y="0"/>
                </a:lnTo>
                <a:lnTo>
                  <a:pt x="0" y="823189"/>
                </a:lnTo>
                <a:lnTo>
                  <a:pt x="5910" y="823189"/>
                </a:lnTo>
                <a:close/>
              </a:path>
            </a:pathLst>
          </a:custGeom>
          <a:solidFill>
            <a:srgbClr val="0606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A7150EB-D92B-C450-9558-0D39CD35C8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833532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58BE8F5A-8A1A-5C53-72B2-42712E54532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1756180"/>
            <a:ext cx="10179513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chemeClr val="tx1"/>
                </a:solidFill>
                <a:latin typeface="+mn-lt"/>
                <a:cs typeface="Poppins" panose="00000500000000000000" pitchFamily="2" charset="0"/>
              </a:defRPr>
            </a:lvl1pPr>
            <a:lvl2pPr marL="457200" indent="0">
              <a:buNone/>
              <a:defRPr sz="1500">
                <a:ln>
                  <a:noFill/>
                </a:ln>
                <a:solidFill>
                  <a:schemeClr val="tx1"/>
                </a:solidFill>
                <a:latin typeface="+mn-lt"/>
              </a:defRPr>
            </a:lvl2pPr>
            <a:lvl3pPr>
              <a:defRPr sz="1500">
                <a:ln>
                  <a:noFill/>
                </a:ln>
                <a:solidFill>
                  <a:schemeClr val="tx1"/>
                </a:solidFill>
              </a:defRPr>
            </a:lvl3pPr>
            <a:lvl4pPr>
              <a:defRPr sz="1500">
                <a:ln>
                  <a:noFill/>
                </a:ln>
                <a:solidFill>
                  <a:schemeClr val="tx1"/>
                </a:solidFill>
              </a:defRPr>
            </a:lvl4pPr>
            <a:lvl5pPr>
              <a:defRPr sz="1500">
                <a:ln>
                  <a:noFill/>
                </a:ln>
                <a:solidFill>
                  <a:schemeClr val="tx1"/>
                </a:solidFill>
              </a:defRPr>
            </a:lvl5pPr>
            <a:lvl6pPr>
              <a:defRPr sz="1500">
                <a:solidFill>
                  <a:schemeClr val="tx1"/>
                </a:solidFill>
              </a:defRPr>
            </a:lvl6pPr>
            <a:lvl7pPr>
              <a:defRPr sz="1500">
                <a:solidFill>
                  <a:schemeClr val="tx1"/>
                </a:solidFill>
              </a:defRPr>
            </a:lvl7pPr>
            <a:lvl8pPr>
              <a:defRPr sz="1500">
                <a:solidFill>
                  <a:schemeClr val="tx1"/>
                </a:solidFill>
              </a:defRPr>
            </a:lvl8pPr>
            <a:lvl9pPr>
              <a:defRPr sz="1500">
                <a:solidFill>
                  <a:schemeClr val="tx1"/>
                </a:solidFill>
              </a:defRPr>
            </a:lvl9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025CC09-2BCF-3A4D-87E4-590716EC071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93565" y="2856109"/>
            <a:ext cx="4687053" cy="322102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, </a:t>
            </a:r>
            <a:r>
              <a:rPr lang="en-GB" err="1"/>
              <a:t>sed</a:t>
            </a:r>
            <a:r>
              <a:rPr lang="en-GB"/>
              <a:t> do </a:t>
            </a:r>
            <a:r>
              <a:rPr lang="en-GB" err="1"/>
              <a:t>eiusmod</a:t>
            </a:r>
            <a:r>
              <a:rPr lang="en-GB"/>
              <a:t> </a:t>
            </a:r>
            <a:r>
              <a:rPr lang="en-GB" err="1"/>
              <a:t>tempor</a:t>
            </a:r>
            <a:r>
              <a:rPr lang="en-GB"/>
              <a:t> </a:t>
            </a:r>
            <a:r>
              <a:rPr lang="en-GB" err="1"/>
              <a:t>incididunt</a:t>
            </a:r>
            <a:r>
              <a:rPr lang="en-GB"/>
              <a:t>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labore</a:t>
            </a:r>
            <a:r>
              <a:rPr lang="en-GB"/>
              <a:t> et dolore magna </a:t>
            </a:r>
            <a:r>
              <a:rPr lang="en-GB" err="1"/>
              <a:t>aliqua</a:t>
            </a:r>
            <a:r>
              <a:rPr lang="en-GB"/>
              <a:t>. Ut </a:t>
            </a:r>
            <a:r>
              <a:rPr lang="en-GB" err="1"/>
              <a:t>enim</a:t>
            </a:r>
            <a:r>
              <a:rPr lang="en-GB"/>
              <a:t> ad minim </a:t>
            </a:r>
            <a:r>
              <a:rPr lang="en-GB" err="1"/>
              <a:t>veniam</a:t>
            </a:r>
            <a:r>
              <a:rPr lang="en-GB"/>
              <a:t>, </a:t>
            </a:r>
            <a:r>
              <a:rPr lang="en-GB" err="1"/>
              <a:t>quis</a:t>
            </a:r>
            <a:r>
              <a:rPr lang="en-GB"/>
              <a:t> </a:t>
            </a:r>
            <a:r>
              <a:rPr lang="en-GB" err="1"/>
              <a:t>nostrud</a:t>
            </a:r>
            <a:r>
              <a:rPr lang="en-GB"/>
              <a:t> exercitation </a:t>
            </a:r>
            <a:r>
              <a:rPr lang="en-GB" err="1"/>
              <a:t>ullamco</a:t>
            </a:r>
            <a:r>
              <a:rPr lang="en-GB"/>
              <a:t> </a:t>
            </a:r>
            <a:r>
              <a:rPr lang="en-GB" err="1"/>
              <a:t>laboris</a:t>
            </a:r>
            <a:r>
              <a:rPr lang="en-GB"/>
              <a:t> nisi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</a:t>
            </a:r>
            <a:r>
              <a:rPr lang="en-GB" err="1"/>
              <a:t>consequat</a:t>
            </a:r>
            <a:r>
              <a:rPr lang="en-GB"/>
              <a:t>. Duis </a:t>
            </a:r>
            <a:r>
              <a:rPr lang="en-GB" err="1"/>
              <a:t>aute</a:t>
            </a:r>
            <a:r>
              <a:rPr lang="en-GB"/>
              <a:t> </a:t>
            </a:r>
            <a:r>
              <a:rPr lang="en-GB" err="1"/>
              <a:t>irure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aliquip</a:t>
            </a:r>
            <a:r>
              <a:rPr lang="en-GB"/>
              <a:t> ex </a:t>
            </a:r>
            <a:r>
              <a:rPr lang="en-GB" err="1"/>
              <a:t>ea</a:t>
            </a:r>
            <a:r>
              <a:rPr lang="en-GB"/>
              <a:t> </a:t>
            </a:r>
            <a:r>
              <a:rPr lang="en-GB" err="1"/>
              <a:t>commodo</a:t>
            </a:r>
            <a:r>
              <a:rPr lang="en-GB"/>
              <a:t> consequat. Duis </a:t>
            </a:r>
            <a:r>
              <a:rPr lang="en-GB" err="1"/>
              <a:t>aute</a:t>
            </a:r>
            <a:r>
              <a:rPr lang="en-GB"/>
              <a:t> </a:t>
            </a:r>
            <a:r>
              <a:rPr lang="en-GB" err="1"/>
              <a:t>irure</a:t>
            </a:r>
            <a:r>
              <a:rPr lang="en-GB"/>
              <a:t> </a:t>
            </a:r>
            <a:r>
              <a:rPr lang="en-GB" err="1"/>
              <a:t>dolor</a:t>
            </a:r>
            <a:r>
              <a:rPr lang="en-GB"/>
              <a:t> in </a:t>
            </a:r>
            <a:r>
              <a:rPr lang="en-GB" err="1"/>
              <a:t>reprehenderit</a:t>
            </a:r>
            <a:r>
              <a:rPr lang="en-GB"/>
              <a:t> in </a:t>
            </a:r>
            <a:r>
              <a:rPr lang="en-GB" err="1"/>
              <a:t>voluptate</a:t>
            </a:r>
            <a:r>
              <a:rPr lang="en-GB"/>
              <a:t> </a:t>
            </a:r>
            <a:r>
              <a:rPr lang="en-GB" err="1"/>
              <a:t>velit</a:t>
            </a:r>
            <a:r>
              <a:rPr lang="en-GB"/>
              <a:t> </a:t>
            </a:r>
            <a:r>
              <a:rPr lang="en-GB" err="1"/>
              <a:t>esse</a:t>
            </a:r>
            <a:r>
              <a:rPr lang="en-GB"/>
              <a:t> </a:t>
            </a:r>
            <a:r>
              <a:rPr lang="en-GB" err="1"/>
              <a:t>cillum</a:t>
            </a:r>
            <a:r>
              <a:rPr lang="en-GB"/>
              <a:t> dolore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fugiat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</a:t>
            </a:r>
            <a:r>
              <a:rPr lang="en-GB" err="1"/>
              <a:t>pariatur</a:t>
            </a:r>
            <a:r>
              <a:rPr lang="en-GB"/>
              <a:t>. </a:t>
            </a:r>
            <a:r>
              <a:rPr lang="en-GB" err="1"/>
              <a:t>Excepteur</a:t>
            </a:r>
            <a:r>
              <a:rPr lang="en-GB"/>
              <a:t> </a:t>
            </a:r>
            <a:r>
              <a:rPr lang="en-GB" err="1"/>
              <a:t>sint</a:t>
            </a:r>
            <a:r>
              <a:rPr lang="en-GB"/>
              <a:t> </a:t>
            </a:r>
            <a:r>
              <a:rPr lang="en-GB" err="1"/>
              <a:t>occaecat</a:t>
            </a:r>
            <a:r>
              <a:rPr lang="en-GB"/>
              <a:t> </a:t>
            </a:r>
            <a:r>
              <a:rPr lang="en-GB" err="1"/>
              <a:t>cupidatat</a:t>
            </a:r>
            <a:r>
              <a:rPr lang="en-GB"/>
              <a:t> non </a:t>
            </a:r>
            <a:r>
              <a:rPr lang="en-GB" err="1"/>
              <a:t>proident</a:t>
            </a:r>
            <a:r>
              <a:rPr lang="en-GB"/>
              <a:t>, sunt in culpa qui </a:t>
            </a:r>
            <a:r>
              <a:rPr lang="en-GB" err="1"/>
              <a:t>officia</a:t>
            </a:r>
            <a:r>
              <a:rPr lang="en-GB"/>
              <a:t> </a:t>
            </a:r>
            <a:r>
              <a:rPr lang="en-GB" err="1"/>
              <a:t>deserunt</a:t>
            </a:r>
            <a:r>
              <a:rPr lang="en-GB"/>
              <a:t> </a:t>
            </a:r>
            <a:r>
              <a:rPr lang="en-GB" err="1"/>
              <a:t>mollit</a:t>
            </a:r>
            <a:r>
              <a:rPr lang="en-GB"/>
              <a:t> </a:t>
            </a:r>
            <a:r>
              <a:rPr lang="en-GB" err="1"/>
              <a:t>anim</a:t>
            </a:r>
            <a:r>
              <a:rPr lang="en-GB"/>
              <a:t> id </a:t>
            </a:r>
            <a:r>
              <a:rPr lang="en-GB" err="1"/>
              <a:t>est</a:t>
            </a:r>
            <a:r>
              <a:rPr lang="en-GB"/>
              <a:t> </a:t>
            </a:r>
            <a:r>
              <a:rPr lang="en-GB" err="1"/>
              <a:t>laborum</a:t>
            </a:r>
            <a:r>
              <a:rPr lang="en-GB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EB288B-B840-EEA7-5CED-74A27C255C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DFD8FA2-2687-667A-7DC3-425451544D86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74CFCFC3-8209-E478-45C6-2137536880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914" y="364892"/>
            <a:ext cx="10766703" cy="468640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GB" dirty="0"/>
              <a:t>Content slide</a:t>
            </a:r>
          </a:p>
        </p:txBody>
      </p:sp>
    </p:spTree>
    <p:extLst>
      <p:ext uri="{BB962C8B-B14F-4D97-AF65-F5344CB8AC3E}">
        <p14:creationId xmlns:p14="http://schemas.microsoft.com/office/powerpoint/2010/main" val="2055339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Content - Tight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Single Corner Rounded 1">
            <a:extLst>
              <a:ext uri="{FF2B5EF4-FFF2-40B4-BE49-F238E27FC236}">
                <a16:creationId xmlns:a16="http://schemas.microsoft.com/office/drawing/2014/main" id="{E24568D3-44DC-E35D-6A09-5B5154DCE0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-5910" y="0"/>
            <a:ext cx="12197910" cy="823189"/>
          </a:xfrm>
          <a:prstGeom prst="round1Rect">
            <a:avLst>
              <a:gd name="adj" fmla="val 50000"/>
            </a:avLst>
          </a:prstGeom>
          <a:solidFill>
            <a:srgbClr val="0606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661C6824-08DF-793D-EE9A-11375C227A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01105" y="1095780"/>
            <a:ext cx="10179513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chemeClr val="tx1"/>
                </a:solidFill>
                <a:latin typeface="+mn-lt"/>
                <a:cs typeface="Poppins" panose="00000500000000000000" pitchFamily="2" charset="0"/>
              </a:defRPr>
            </a:lvl1pPr>
            <a:lvl2pPr marL="457200" indent="0">
              <a:buNone/>
              <a:defRPr sz="1500">
                <a:ln>
                  <a:noFill/>
                </a:ln>
                <a:solidFill>
                  <a:schemeClr val="tx1"/>
                </a:solidFill>
                <a:latin typeface="+mn-lt"/>
              </a:defRPr>
            </a:lvl2pPr>
            <a:lvl3pPr>
              <a:defRPr sz="1500">
                <a:ln>
                  <a:noFill/>
                </a:ln>
                <a:solidFill>
                  <a:schemeClr val="tx1"/>
                </a:solidFill>
              </a:defRPr>
            </a:lvl3pPr>
            <a:lvl4pPr>
              <a:defRPr sz="1500">
                <a:ln>
                  <a:noFill/>
                </a:ln>
                <a:solidFill>
                  <a:schemeClr val="tx1"/>
                </a:solidFill>
              </a:defRPr>
            </a:lvl4pPr>
            <a:lvl5pPr>
              <a:defRPr sz="1500">
                <a:ln>
                  <a:noFill/>
                </a:ln>
                <a:solidFill>
                  <a:schemeClr val="tx1"/>
                </a:solidFill>
              </a:defRPr>
            </a:lvl5pPr>
            <a:lvl6pPr>
              <a:defRPr sz="1500">
                <a:solidFill>
                  <a:schemeClr val="tx1"/>
                </a:solidFill>
              </a:defRPr>
            </a:lvl6pPr>
            <a:lvl7pPr>
              <a:defRPr sz="1500">
                <a:solidFill>
                  <a:schemeClr val="tx1"/>
                </a:solidFill>
              </a:defRPr>
            </a:lvl7pPr>
            <a:lvl8pPr>
              <a:defRPr sz="1500">
                <a:solidFill>
                  <a:schemeClr val="tx1"/>
                </a:solidFill>
              </a:defRPr>
            </a:lvl8pPr>
            <a:lvl9pPr>
              <a:defRPr sz="1500">
                <a:solidFill>
                  <a:schemeClr val="tx1"/>
                </a:solidFill>
              </a:defRPr>
            </a:lvl9pPr>
          </a:lstStyle>
          <a:p>
            <a:pPr lvl="0"/>
            <a:r>
              <a:rPr lang="en-GB"/>
              <a:t>Body copy goes here.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77A59D-3C3D-8743-6FA7-132ED49522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C8AD943-1536-60FF-427E-31BACF5D1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6CA5091-70DE-A490-4B3E-2EBA65F4104C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365C321B-F77E-2F19-F14D-B37642CAD8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915" y="177274"/>
            <a:ext cx="10710942" cy="468640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GB" dirty="0"/>
              <a:t>Content slide</a:t>
            </a:r>
          </a:p>
        </p:txBody>
      </p:sp>
    </p:spTree>
    <p:extLst>
      <p:ext uri="{BB962C8B-B14F-4D97-AF65-F5344CB8AC3E}">
        <p14:creationId xmlns:p14="http://schemas.microsoft.com/office/powerpoint/2010/main" val="38825196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Content - Tight Header (No Log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Single Corner Rounded 1">
            <a:extLst>
              <a:ext uri="{FF2B5EF4-FFF2-40B4-BE49-F238E27FC236}">
                <a16:creationId xmlns:a16="http://schemas.microsoft.com/office/drawing/2014/main" id="{E24568D3-44DC-E35D-6A09-5B5154DCE0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-5910" y="0"/>
            <a:ext cx="12197910" cy="823189"/>
          </a:xfrm>
          <a:prstGeom prst="round1Rect">
            <a:avLst>
              <a:gd name="adj" fmla="val 50000"/>
            </a:avLst>
          </a:prstGeom>
          <a:solidFill>
            <a:srgbClr val="0606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661C6824-08DF-793D-EE9A-11375C227A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01105" y="1095780"/>
            <a:ext cx="10179513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chemeClr val="tx1"/>
                </a:solidFill>
                <a:latin typeface="+mn-lt"/>
                <a:cs typeface="Poppins" panose="00000500000000000000" pitchFamily="2" charset="0"/>
              </a:defRPr>
            </a:lvl1pPr>
            <a:lvl2pPr marL="457200" indent="0">
              <a:buNone/>
              <a:defRPr sz="1500">
                <a:ln>
                  <a:noFill/>
                </a:ln>
                <a:solidFill>
                  <a:schemeClr val="tx1"/>
                </a:solidFill>
                <a:latin typeface="+mn-lt"/>
              </a:defRPr>
            </a:lvl2pPr>
            <a:lvl3pPr>
              <a:defRPr sz="1500">
                <a:ln>
                  <a:noFill/>
                </a:ln>
                <a:solidFill>
                  <a:schemeClr val="tx1"/>
                </a:solidFill>
              </a:defRPr>
            </a:lvl3pPr>
            <a:lvl4pPr>
              <a:defRPr sz="1500">
                <a:ln>
                  <a:noFill/>
                </a:ln>
                <a:solidFill>
                  <a:schemeClr val="tx1"/>
                </a:solidFill>
              </a:defRPr>
            </a:lvl4pPr>
            <a:lvl5pPr>
              <a:defRPr sz="1500">
                <a:ln>
                  <a:noFill/>
                </a:ln>
                <a:solidFill>
                  <a:schemeClr val="tx1"/>
                </a:solidFill>
              </a:defRPr>
            </a:lvl5pPr>
            <a:lvl6pPr>
              <a:defRPr sz="1500">
                <a:solidFill>
                  <a:schemeClr val="tx1"/>
                </a:solidFill>
              </a:defRPr>
            </a:lvl6pPr>
            <a:lvl7pPr>
              <a:defRPr sz="1500">
                <a:solidFill>
                  <a:schemeClr val="tx1"/>
                </a:solidFill>
              </a:defRPr>
            </a:lvl7pPr>
            <a:lvl8pPr>
              <a:defRPr sz="1500">
                <a:solidFill>
                  <a:schemeClr val="tx1"/>
                </a:solidFill>
              </a:defRPr>
            </a:lvl8pPr>
            <a:lvl9pPr>
              <a:defRPr sz="1500"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Body copy goes here.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CB0E6E-A288-5E69-E921-133288A13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B1B435-2AC5-53DF-A55A-FB90150A3DF6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5BFDAAFA-218C-D522-3EE6-CF63E4675C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915" y="177274"/>
            <a:ext cx="10710942" cy="468640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GB" dirty="0"/>
              <a:t>Content slide</a:t>
            </a:r>
          </a:p>
        </p:txBody>
      </p:sp>
    </p:spTree>
    <p:extLst>
      <p:ext uri="{BB962C8B-B14F-4D97-AF65-F5344CB8AC3E}">
        <p14:creationId xmlns:p14="http://schemas.microsoft.com/office/powerpoint/2010/main" val="10360942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Dark Block Right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2E1D5FB1-6523-35BC-D888-0047E262787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912168"/>
            <a:ext cx="491299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Sub header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481C071C-5A64-4146-A308-DE2C7FB11B8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432580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Section title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460542D6-22F5-6141-8C6F-6937620487F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4325807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1C43D1CE-D536-7787-B56C-507BDEC316A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01105" y="2668674"/>
            <a:ext cx="4325807" cy="3041010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500">
                <a:ln>
                  <a:noFill/>
                </a:ln>
                <a:solidFill>
                  <a:srgbClr val="060645"/>
                </a:solidFill>
              </a:defRPr>
            </a:lvl2pPr>
            <a:lvl3pPr>
              <a:defRPr sz="1500">
                <a:ln>
                  <a:noFill/>
                </a:ln>
                <a:solidFill>
                  <a:srgbClr val="060645"/>
                </a:solidFill>
              </a:defRPr>
            </a:lvl3pPr>
            <a:lvl4pPr>
              <a:defRPr sz="1500">
                <a:ln>
                  <a:noFill/>
                </a:ln>
                <a:solidFill>
                  <a:srgbClr val="060645"/>
                </a:solidFill>
              </a:defRPr>
            </a:lvl4pPr>
            <a:lvl5pPr>
              <a:defRPr sz="1500">
                <a:ln>
                  <a:noFill/>
                </a:ln>
                <a:solidFill>
                  <a:srgbClr val="060645"/>
                </a:solidFill>
              </a:defRPr>
            </a:lvl5pPr>
            <a:lvl6pPr>
              <a:defRPr sz="1500">
                <a:solidFill>
                  <a:srgbClr val="060645"/>
                </a:solidFill>
              </a:defRPr>
            </a:lvl6pPr>
            <a:lvl7pPr>
              <a:defRPr sz="1500">
                <a:solidFill>
                  <a:srgbClr val="060645"/>
                </a:solidFill>
              </a:defRPr>
            </a:lvl7pPr>
            <a:lvl8pPr>
              <a:defRPr sz="1500">
                <a:solidFill>
                  <a:srgbClr val="060645"/>
                </a:solidFill>
              </a:defRPr>
            </a:lvl8pPr>
            <a:lvl9pPr>
              <a:defRPr sz="1500">
                <a:solidFill>
                  <a:srgbClr val="060645"/>
                </a:solidFill>
              </a:defRPr>
            </a:lvl9pPr>
          </a:lstStyle>
          <a:p>
            <a:pPr lvl="0"/>
            <a:r>
              <a:rPr lang="en-GB"/>
              <a:t>Body copy goes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75198C-6ADB-FB44-7D03-6F5213AC3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CDACC711-C51A-FB4F-8AD7-5F9DB35F7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6096000" y="0"/>
            <a:ext cx="6096000" cy="6858000"/>
          </a:xfrm>
          <a:prstGeom prst="round1Rect">
            <a:avLst>
              <a:gd name="adj" fmla="val 20797"/>
            </a:avLst>
          </a:prstGeom>
          <a:solidFill>
            <a:srgbClr val="0606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endParaRPr lang="en-US">
              <a:latin typeface="Poppins" panose="000005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AD9D407-A97D-E17E-DBFA-25ABF15C9A31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>
              <a:solidFill>
                <a:srgbClr val="0606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3C9DC8A4-F6EB-88B3-B732-20B5EA5F0D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915" y="478973"/>
            <a:ext cx="4912997" cy="422727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en-GB" dirty="0"/>
              <a:t>Content slide</a:t>
            </a:r>
          </a:p>
        </p:txBody>
      </p:sp>
    </p:spTree>
    <p:extLst>
      <p:ext uri="{BB962C8B-B14F-4D97-AF65-F5344CB8AC3E}">
        <p14:creationId xmlns:p14="http://schemas.microsoft.com/office/powerpoint/2010/main" val="3466828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Light Block Right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DDC83B33-527D-290B-B1B2-1DEADA31AE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912168"/>
            <a:ext cx="491299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441112C6-9F31-50D1-7D73-6298CB7F2E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4325807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C32AB5CB-C8A8-C7B0-84CC-CEA16403703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4325807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here.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2BDC46EF-DAEB-0903-12EF-94C369E351C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01105" y="2668674"/>
            <a:ext cx="4325807" cy="3041010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3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500">
                <a:ln>
                  <a:noFill/>
                </a:ln>
                <a:solidFill>
                  <a:srgbClr val="060645"/>
                </a:solidFill>
              </a:defRPr>
            </a:lvl2pPr>
            <a:lvl3pPr>
              <a:defRPr sz="1500">
                <a:ln>
                  <a:noFill/>
                </a:ln>
                <a:solidFill>
                  <a:srgbClr val="060645"/>
                </a:solidFill>
              </a:defRPr>
            </a:lvl3pPr>
            <a:lvl4pPr>
              <a:defRPr sz="1500">
                <a:ln>
                  <a:noFill/>
                </a:ln>
                <a:solidFill>
                  <a:srgbClr val="060645"/>
                </a:solidFill>
              </a:defRPr>
            </a:lvl4pPr>
            <a:lvl5pPr>
              <a:defRPr sz="1500">
                <a:ln>
                  <a:noFill/>
                </a:ln>
                <a:solidFill>
                  <a:srgbClr val="060645"/>
                </a:solidFill>
              </a:defRPr>
            </a:lvl5pPr>
            <a:lvl6pPr>
              <a:defRPr sz="1500">
                <a:solidFill>
                  <a:srgbClr val="060645"/>
                </a:solidFill>
              </a:defRPr>
            </a:lvl6pPr>
            <a:lvl7pPr>
              <a:defRPr sz="1500">
                <a:solidFill>
                  <a:srgbClr val="060645"/>
                </a:solidFill>
              </a:defRPr>
            </a:lvl7pPr>
            <a:lvl8pPr>
              <a:defRPr sz="1500">
                <a:solidFill>
                  <a:srgbClr val="060645"/>
                </a:solidFill>
              </a:defRPr>
            </a:lvl8pPr>
            <a:lvl9pPr>
              <a:defRPr sz="1500">
                <a:solidFill>
                  <a:srgbClr val="060645"/>
                </a:solidFill>
              </a:defRPr>
            </a:lvl9pPr>
          </a:lstStyle>
          <a:p>
            <a:pPr lvl="0"/>
            <a:r>
              <a:rPr lang="en-GB"/>
              <a:t>Body copy goes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5EE5AA7-CE9F-6795-3587-5FECAE583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CDACC711-C51A-FB4F-8AD7-5F9DB35F7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6096000" y="0"/>
            <a:ext cx="6096000" cy="6858000"/>
          </a:xfrm>
          <a:prstGeom prst="round1Rect">
            <a:avLst>
              <a:gd name="adj" fmla="val 20797"/>
            </a:avLst>
          </a:prstGeom>
          <a:solidFill>
            <a:srgbClr val="AED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Aft>
                <a:spcPts val="600"/>
              </a:spcAft>
            </a:pPr>
            <a:endParaRPr lang="en-US">
              <a:latin typeface="Poppins" panose="000005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8F44462-549C-8EC7-19AB-A506B51C3E6A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>
              <a:solidFill>
                <a:srgbClr val="060645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FD464E9-A4D6-7BDC-ED2C-298BA5BC48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915" y="478973"/>
            <a:ext cx="4912997" cy="422727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en-GB" dirty="0"/>
              <a:t>Content slide</a:t>
            </a:r>
          </a:p>
        </p:txBody>
      </p:sp>
    </p:spTree>
    <p:extLst>
      <p:ext uri="{BB962C8B-B14F-4D97-AF65-F5344CB8AC3E}">
        <p14:creationId xmlns:p14="http://schemas.microsoft.com/office/powerpoint/2010/main" val="2550140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 Left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CDACC711-C51A-FB4F-8AD7-5F9DB35F71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0" y="0"/>
            <a:ext cx="5715000" cy="6858000"/>
          </a:xfrm>
          <a:prstGeom prst="round1Rect">
            <a:avLst>
              <a:gd name="adj" fmla="val 20797"/>
            </a:avLst>
          </a:prstGeom>
          <a:solidFill>
            <a:srgbClr val="0606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endParaRPr lang="en-US">
              <a:latin typeface="Poppins" panose="00000500000000000000" pitchFamily="2" charset="0"/>
            </a:endParaRP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460542D6-22F5-6141-8C6F-6937620487F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4705" y="1651000"/>
            <a:ext cx="4453545" cy="3429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Body copy goes here.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0BC312-E7B8-CBF3-F286-D1FDF30494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5" y="5829301"/>
            <a:ext cx="1709992" cy="5841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990ABA2-5003-E1BB-09D7-FC7B4992B5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400C71-E39D-095A-226C-675C604B6367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6A804AA3-D005-F6DF-F462-93E1DF302C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705" y="612769"/>
            <a:ext cx="4453545" cy="936631"/>
          </a:xfrm>
          <a:prstGeom prst="rect">
            <a:avLst/>
          </a:prstGeom>
        </p:spPr>
        <p:txBody>
          <a:bodyPr/>
          <a:lstStyle>
            <a:lvl1pPr>
              <a:defRPr sz="1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GB" dirty="0"/>
              <a:t>Section title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D7A8B4C9-200D-044C-4DEB-579DD8194E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09705" y="612769"/>
            <a:ext cx="5206020" cy="4667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1" i="0">
                <a:ln>
                  <a:noFill/>
                </a:ln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 title here</a:t>
            </a:r>
          </a:p>
        </p:txBody>
      </p:sp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2AA2AA18-8040-9330-7AC6-059A81BEB5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309705" y="1174738"/>
            <a:ext cx="5206020" cy="831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i="0">
                <a:ln>
                  <a:noFill/>
                </a:ln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 copy here</a:t>
            </a:r>
          </a:p>
        </p:txBody>
      </p:sp>
      <p:sp>
        <p:nvSpPr>
          <p:cNvPr id="15" name="Picture Placeholder 17">
            <a:extLst>
              <a:ext uri="{FF2B5EF4-FFF2-40B4-BE49-F238E27FC236}">
                <a16:creationId xmlns:a16="http://schemas.microsoft.com/office/drawing/2014/main" id="{06C5DDDE-20C0-20D6-746E-CF5E435E7600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304091" y="3999552"/>
            <a:ext cx="2166809" cy="1512248"/>
          </a:xfrm>
          <a:prstGeom prst="round1Rect">
            <a:avLst>
              <a:gd name="adj" fmla="val 24138"/>
            </a:avLst>
          </a:prstGeom>
          <a:solidFill>
            <a:srgbClr val="BFBFBF"/>
          </a:solidFill>
        </p:spPr>
        <p:txBody>
          <a:bodyPr wrap="square" lIns="180000" tIns="1008000" anchor="ctr" anchorCtr="0"/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icon to add picture</a:t>
            </a:r>
          </a:p>
          <a:p>
            <a:endParaRPr lang="en-GB" dirty="0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8E97F98C-6888-EA7F-0177-3B9D67C9B0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9705" y="2101838"/>
            <a:ext cx="5206020" cy="831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i="0">
                <a:ln>
                  <a:noFill/>
                </a:ln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 copy here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B156AE74-4FD8-D438-A152-019797AB746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09705" y="3047128"/>
            <a:ext cx="5206020" cy="8318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400" b="0" i="0">
                <a:ln>
                  <a:noFill/>
                </a:ln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 copy here</a:t>
            </a:r>
          </a:p>
        </p:txBody>
      </p:sp>
    </p:spTree>
    <p:extLst>
      <p:ext uri="{BB962C8B-B14F-4D97-AF65-F5344CB8AC3E}">
        <p14:creationId xmlns:p14="http://schemas.microsoft.com/office/powerpoint/2010/main" val="42514363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 Open University Logo">
            <a:extLst>
              <a:ext uri="{FF2B5EF4-FFF2-40B4-BE49-F238E27FC236}">
                <a16:creationId xmlns:a16="http://schemas.microsoft.com/office/drawing/2014/main" id="{98F1B169-2DA1-B49F-3EA1-DD312E568D4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5" y="5829301"/>
            <a:ext cx="1709992" cy="584196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58B912EE-9DEE-0F3C-C5CC-90318527F0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0168" y="444503"/>
            <a:ext cx="11216832" cy="60896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Insight slide</a:t>
            </a:r>
          </a:p>
        </p:txBody>
      </p:sp>
    </p:spTree>
    <p:extLst>
      <p:ext uri="{BB962C8B-B14F-4D97-AF65-F5344CB8AC3E}">
        <p14:creationId xmlns:p14="http://schemas.microsoft.com/office/powerpoint/2010/main" val="225493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D31C04-0A53-3A47-8287-081AE26B8A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5334000"/>
            <a:ext cx="6096000" cy="1524000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E9177B3-5DDF-C49A-F04A-F97D821D76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8208" y="2431330"/>
            <a:ext cx="5557584" cy="130540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3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title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D3418B85-C84C-B824-D28F-BA79F5E04C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208" y="3846892"/>
            <a:ext cx="5557584" cy="3470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Presenter name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AE5F6774-8098-996B-DB40-EA611D348D2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8208" y="4198584"/>
            <a:ext cx="5557584" cy="3470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Department name</a:t>
            </a: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02518C58-E2DB-02D3-8708-B87996A9E5B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8208" y="4545623"/>
            <a:ext cx="5557584" cy="3470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5ADE654-C78D-7069-71BF-CB8E04298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5" y="5829301"/>
            <a:ext cx="1709992" cy="584196"/>
          </a:xfrm>
          <a:prstGeom prst="rect">
            <a:avLst/>
          </a:prstGeom>
        </p:spPr>
      </p:pic>
      <p:sp>
        <p:nvSpPr>
          <p:cNvPr id="8" name="Picture Placeholder 14">
            <a:extLst>
              <a:ext uri="{FF2B5EF4-FFF2-40B4-BE49-F238E27FC236}">
                <a16:creationId xmlns:a16="http://schemas.microsoft.com/office/drawing/2014/main" id="{79A3FDC1-DA18-B647-8002-951F8A2778A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5999" y="0"/>
            <a:ext cx="6096001" cy="5334000"/>
          </a:xfrm>
          <a:prstGeom prst="round2SameRect">
            <a:avLst>
              <a:gd name="adj1" fmla="val 42678"/>
              <a:gd name="adj2" fmla="val 4847"/>
            </a:avLst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itle 16">
            <a:extLst>
              <a:ext uri="{FF2B5EF4-FFF2-40B4-BE49-F238E27FC236}">
                <a16:creationId xmlns:a16="http://schemas.microsoft.com/office/drawing/2014/main" id="{7A999D49-17CC-D936-FB81-B746D09094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8207" y="579437"/>
            <a:ext cx="5557584" cy="1800200"/>
          </a:xfrm>
          <a:prstGeom prst="rect">
            <a:avLst/>
          </a:prstGeom>
        </p:spPr>
        <p:txBody>
          <a:bodyPr/>
          <a:lstStyle>
            <a:lvl1pPr>
              <a:defRPr sz="5500" b="1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kumimoji="0" lang="en-GB" sz="55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 SemiBold" pitchFamily="2" charset="77"/>
                <a:ea typeface="+mn-ea"/>
                <a:cs typeface="Poppins SemiBold" pitchFamily="2" charset="77"/>
              </a:rPr>
              <a:t>Cover slide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0049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CA2EAA2-94E2-6FA0-C059-2C890F86922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208" y="3846892"/>
            <a:ext cx="5557584" cy="3470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Presenter name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96034E2F-27F1-1CF2-367B-4204B15ECE7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8208" y="4198584"/>
            <a:ext cx="5557584" cy="3470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Department name</a:t>
            </a:r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1276E79C-EF9C-9014-0C08-C31EE127DC5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8208" y="4545623"/>
            <a:ext cx="5557584" cy="3470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6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98D122DE-5974-E6F7-5A07-1674D74454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8208" y="2431330"/>
            <a:ext cx="10740438" cy="130540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3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title</a:t>
            </a:r>
          </a:p>
        </p:txBody>
      </p:sp>
      <p:pic>
        <p:nvPicPr>
          <p:cNvPr id="6" name="Picture 5" descr="The Open University Logo">
            <a:extLst>
              <a:ext uri="{FF2B5EF4-FFF2-40B4-BE49-F238E27FC236}">
                <a16:creationId xmlns:a16="http://schemas.microsoft.com/office/drawing/2014/main" id="{21830BFA-19EA-B404-F805-72BD114E6B2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5" y="5829301"/>
            <a:ext cx="1709992" cy="584196"/>
          </a:xfrm>
          <a:prstGeom prst="rect">
            <a:avLst/>
          </a:prstGeom>
        </p:spPr>
      </p:pic>
      <p:sp>
        <p:nvSpPr>
          <p:cNvPr id="8" name="Title 16">
            <a:extLst>
              <a:ext uri="{FF2B5EF4-FFF2-40B4-BE49-F238E27FC236}">
                <a16:creationId xmlns:a16="http://schemas.microsoft.com/office/drawing/2014/main" id="{2C9778BC-34A8-9FA9-3C73-607EA6440C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8207" y="579437"/>
            <a:ext cx="10740438" cy="1800200"/>
          </a:xfrm>
          <a:prstGeom prst="rect">
            <a:avLst/>
          </a:prstGeom>
        </p:spPr>
        <p:txBody>
          <a:bodyPr/>
          <a:lstStyle>
            <a:lvl1pPr>
              <a:defRPr sz="5500" b="1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kumimoji="0" lang="en-GB" sz="55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Poppins SemiBold" pitchFamily="2" charset="77"/>
                <a:ea typeface="+mn-ea"/>
                <a:cs typeface="Poppins SemiBold" pitchFamily="2" charset="77"/>
              </a:rPr>
              <a:t>Cover slide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82853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- Whit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044AAC2A-4E35-E36E-9115-E0E3D0E313E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3915" y="912168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7866F1F2-E6A8-97CC-9915-9A8864215B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9591229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769D1CE6-1539-C9FF-428F-50E945C8CF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9591229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Body copy goes here as Poppins Regular.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B8435D6-0CC1-8718-167A-2904F3E65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9591229" cy="1991249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500">
                <a:ln>
                  <a:noFill/>
                </a:ln>
                <a:solidFill>
                  <a:srgbClr val="060645"/>
                </a:solidFill>
              </a:defRPr>
            </a:lvl2pPr>
            <a:lvl3pPr>
              <a:defRPr sz="1500">
                <a:ln>
                  <a:noFill/>
                </a:ln>
                <a:solidFill>
                  <a:srgbClr val="060645"/>
                </a:solidFill>
              </a:defRPr>
            </a:lvl3pPr>
            <a:lvl4pPr>
              <a:defRPr sz="1500">
                <a:ln>
                  <a:noFill/>
                </a:ln>
                <a:solidFill>
                  <a:srgbClr val="060645"/>
                </a:solidFill>
              </a:defRPr>
            </a:lvl4pPr>
            <a:lvl5pPr>
              <a:defRPr sz="1500">
                <a:ln>
                  <a:noFill/>
                </a:ln>
                <a:solidFill>
                  <a:srgbClr val="060645"/>
                </a:solidFill>
              </a:defRPr>
            </a:lvl5pPr>
            <a:lvl6pPr>
              <a:defRPr sz="1500">
                <a:solidFill>
                  <a:srgbClr val="060645"/>
                </a:solidFill>
              </a:defRPr>
            </a:lvl6pPr>
            <a:lvl7pPr>
              <a:defRPr sz="1500">
                <a:solidFill>
                  <a:srgbClr val="060645"/>
                </a:solidFill>
              </a:defRPr>
            </a:lvl7pPr>
            <a:lvl8pPr>
              <a:defRPr sz="1500">
                <a:solidFill>
                  <a:srgbClr val="060645"/>
                </a:solidFill>
              </a:defRPr>
            </a:lvl8pPr>
            <a:lvl9pPr>
              <a:defRPr sz="1500">
                <a:solidFill>
                  <a:srgbClr val="060645"/>
                </a:solidFill>
              </a:defRPr>
            </a:lvl9pPr>
          </a:lstStyle>
          <a:p>
            <a:pPr lvl="0"/>
            <a:r>
              <a:rPr lang="en-GB"/>
              <a:t>Body copy goes here as Poppins Regular.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8FBF3E-643E-C283-20B7-9D35C17A87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22950F0-F837-3643-8F3C-58187D933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FD82CE-01EC-B1CB-A6FD-FB39AAE27B82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8769CF24-1B14-94BB-B327-452E52760A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914" y="472387"/>
            <a:ext cx="10766703" cy="468640"/>
          </a:xfrm>
          <a:prstGeom prst="rect">
            <a:avLst/>
          </a:prstGeom>
        </p:spPr>
        <p:txBody>
          <a:bodyPr/>
          <a:lstStyle>
            <a:lvl1pPr>
              <a:defRPr sz="30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GB" dirty="0"/>
              <a:t>Content slide</a:t>
            </a:r>
          </a:p>
        </p:txBody>
      </p:sp>
    </p:spTree>
    <p:extLst>
      <p:ext uri="{BB962C8B-B14F-4D97-AF65-F5344CB8AC3E}">
        <p14:creationId xmlns:p14="http://schemas.microsoft.com/office/powerpoint/2010/main" val="1304010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 - White (No Logo)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044AAC2A-4E35-E36E-9115-E0E3D0E313E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13915" y="912168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Sub header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7866F1F2-E6A8-97CC-9915-9A8864215B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1105" y="1676668"/>
            <a:ext cx="9591229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769D1CE6-1539-C9FF-428F-50E945C8CFA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2093471"/>
            <a:ext cx="9591229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Body copy goes here as Poppins Regular.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4B8435D6-0CC1-8718-167A-2904F3E65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01105" y="2668674"/>
            <a:ext cx="9591229" cy="1991249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Tx/>
              <a:buBlip>
                <a:blip r:embed="rId2"/>
              </a:buBlip>
              <a:defRPr sz="15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742950" indent="-285750">
              <a:buFont typeface="Arial" panose="020B0604020202020204" pitchFamily="34" charset="0"/>
              <a:buChar char="•"/>
              <a:defRPr sz="1500">
                <a:ln>
                  <a:noFill/>
                </a:ln>
                <a:solidFill>
                  <a:srgbClr val="060645"/>
                </a:solidFill>
              </a:defRPr>
            </a:lvl2pPr>
            <a:lvl3pPr>
              <a:defRPr sz="1500">
                <a:ln>
                  <a:noFill/>
                </a:ln>
                <a:solidFill>
                  <a:srgbClr val="060645"/>
                </a:solidFill>
              </a:defRPr>
            </a:lvl3pPr>
            <a:lvl4pPr>
              <a:defRPr sz="1500">
                <a:ln>
                  <a:noFill/>
                </a:ln>
                <a:solidFill>
                  <a:srgbClr val="060645"/>
                </a:solidFill>
              </a:defRPr>
            </a:lvl4pPr>
            <a:lvl5pPr>
              <a:defRPr sz="1500">
                <a:ln>
                  <a:noFill/>
                </a:ln>
                <a:solidFill>
                  <a:srgbClr val="060645"/>
                </a:solidFill>
              </a:defRPr>
            </a:lvl5pPr>
            <a:lvl6pPr>
              <a:defRPr sz="1500">
                <a:solidFill>
                  <a:srgbClr val="060645"/>
                </a:solidFill>
              </a:defRPr>
            </a:lvl6pPr>
            <a:lvl7pPr>
              <a:defRPr sz="1500">
                <a:solidFill>
                  <a:srgbClr val="060645"/>
                </a:solidFill>
              </a:defRPr>
            </a:lvl7pPr>
            <a:lvl8pPr>
              <a:defRPr sz="1500">
                <a:solidFill>
                  <a:srgbClr val="060645"/>
                </a:solidFill>
              </a:defRPr>
            </a:lvl8pPr>
            <a:lvl9pPr>
              <a:defRPr sz="1500">
                <a:solidFill>
                  <a:srgbClr val="060645"/>
                </a:solidFill>
              </a:defRPr>
            </a:lvl9pPr>
          </a:lstStyle>
          <a:p>
            <a:pPr lvl="0"/>
            <a:r>
              <a:rPr lang="en-GB"/>
              <a:t>Body copy goes here as Poppins Regular.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22950F0-F837-3643-8F3C-58187D933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FD82CE-01EC-B1CB-A6FD-FB39AAE27B82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F0659383-1EB0-988D-D953-B33587866E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915" y="472387"/>
            <a:ext cx="10710942" cy="468640"/>
          </a:xfrm>
          <a:prstGeom prst="rect">
            <a:avLst/>
          </a:prstGeom>
        </p:spPr>
        <p:txBody>
          <a:bodyPr/>
          <a:lstStyle>
            <a:lvl1pPr>
              <a:defRPr sz="3000"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GB" dirty="0"/>
              <a:t>Content slide</a:t>
            </a:r>
          </a:p>
        </p:txBody>
      </p:sp>
    </p:spTree>
    <p:extLst>
      <p:ext uri="{BB962C8B-B14F-4D97-AF65-F5344CB8AC3E}">
        <p14:creationId xmlns:p14="http://schemas.microsoft.com/office/powerpoint/2010/main" val="71275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/ List - Blue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1217A9CF-DA6B-5003-7AB7-83F7002BC2F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7895" y="1558879"/>
            <a:ext cx="2313071" cy="746515"/>
          </a:xfrm>
          <a:prstGeom prst="rect">
            <a:avLst/>
          </a:prstGeom>
          <a:solidFill>
            <a:srgbClr val="1C46C0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Section title</a:t>
            </a:r>
          </a:p>
          <a:p>
            <a:pPr lvl="0"/>
            <a:r>
              <a:rPr lang="en-GB" dirty="0"/>
              <a:t>Section title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613AA83D-6834-E464-0BBA-BB0EAC8C261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286746" y="1562445"/>
            <a:ext cx="7739063" cy="742950"/>
          </a:xfrm>
          <a:prstGeom prst="rect">
            <a:avLst/>
          </a:prstGeom>
          <a:solidFill>
            <a:srgbClr val="E6FAFF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 dirty="0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2DA06FF-3584-5C18-7680-957EB66DCC1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87895" y="2455769"/>
            <a:ext cx="2313071" cy="746515"/>
          </a:xfrm>
          <a:prstGeom prst="rect">
            <a:avLst/>
          </a:prstGeom>
          <a:solidFill>
            <a:srgbClr val="1C46C0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Section title</a:t>
            </a:r>
          </a:p>
          <a:p>
            <a:pPr lvl="0"/>
            <a:r>
              <a:rPr lang="en-GB" dirty="0"/>
              <a:t>Section title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F8B6BF6-2B20-BAE1-496B-4CE3AF22F71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286746" y="2459335"/>
            <a:ext cx="7739063" cy="742950"/>
          </a:xfrm>
          <a:prstGeom prst="rect">
            <a:avLst/>
          </a:prstGeom>
          <a:solidFill>
            <a:srgbClr val="E6FAFF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 dirty="0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019B98AE-BA3F-CCAE-E04C-B8169D9363F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87895" y="3352659"/>
            <a:ext cx="2313071" cy="746515"/>
          </a:xfrm>
          <a:prstGeom prst="rect">
            <a:avLst/>
          </a:prstGeom>
          <a:solidFill>
            <a:srgbClr val="1C46C0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  <a:p>
            <a:pPr lvl="0"/>
            <a:r>
              <a:rPr lang="en-GB"/>
              <a:t>Section title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F18DBC1E-2F93-2120-01F2-76667F7A359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86746" y="3356225"/>
            <a:ext cx="7739063" cy="742950"/>
          </a:xfrm>
          <a:prstGeom prst="rect">
            <a:avLst/>
          </a:prstGeom>
          <a:solidFill>
            <a:srgbClr val="E6FAFF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 dirty="0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4490E080-95F7-C04E-1506-EAC0EB4C51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87895" y="4245983"/>
            <a:ext cx="2313071" cy="746515"/>
          </a:xfrm>
          <a:prstGeom prst="rect">
            <a:avLst/>
          </a:prstGeom>
          <a:solidFill>
            <a:srgbClr val="1C46C0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Section title</a:t>
            </a:r>
          </a:p>
          <a:p>
            <a:pPr lvl="0"/>
            <a:r>
              <a:rPr lang="en-GB"/>
              <a:t>Section title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7C8CB63D-4300-E62A-F48C-630CF6B9547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86746" y="4249549"/>
            <a:ext cx="7739063" cy="742950"/>
          </a:xfrm>
          <a:prstGeom prst="rect">
            <a:avLst/>
          </a:prstGeom>
          <a:solidFill>
            <a:srgbClr val="E6FAFF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>
                <a:solidFill>
                  <a:srgbClr val="060645"/>
                </a:solidFill>
              </a:rPr>
              <a:t>Body copy goes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2FB48F-821A-CA54-A34E-E55E101C6C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22950F0-F837-3643-8F3C-58187D933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94F0EA2-EF9D-F005-352F-0ED7ED3B654A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4E66FE4-E136-2BD3-957A-24D5F6726FC2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13915" y="912168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5" name="Title 14">
            <a:extLst>
              <a:ext uri="{FF2B5EF4-FFF2-40B4-BE49-F238E27FC236}">
                <a16:creationId xmlns:a16="http://schemas.microsoft.com/office/drawing/2014/main" id="{F3081C86-DF26-912B-FDE9-FFAF8D7F17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913" y="459885"/>
            <a:ext cx="10766702" cy="439781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en-GB" dirty="0"/>
              <a:t>Content slide</a:t>
            </a:r>
          </a:p>
        </p:txBody>
      </p:sp>
    </p:spTree>
    <p:extLst>
      <p:ext uri="{BB962C8B-B14F-4D97-AF65-F5344CB8AC3E}">
        <p14:creationId xmlns:p14="http://schemas.microsoft.com/office/powerpoint/2010/main" val="3759100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/ List - Orange">
    <p:bg>
      <p:bgPr>
        <a:blipFill dpi="0" rotWithShape="1">
          <a:blip r:embed="rId2" cstate="screen">
            <a:alphaModFix amt="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4">
            <a:extLst>
              <a:ext uri="{FF2B5EF4-FFF2-40B4-BE49-F238E27FC236}">
                <a16:creationId xmlns:a16="http://schemas.microsoft.com/office/drawing/2014/main" id="{DCB3314A-2001-5F0C-5F87-69F178ADB8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913" y="459885"/>
            <a:ext cx="10766702" cy="439781"/>
          </a:xfrm>
          <a:prstGeom prst="rect">
            <a:avLst/>
          </a:prstGeom>
        </p:spPr>
        <p:txBody>
          <a:bodyPr/>
          <a:lstStyle>
            <a:lvl1pPr>
              <a:defRPr sz="3000"/>
            </a:lvl1pPr>
          </a:lstStyle>
          <a:p>
            <a:r>
              <a:rPr lang="en-GB" dirty="0"/>
              <a:t>Content slide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836E529-2BBC-D836-0F4D-E78A805C2DA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13915" y="912168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1450AA39-F87C-B61C-59F0-76575DE5CCF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87895" y="1562445"/>
            <a:ext cx="2313071" cy="746515"/>
          </a:xfrm>
          <a:prstGeom prst="rect">
            <a:avLst/>
          </a:prstGeom>
          <a:solidFill>
            <a:srgbClr val="FF8A77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Section title</a:t>
            </a:r>
          </a:p>
          <a:p>
            <a:pPr lvl="0"/>
            <a:r>
              <a:rPr lang="en-GB" dirty="0"/>
              <a:t>Section title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269C5B20-B0D8-1392-83E8-B19EE7BA6B2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286746" y="1562445"/>
            <a:ext cx="7739063" cy="742950"/>
          </a:xfrm>
          <a:prstGeom prst="rect">
            <a:avLst/>
          </a:prstGeom>
          <a:solidFill>
            <a:srgbClr val="FFF0F3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 dirty="0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CA98CFD-BEE6-B7D0-940B-408558AE3B9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87895" y="2459335"/>
            <a:ext cx="2313071" cy="746515"/>
          </a:xfrm>
          <a:prstGeom prst="rect">
            <a:avLst/>
          </a:prstGeom>
          <a:solidFill>
            <a:srgbClr val="FF8A77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Section title</a:t>
            </a:r>
          </a:p>
          <a:p>
            <a:pPr lvl="0"/>
            <a:r>
              <a:rPr lang="en-GB" dirty="0"/>
              <a:t>Section title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58D84559-6512-8243-0E68-926840CCE5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286746" y="2459335"/>
            <a:ext cx="7739063" cy="742950"/>
          </a:xfrm>
          <a:prstGeom prst="rect">
            <a:avLst/>
          </a:prstGeom>
          <a:solidFill>
            <a:srgbClr val="FFF0F3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 dirty="0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1258A6A1-7C96-27AC-C908-3BA13CCF1F6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87895" y="3356225"/>
            <a:ext cx="2313071" cy="746515"/>
          </a:xfrm>
          <a:prstGeom prst="rect">
            <a:avLst/>
          </a:prstGeom>
          <a:solidFill>
            <a:srgbClr val="FF8A77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Section title</a:t>
            </a:r>
          </a:p>
          <a:p>
            <a:pPr lvl="0"/>
            <a:r>
              <a:rPr lang="en-GB" dirty="0"/>
              <a:t>Section title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73173B8F-4A38-6A7C-3840-1B6791B615E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286746" y="3356225"/>
            <a:ext cx="7739063" cy="742950"/>
          </a:xfrm>
          <a:prstGeom prst="rect">
            <a:avLst/>
          </a:prstGeom>
          <a:solidFill>
            <a:srgbClr val="FFF0F3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 dirty="0">
                <a:solidFill>
                  <a:srgbClr val="060645"/>
                </a:solidFill>
              </a:rPr>
              <a:t>Body copy goes here</a:t>
            </a:r>
          </a:p>
        </p:txBody>
      </p:sp>
      <p:sp>
        <p:nvSpPr>
          <p:cNvPr id="28" name="Text Placeholder 11">
            <a:extLst>
              <a:ext uri="{FF2B5EF4-FFF2-40B4-BE49-F238E27FC236}">
                <a16:creationId xmlns:a16="http://schemas.microsoft.com/office/drawing/2014/main" id="{DB928D05-8855-2639-E843-A1F7DC27F6E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87895" y="4249549"/>
            <a:ext cx="2313071" cy="746515"/>
          </a:xfrm>
          <a:prstGeom prst="rect">
            <a:avLst/>
          </a:prstGeom>
          <a:solidFill>
            <a:srgbClr val="FF8A77"/>
          </a:solidFill>
        </p:spPr>
        <p:txBody>
          <a:bodyPr lIns="216000" tIns="108000" rIns="216000" bIns="72000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 b="1" i="0">
                <a:ln>
                  <a:noFill/>
                </a:ln>
                <a:solidFill>
                  <a:srgbClr val="060645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Section title</a:t>
            </a:r>
          </a:p>
          <a:p>
            <a:pPr lvl="0"/>
            <a:r>
              <a:rPr lang="en-GB" dirty="0"/>
              <a:t>Section title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80D1A29E-8F23-E9BF-AE02-BAA15FD20AA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86746" y="4249549"/>
            <a:ext cx="7739063" cy="742950"/>
          </a:xfrm>
          <a:prstGeom prst="rect">
            <a:avLst/>
          </a:prstGeom>
          <a:solidFill>
            <a:srgbClr val="FFF0F3"/>
          </a:solidFill>
        </p:spPr>
        <p:txBody>
          <a:bodyPr lIns="216000" tIns="108000" rIns="216000" bIns="72000"/>
          <a:lstStyle>
            <a:lvl1pPr marL="0" indent="0">
              <a:lnSpc>
                <a:spcPct val="110000"/>
              </a:lnSpc>
              <a:buNone/>
              <a:defRPr sz="1500">
                <a:latin typeface="Poppins" panose="000005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sz="1500" dirty="0">
                <a:solidFill>
                  <a:srgbClr val="060645"/>
                </a:solidFill>
              </a:rPr>
              <a:t>Body copy goes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D93BCC-9ABA-3DB6-4ED6-2BD13246C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C107E3E2-7CA3-497F-C4E8-4ECE3460E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87568DA1-20C9-8598-44C7-76FE257E9D79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019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Header - Dee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9AB77CF-2F7D-B2E3-46EC-898E19C18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-5910" y="-43402"/>
            <a:ext cx="12203820" cy="1642219"/>
          </a:xfrm>
          <a:custGeom>
            <a:avLst/>
            <a:gdLst>
              <a:gd name="connsiteX0" fmla="*/ 5910 w 12203820"/>
              <a:gd name="connsiteY0" fmla="*/ 1642219 h 1642219"/>
              <a:gd name="connsiteX1" fmla="*/ 12203820 w 12203820"/>
              <a:gd name="connsiteY1" fmla="*/ 1642219 h 1642219"/>
              <a:gd name="connsiteX2" fmla="*/ 12203820 w 12203820"/>
              <a:gd name="connsiteY2" fmla="*/ 819030 h 1642219"/>
              <a:gd name="connsiteX3" fmla="*/ 12197910 w 12203820"/>
              <a:gd name="connsiteY3" fmla="*/ 819030 h 1642219"/>
              <a:gd name="connsiteX4" fmla="*/ 12197911 w 12203820"/>
              <a:gd name="connsiteY4" fmla="*/ 411595 h 1642219"/>
              <a:gd name="connsiteX5" fmla="*/ 11786316 w 12203820"/>
              <a:gd name="connsiteY5" fmla="*/ 0 h 1642219"/>
              <a:gd name="connsiteX6" fmla="*/ 0 w 12203820"/>
              <a:gd name="connsiteY6" fmla="*/ 0 h 1642219"/>
              <a:gd name="connsiteX7" fmla="*/ 0 w 12203820"/>
              <a:gd name="connsiteY7" fmla="*/ 823189 h 1642219"/>
              <a:gd name="connsiteX8" fmla="*/ 5910 w 12203820"/>
              <a:gd name="connsiteY8" fmla="*/ 823189 h 1642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3820" h="1642219">
                <a:moveTo>
                  <a:pt x="5910" y="1642219"/>
                </a:moveTo>
                <a:lnTo>
                  <a:pt x="12203820" y="1642219"/>
                </a:lnTo>
                <a:lnTo>
                  <a:pt x="12203820" y="819030"/>
                </a:lnTo>
                <a:lnTo>
                  <a:pt x="12197910" y="819030"/>
                </a:lnTo>
                <a:lnTo>
                  <a:pt x="12197911" y="411595"/>
                </a:lnTo>
                <a:cubicBezTo>
                  <a:pt x="12197911" y="184277"/>
                  <a:pt x="12013634" y="0"/>
                  <a:pt x="11786316" y="0"/>
                </a:cubicBezTo>
                <a:lnTo>
                  <a:pt x="0" y="0"/>
                </a:lnTo>
                <a:lnTo>
                  <a:pt x="0" y="823189"/>
                </a:lnTo>
                <a:lnTo>
                  <a:pt x="5910" y="823189"/>
                </a:lnTo>
                <a:close/>
              </a:path>
            </a:pathLst>
          </a:custGeom>
          <a:solidFill>
            <a:srgbClr val="0606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B4FE0AC-2B61-A291-8C87-19783331AD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1756180"/>
            <a:ext cx="10179513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chemeClr val="tx1"/>
                </a:solidFill>
                <a:latin typeface="+mn-lt"/>
                <a:cs typeface="Poppins" panose="00000500000000000000" pitchFamily="2" charset="0"/>
              </a:defRPr>
            </a:lvl1pPr>
            <a:lvl2pPr marL="457200" indent="0">
              <a:buNone/>
              <a:defRPr sz="1500">
                <a:ln>
                  <a:noFill/>
                </a:ln>
                <a:solidFill>
                  <a:schemeClr val="tx1"/>
                </a:solidFill>
                <a:latin typeface="+mn-lt"/>
              </a:defRPr>
            </a:lvl2pPr>
            <a:lvl3pPr>
              <a:defRPr sz="1500">
                <a:ln>
                  <a:noFill/>
                </a:ln>
                <a:solidFill>
                  <a:schemeClr val="tx1"/>
                </a:solidFill>
              </a:defRPr>
            </a:lvl3pPr>
            <a:lvl4pPr>
              <a:defRPr sz="1500">
                <a:ln>
                  <a:noFill/>
                </a:ln>
                <a:solidFill>
                  <a:schemeClr val="tx1"/>
                </a:solidFill>
              </a:defRPr>
            </a:lvl4pPr>
            <a:lvl5pPr>
              <a:defRPr sz="1500">
                <a:ln>
                  <a:noFill/>
                </a:ln>
                <a:solidFill>
                  <a:schemeClr val="tx1"/>
                </a:solidFill>
              </a:defRPr>
            </a:lvl5pPr>
            <a:lvl6pPr>
              <a:defRPr sz="1500">
                <a:solidFill>
                  <a:schemeClr val="tx1"/>
                </a:solidFill>
              </a:defRPr>
            </a:lvl6pPr>
            <a:lvl7pPr>
              <a:defRPr sz="1500">
                <a:solidFill>
                  <a:schemeClr val="tx1"/>
                </a:solidFill>
              </a:defRPr>
            </a:lvl7pPr>
            <a:lvl8pPr>
              <a:defRPr sz="1500">
                <a:solidFill>
                  <a:schemeClr val="tx1"/>
                </a:solidFill>
              </a:defRPr>
            </a:lvl8pPr>
            <a:lvl9pPr>
              <a:defRPr sz="1500">
                <a:solidFill>
                  <a:schemeClr val="tx1"/>
                </a:solidFill>
              </a:defRPr>
            </a:lvl9pPr>
          </a:lstStyle>
          <a:p>
            <a:pPr lvl="0"/>
            <a:r>
              <a:rPr lang="en-GB"/>
              <a:t>Body copy goes here.</a:t>
            </a:r>
          </a:p>
        </p:txBody>
      </p:sp>
      <p:pic>
        <p:nvPicPr>
          <p:cNvPr id="4" name="Picture 3" descr="The Open University Logo">
            <a:extLst>
              <a:ext uri="{FF2B5EF4-FFF2-40B4-BE49-F238E27FC236}">
                <a16:creationId xmlns:a16="http://schemas.microsoft.com/office/drawing/2014/main" id="{703F4432-1532-0BDB-760A-F8CCD5EF79A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676" y="5829301"/>
            <a:ext cx="1709990" cy="5841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B3C2A4E-308E-3B51-ACDE-84AD90D9D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931521C-CAF9-B57E-A59F-40B74F594929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E48A1AD1-8DD9-3575-2F01-8B1E8F88C8E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833532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CD895B66-DFD3-75C3-AB8E-C60F0BDBB0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915" y="364892"/>
            <a:ext cx="10766702" cy="468640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GB" dirty="0"/>
              <a:t>Content slide</a:t>
            </a:r>
          </a:p>
        </p:txBody>
      </p:sp>
    </p:spTree>
    <p:extLst>
      <p:ext uri="{BB962C8B-B14F-4D97-AF65-F5344CB8AC3E}">
        <p14:creationId xmlns:p14="http://schemas.microsoft.com/office/powerpoint/2010/main" val="15971839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Header - Deep (No Log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-form: Shape 7">
            <a:extLst>
              <a:ext uri="{FF2B5EF4-FFF2-40B4-BE49-F238E27FC236}">
                <a16:creationId xmlns:a16="http://schemas.microsoft.com/office/drawing/2014/main" id="{3672FC8D-4E82-915B-5494-D2FC3A5CF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-5910" y="-43402"/>
            <a:ext cx="12203820" cy="1642219"/>
          </a:xfrm>
          <a:custGeom>
            <a:avLst/>
            <a:gdLst>
              <a:gd name="connsiteX0" fmla="*/ 5910 w 12203820"/>
              <a:gd name="connsiteY0" fmla="*/ 1642219 h 1642219"/>
              <a:gd name="connsiteX1" fmla="*/ 12203820 w 12203820"/>
              <a:gd name="connsiteY1" fmla="*/ 1642219 h 1642219"/>
              <a:gd name="connsiteX2" fmla="*/ 12203820 w 12203820"/>
              <a:gd name="connsiteY2" fmla="*/ 819030 h 1642219"/>
              <a:gd name="connsiteX3" fmla="*/ 12197910 w 12203820"/>
              <a:gd name="connsiteY3" fmla="*/ 819030 h 1642219"/>
              <a:gd name="connsiteX4" fmla="*/ 12197911 w 12203820"/>
              <a:gd name="connsiteY4" fmla="*/ 411595 h 1642219"/>
              <a:gd name="connsiteX5" fmla="*/ 11786316 w 12203820"/>
              <a:gd name="connsiteY5" fmla="*/ 0 h 1642219"/>
              <a:gd name="connsiteX6" fmla="*/ 0 w 12203820"/>
              <a:gd name="connsiteY6" fmla="*/ 0 h 1642219"/>
              <a:gd name="connsiteX7" fmla="*/ 0 w 12203820"/>
              <a:gd name="connsiteY7" fmla="*/ 823189 h 1642219"/>
              <a:gd name="connsiteX8" fmla="*/ 5910 w 12203820"/>
              <a:gd name="connsiteY8" fmla="*/ 823189 h 1642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3820" h="1642219">
                <a:moveTo>
                  <a:pt x="5910" y="1642219"/>
                </a:moveTo>
                <a:lnTo>
                  <a:pt x="12203820" y="1642219"/>
                </a:lnTo>
                <a:lnTo>
                  <a:pt x="12203820" y="819030"/>
                </a:lnTo>
                <a:lnTo>
                  <a:pt x="12197910" y="819030"/>
                </a:lnTo>
                <a:lnTo>
                  <a:pt x="12197911" y="411595"/>
                </a:lnTo>
                <a:cubicBezTo>
                  <a:pt x="12197911" y="184277"/>
                  <a:pt x="12013634" y="0"/>
                  <a:pt x="11786316" y="0"/>
                </a:cubicBezTo>
                <a:lnTo>
                  <a:pt x="0" y="0"/>
                </a:lnTo>
                <a:lnTo>
                  <a:pt x="0" y="823189"/>
                </a:lnTo>
                <a:lnTo>
                  <a:pt x="5910" y="823189"/>
                </a:lnTo>
                <a:close/>
              </a:path>
            </a:pathLst>
          </a:custGeom>
          <a:solidFill>
            <a:srgbClr val="0606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B4FE0AC-2B61-A291-8C87-19783331AD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1105" y="1756180"/>
            <a:ext cx="10179513" cy="496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500" b="0" i="0">
                <a:ln>
                  <a:noFill/>
                </a:ln>
                <a:solidFill>
                  <a:schemeClr val="tx1"/>
                </a:solidFill>
                <a:latin typeface="+mn-lt"/>
                <a:cs typeface="Poppins" panose="00000500000000000000" pitchFamily="2" charset="0"/>
              </a:defRPr>
            </a:lvl1pPr>
            <a:lvl2pPr marL="457200" indent="0">
              <a:buNone/>
              <a:defRPr sz="1500">
                <a:ln>
                  <a:noFill/>
                </a:ln>
                <a:solidFill>
                  <a:schemeClr val="tx1"/>
                </a:solidFill>
                <a:latin typeface="+mn-lt"/>
              </a:defRPr>
            </a:lvl2pPr>
            <a:lvl3pPr>
              <a:defRPr sz="1500">
                <a:ln>
                  <a:noFill/>
                </a:ln>
                <a:solidFill>
                  <a:schemeClr val="tx1"/>
                </a:solidFill>
              </a:defRPr>
            </a:lvl3pPr>
            <a:lvl4pPr>
              <a:defRPr sz="1500">
                <a:ln>
                  <a:noFill/>
                </a:ln>
                <a:solidFill>
                  <a:schemeClr val="tx1"/>
                </a:solidFill>
              </a:defRPr>
            </a:lvl4pPr>
            <a:lvl5pPr>
              <a:defRPr sz="1500">
                <a:ln>
                  <a:noFill/>
                </a:ln>
                <a:solidFill>
                  <a:schemeClr val="tx1"/>
                </a:solidFill>
              </a:defRPr>
            </a:lvl5pPr>
            <a:lvl6pPr>
              <a:defRPr sz="1500">
                <a:solidFill>
                  <a:schemeClr val="tx1"/>
                </a:solidFill>
              </a:defRPr>
            </a:lvl6pPr>
            <a:lvl7pPr>
              <a:defRPr sz="1500">
                <a:solidFill>
                  <a:schemeClr val="tx1"/>
                </a:solidFill>
              </a:defRPr>
            </a:lvl7pPr>
            <a:lvl8pPr>
              <a:defRPr sz="1500">
                <a:solidFill>
                  <a:schemeClr val="tx1"/>
                </a:solidFill>
              </a:defRPr>
            </a:lvl8pPr>
            <a:lvl9pPr>
              <a:defRPr sz="1500">
                <a:solidFill>
                  <a:schemeClr val="tx1"/>
                </a:solidFill>
              </a:defRPr>
            </a:lvl9pPr>
          </a:lstStyle>
          <a:p>
            <a:pPr lvl="0"/>
            <a:r>
              <a:rPr lang="en-GB"/>
              <a:t>Body copy goes here.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D6E4AE-86B5-A69F-9302-A08CDE1A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80618" y="5846618"/>
            <a:ext cx="1011382" cy="10113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17BE31-28EA-0243-8E5B-BE3D94BA9012}"/>
              </a:ext>
            </a:extLst>
          </p:cNvPr>
          <p:cNvSpPr txBox="1"/>
          <p:nvPr userDrawn="1"/>
        </p:nvSpPr>
        <p:spPr>
          <a:xfrm>
            <a:off x="11515725" y="6493625"/>
            <a:ext cx="63225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323858C3-E774-4B3F-8AA9-3979BAFA574F}" type="slidenum">
              <a:rPr lang="en-GB" sz="150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‹#›</a:t>
            </a:fld>
            <a:endParaRPr lang="en-GB" sz="1500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60E5D8A-6BCF-976E-BA2D-E6A6DD1F2B7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13915" y="833532"/>
            <a:ext cx="10766703" cy="2893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buFont typeface="Arial" panose="020B0604020202020204" pitchFamily="34" charset="0"/>
              <a:buNone/>
              <a:defRPr sz="2000" b="0" i="0">
                <a:ln>
                  <a:noFill/>
                </a:ln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>
                <a:ln>
                  <a:noFill/>
                </a:ln>
                <a:solidFill>
                  <a:schemeClr val="bg1"/>
                </a:solidFill>
              </a:defRPr>
            </a:lvl2pPr>
            <a:lvl3pPr>
              <a:defRPr>
                <a:ln>
                  <a:noFill/>
                </a:ln>
                <a:solidFill>
                  <a:schemeClr val="bg1"/>
                </a:solidFill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Sub header</a:t>
            </a: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C5475786-8AB4-0539-6EFC-A94B0600BD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3915" y="364892"/>
            <a:ext cx="10766702" cy="468640"/>
          </a:xfrm>
          <a:prstGeom prst="rect">
            <a:avLst/>
          </a:prstGeom>
        </p:spPr>
        <p:txBody>
          <a:bodyPr/>
          <a:lstStyle>
            <a:lvl1pPr>
              <a:defRPr sz="3000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defRPr>
            </a:lvl1pPr>
          </a:lstStyle>
          <a:p>
            <a:pPr lvl="0"/>
            <a:r>
              <a:rPr lang="en-GB" dirty="0"/>
              <a:t>Content slide</a:t>
            </a:r>
          </a:p>
        </p:txBody>
      </p:sp>
    </p:spTree>
    <p:extLst>
      <p:ext uri="{BB962C8B-B14F-4D97-AF65-F5344CB8AC3E}">
        <p14:creationId xmlns:p14="http://schemas.microsoft.com/office/powerpoint/2010/main" val="34639725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6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737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Poppins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Poppins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606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4116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  <p:sldLayoutId id="2147483677" r:id="rId13"/>
    <p:sldLayoutId id="2147483678" r:id="rId14"/>
    <p:sldLayoutId id="2147483679" r:id="rId15"/>
    <p:sldLayoutId id="2147483680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F7A94BC-BEFD-F999-9A2F-9BE26774D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206" y="579437"/>
            <a:ext cx="11250393" cy="1800200"/>
          </a:xfrm>
        </p:spPr>
        <p:txBody>
          <a:bodyPr/>
          <a:lstStyle/>
          <a:p>
            <a:pPr algn="ctr"/>
            <a:r>
              <a:rPr lang="en-GB" sz="3200" b="0" dirty="0"/>
              <a:t>Impact of introducing new practical and dataset project options to the science undergraduate capstone project module (S390)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46A365E-C66E-3298-F4DF-9D65E6E788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70804" y="2379637"/>
            <a:ext cx="11438167" cy="1332392"/>
          </a:xfrm>
        </p:spPr>
        <p:txBody>
          <a:bodyPr/>
          <a:lstStyle/>
          <a:p>
            <a:r>
              <a:rPr lang="en-GB" b="1" dirty="0"/>
              <a:t>Hannah Gauci </a:t>
            </a:r>
          </a:p>
          <a:p>
            <a:endParaRPr lang="en-GB" sz="2800" dirty="0"/>
          </a:p>
          <a:p>
            <a:r>
              <a:rPr lang="en-GB" sz="2800" b="1" dirty="0"/>
              <a:t>Julie Robson, Janette Wallace, Jon Golding</a:t>
            </a:r>
          </a:p>
          <a:p>
            <a:r>
              <a:rPr lang="en-GB" sz="2800" dirty="0"/>
              <a:t>Lorraine Waters, Jenny Duckworth, Vicky Taylor, Miranda Dyson, Vikki Haley, Clare Lawson.</a:t>
            </a:r>
          </a:p>
          <a:p>
            <a:endParaRPr lang="en-GB" sz="28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2826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D1736A5-FA13-907B-E29A-3003DFFC6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Results: student survey respondent project types. 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50A98D0-2794-CD73-11AB-AF6FE904D6E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2501369"/>
              </p:ext>
            </p:extLst>
          </p:nvPr>
        </p:nvGraphicFramePr>
        <p:xfrm>
          <a:off x="1186801" y="1519462"/>
          <a:ext cx="8414656" cy="5480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01527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EA39072-7C9A-356B-A668-F0A6D15AE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914" y="364892"/>
            <a:ext cx="11232653" cy="468640"/>
          </a:xfrm>
        </p:spPr>
        <p:txBody>
          <a:bodyPr/>
          <a:lstStyle/>
          <a:p>
            <a:r>
              <a:rPr lang="en-GB" dirty="0"/>
              <a:t>Results: Factors influencing choice of project type/topic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21D098B-4532-80FB-5156-87DDCD4225C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7080567"/>
              </p:ext>
            </p:extLst>
          </p:nvPr>
        </p:nvGraphicFramePr>
        <p:xfrm>
          <a:off x="259882" y="1805939"/>
          <a:ext cx="11386685" cy="49221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D284C8C-DDE6-4FEB-804A-0296C58BD2FD}"/>
              </a:ext>
            </a:extLst>
          </p:cNvPr>
          <p:cNvSpPr txBox="1"/>
          <p:nvPr/>
        </p:nvSpPr>
        <p:spPr>
          <a:xfrm>
            <a:off x="10992050" y="5582654"/>
            <a:ext cx="365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008085-DE9B-8651-C195-62B71E5D4CA4}"/>
              </a:ext>
            </a:extLst>
          </p:cNvPr>
          <p:cNvSpPr txBox="1"/>
          <p:nvPr/>
        </p:nvSpPr>
        <p:spPr>
          <a:xfrm>
            <a:off x="8932244" y="3429000"/>
            <a:ext cx="442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9D3D99-9C98-649D-0E0E-9F7E419D9AF4}"/>
              </a:ext>
            </a:extLst>
          </p:cNvPr>
          <p:cNvSpPr txBox="1"/>
          <p:nvPr/>
        </p:nvSpPr>
        <p:spPr>
          <a:xfrm>
            <a:off x="8393229" y="5120640"/>
            <a:ext cx="320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057B3E-9A13-FED4-56F4-58A846585649}"/>
              </a:ext>
            </a:extLst>
          </p:cNvPr>
          <p:cNvSpPr txBox="1"/>
          <p:nvPr/>
        </p:nvSpPr>
        <p:spPr>
          <a:xfrm>
            <a:off x="7661709" y="4266998"/>
            <a:ext cx="211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D8F7A4-7CF6-4F1E-9360-B6DB0315AE7D}"/>
              </a:ext>
            </a:extLst>
          </p:cNvPr>
          <p:cNvSpPr txBox="1"/>
          <p:nvPr/>
        </p:nvSpPr>
        <p:spPr>
          <a:xfrm>
            <a:off x="7332773" y="3798332"/>
            <a:ext cx="328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5044D4-024F-1C13-D0B7-47BBD0EF2932}"/>
              </a:ext>
            </a:extLst>
          </p:cNvPr>
          <p:cNvSpPr txBox="1"/>
          <p:nvPr/>
        </p:nvSpPr>
        <p:spPr>
          <a:xfrm>
            <a:off x="7092981" y="4686244"/>
            <a:ext cx="3289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3EA88C-75E5-5463-DE63-CBD73EA2A014}"/>
              </a:ext>
            </a:extLst>
          </p:cNvPr>
          <p:cNvSpPr txBox="1"/>
          <p:nvPr/>
        </p:nvSpPr>
        <p:spPr>
          <a:xfrm>
            <a:off x="6949440" y="1992429"/>
            <a:ext cx="54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68BFF2-DC70-0097-A6A8-D19802C632C9}"/>
              </a:ext>
            </a:extLst>
          </p:cNvPr>
          <p:cNvSpPr txBox="1"/>
          <p:nvPr/>
        </p:nvSpPr>
        <p:spPr>
          <a:xfrm>
            <a:off x="6416770" y="2480692"/>
            <a:ext cx="330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8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2E2DFFD-0685-E125-34AA-E1CA3347F893}"/>
              </a:ext>
            </a:extLst>
          </p:cNvPr>
          <p:cNvSpPr txBox="1"/>
          <p:nvPr/>
        </p:nvSpPr>
        <p:spPr>
          <a:xfrm>
            <a:off x="9375006" y="1805939"/>
            <a:ext cx="1617044" cy="646331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Pandemic effects?</a:t>
            </a:r>
          </a:p>
        </p:txBody>
      </p:sp>
    </p:spTree>
    <p:extLst>
      <p:ext uri="{BB962C8B-B14F-4D97-AF65-F5344CB8AC3E}">
        <p14:creationId xmlns:p14="http://schemas.microsoft.com/office/powerpoint/2010/main" val="737386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F3F483B-264C-4742-C1DA-5CB2C269BD1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6687" y="1687287"/>
            <a:ext cx="11037856" cy="598351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Similar overall module completion and pass rates in 21B and 22B as in previous  years.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No evidence that increasing project options improved pass rate for disabled students.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No significant association between project type and module result (1-6)          </a:t>
            </a:r>
          </a:p>
          <a:p>
            <a:r>
              <a:rPr lang="en-GB" sz="2000" dirty="0"/>
              <a:t>       </a:t>
            </a:r>
            <a:r>
              <a:rPr lang="en-GB" sz="2000" i="1" dirty="0"/>
              <a:t>Χ</a:t>
            </a:r>
            <a:r>
              <a:rPr lang="en-GB" sz="2000" baseline="30000" dirty="0"/>
              <a:t>2</a:t>
            </a:r>
            <a:r>
              <a:rPr lang="en-GB" sz="2000" dirty="0"/>
              <a:t> = 13.82,  </a:t>
            </a:r>
            <a:r>
              <a:rPr lang="en-GB" sz="2000" i="1" dirty="0"/>
              <a:t>p</a:t>
            </a:r>
            <a:r>
              <a:rPr lang="en-GB" sz="2000" dirty="0"/>
              <a:t> = 0.839.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000" dirty="0"/>
              <a:t>No significant association between project type and module result (1-6) for disabled students </a:t>
            </a:r>
            <a:r>
              <a:rPr lang="en-GB" sz="2000" i="1" dirty="0"/>
              <a:t>Χ</a:t>
            </a:r>
            <a:r>
              <a:rPr lang="en-GB" sz="2000" baseline="30000" dirty="0"/>
              <a:t>2</a:t>
            </a:r>
            <a:r>
              <a:rPr lang="en-GB" sz="2000" dirty="0"/>
              <a:t> = 8.83, </a:t>
            </a:r>
            <a:r>
              <a:rPr lang="en-GB" sz="2000" i="1" dirty="0"/>
              <a:t>p</a:t>
            </a:r>
            <a:r>
              <a:rPr lang="en-GB" sz="2000" dirty="0"/>
              <a:t> = 0.985.</a:t>
            </a:r>
          </a:p>
          <a:p>
            <a:endParaRPr lang="en-GB" sz="2000" dirty="0"/>
          </a:p>
          <a:p>
            <a:pPr algn="ctr"/>
            <a:r>
              <a:rPr lang="en-GB" sz="2000" b="1" dirty="0"/>
              <a:t>Overall, students did equally well regardless of project type</a:t>
            </a:r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94A5745-98EB-E350-E054-ED30A32C9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Results: student completion and pass rates.</a:t>
            </a:r>
          </a:p>
        </p:txBody>
      </p:sp>
    </p:spTree>
    <p:extLst>
      <p:ext uri="{BB962C8B-B14F-4D97-AF65-F5344CB8AC3E}">
        <p14:creationId xmlns:p14="http://schemas.microsoft.com/office/powerpoint/2010/main" val="31284256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4FD8194-ABAD-3188-FF33-633B0D73897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1582007"/>
            <a:ext cx="6096000" cy="10305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Forming an idea relatively difficult for most students.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Kruskal-Wallis test indicated a significant difference between project types </a:t>
            </a:r>
            <a:r>
              <a:rPr lang="en-GB" sz="2000" i="1" dirty="0"/>
              <a:t>H</a:t>
            </a:r>
            <a:r>
              <a:rPr lang="en-GB" sz="2000" dirty="0"/>
              <a:t>=13.87 </a:t>
            </a:r>
            <a:r>
              <a:rPr lang="en-GB" sz="2000" i="1" dirty="0"/>
              <a:t>p</a:t>
            </a:r>
            <a:r>
              <a:rPr lang="en-GB" sz="2000" dirty="0"/>
              <a:t>=0.031.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Dunns post hoc indicated lab easier than all other project types except mentored.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 Difficulties with developing idea echoed in focus groups.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ALs indicated preparedness most important factor. </a:t>
            </a:r>
          </a:p>
          <a:p>
            <a:endParaRPr lang="en-GB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F92AF4B-59BA-A22B-65BE-9CB661406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Results: student experience developing an idea</a:t>
            </a:r>
          </a:p>
        </p:txBody>
      </p:sp>
      <p:pic>
        <p:nvPicPr>
          <p:cNvPr id="5" name="Picture 4" descr="A graph of blue rectangular objects&#10;&#10;AI-generated content may be incorrect.">
            <a:extLst>
              <a:ext uri="{FF2B5EF4-FFF2-40B4-BE49-F238E27FC236}">
                <a16:creationId xmlns:a16="http://schemas.microsoft.com/office/drawing/2014/main" id="{F3D92920-AE65-4ADC-B58A-DB8B4BD78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561" y="1776566"/>
            <a:ext cx="6251439" cy="50814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7EFFE08-F06A-FD48-DA8F-CE6EB62CFFE4}"/>
              </a:ext>
            </a:extLst>
          </p:cNvPr>
          <p:cNvSpPr txBox="1"/>
          <p:nvPr/>
        </p:nvSpPr>
        <p:spPr>
          <a:xfrm>
            <a:off x="6520543" y="1631091"/>
            <a:ext cx="54210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/>
              <a:t>Likert scale 1 = very difficult, 5 = very easy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4316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0169305-4752-C718-B3B9-B68AABAC71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3915" y="1799723"/>
            <a:ext cx="3624685" cy="496800"/>
          </a:xfrm>
        </p:spPr>
        <p:txBody>
          <a:bodyPr/>
          <a:lstStyle/>
          <a:p>
            <a:r>
              <a:rPr lang="en-GB" sz="2400" dirty="0"/>
              <a:t>No significant difference between project types in ease of developing project methodology  </a:t>
            </a:r>
            <a:r>
              <a:rPr lang="en-GB" sz="2400" i="1" dirty="0"/>
              <a:t>H</a:t>
            </a:r>
            <a:r>
              <a:rPr lang="en-GB" sz="2400" dirty="0"/>
              <a:t>=6.38, </a:t>
            </a:r>
            <a:r>
              <a:rPr lang="en-GB" sz="2400" i="1" dirty="0"/>
              <a:t>p</a:t>
            </a:r>
            <a:r>
              <a:rPr lang="en-GB" sz="2400" dirty="0"/>
              <a:t>=0.382.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398BCD7-2A1A-259E-E754-BB4C5EED9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Results: student experience developing methodology</a:t>
            </a:r>
          </a:p>
        </p:txBody>
      </p:sp>
      <p:pic>
        <p:nvPicPr>
          <p:cNvPr id="5" name="Picture 4" descr="A graph with blue bars and white text&#10;&#10;AI-generated content may be incorrect.">
            <a:extLst>
              <a:ext uri="{FF2B5EF4-FFF2-40B4-BE49-F238E27FC236}">
                <a16:creationId xmlns:a16="http://schemas.microsoft.com/office/drawing/2014/main" id="{20629596-A2AE-4B06-8505-367436BDA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970" y="1547498"/>
            <a:ext cx="6269623" cy="531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6557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86C68C7-A378-DF4B-B051-48B3F71B0D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3915" y="1756180"/>
            <a:ext cx="4680599" cy="4968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There was a significant difference in the ease of writing the report between project types                               </a:t>
            </a:r>
            <a:r>
              <a:rPr lang="en-GB" sz="2000" i="1" dirty="0"/>
              <a:t>H</a:t>
            </a:r>
            <a:r>
              <a:rPr lang="en-GB" sz="2000" dirty="0"/>
              <a:t> = 13.23, </a:t>
            </a:r>
            <a:r>
              <a:rPr lang="en-GB" sz="2000" i="1" dirty="0"/>
              <a:t>p</a:t>
            </a:r>
            <a:r>
              <a:rPr lang="en-GB" sz="2000" dirty="0"/>
              <a:t> =0.039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Dunns post hoc </a:t>
            </a:r>
            <a:r>
              <a:rPr lang="en-GB" sz="2000" i="1" dirty="0"/>
              <a:t>p</a:t>
            </a:r>
            <a:r>
              <a:rPr lang="en-GB" sz="2000" dirty="0"/>
              <a:t> &lt;0.05</a:t>
            </a:r>
          </a:p>
          <a:p>
            <a:r>
              <a:rPr lang="en-GB" sz="2000" dirty="0"/>
              <a:t>Field/data (1) and data (3)</a:t>
            </a:r>
          </a:p>
          <a:p>
            <a:r>
              <a:rPr lang="en-GB" sz="2000" dirty="0"/>
              <a:t>Field/data (1) and experiment (3)</a:t>
            </a:r>
          </a:p>
          <a:p>
            <a:r>
              <a:rPr lang="en-GB" sz="2000" dirty="0"/>
              <a:t>Field/data (1) and lab (4)</a:t>
            </a:r>
          </a:p>
          <a:p>
            <a:r>
              <a:rPr lang="en-GB" sz="2000" dirty="0"/>
              <a:t>Data (3) and literature (2)</a:t>
            </a:r>
            <a:endParaRPr lang="en-GB" sz="2400" dirty="0">
              <a:highlight>
                <a:srgbClr val="FFFF00"/>
              </a:highlight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3E7A31D-FCD7-5187-A61F-1494F0EAC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Results: student experience writing the project report</a:t>
            </a:r>
          </a:p>
        </p:txBody>
      </p:sp>
      <p:pic>
        <p:nvPicPr>
          <p:cNvPr id="5" name="Picture 4" descr="A graph of blue rectangular objects&#10;&#10;AI-generated content may be incorrect.">
            <a:extLst>
              <a:ext uri="{FF2B5EF4-FFF2-40B4-BE49-F238E27FC236}">
                <a16:creationId xmlns:a16="http://schemas.microsoft.com/office/drawing/2014/main" id="{A99C8F3E-B7DB-493A-817F-361A284D55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6433" y="1530837"/>
            <a:ext cx="6621652" cy="549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8402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B87E32-0CA7-E1E4-30C3-3EE3BE1389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4790" y="1973895"/>
            <a:ext cx="10179513" cy="496800"/>
          </a:xfrm>
        </p:spPr>
        <p:txBody>
          <a:bodyPr/>
          <a:lstStyle/>
          <a:p>
            <a:r>
              <a:rPr lang="en-GB" sz="2400" dirty="0"/>
              <a:t>No significant association between project type and the average number of hours students spent on their project work</a:t>
            </a:r>
          </a:p>
          <a:p>
            <a:r>
              <a:rPr lang="en-GB" sz="2400" dirty="0"/>
              <a:t> </a:t>
            </a:r>
            <a:r>
              <a:rPr lang="en-GB" sz="2400" i="1" dirty="0"/>
              <a:t>Χ</a:t>
            </a:r>
            <a:r>
              <a:rPr lang="en-GB" sz="2400" baseline="30000" dirty="0"/>
              <a:t>2</a:t>
            </a:r>
            <a:r>
              <a:rPr lang="en-GB" sz="2400" dirty="0"/>
              <a:t> = 14.04, </a:t>
            </a:r>
            <a:r>
              <a:rPr lang="en-GB" sz="2400" i="1" dirty="0"/>
              <a:t>p</a:t>
            </a:r>
            <a:r>
              <a:rPr lang="en-GB" sz="2400" dirty="0"/>
              <a:t> = 0.994</a:t>
            </a:r>
          </a:p>
          <a:p>
            <a:endParaRPr lang="en-GB" sz="2400" dirty="0"/>
          </a:p>
          <a:p>
            <a:r>
              <a:rPr lang="en-GB" sz="2400" b="1" dirty="0"/>
              <a:t>But</a:t>
            </a:r>
            <a:r>
              <a:rPr lang="en-GB" sz="2400" dirty="0"/>
              <a:t> students and ALs commented on the heavy workload at the start of the module and students completing practical and data-based projects had the addition of ethical and risk assessments (not required for literature-based projects).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B629639-079A-6F71-4739-69E8FCE9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Results: student workload </a:t>
            </a:r>
          </a:p>
        </p:txBody>
      </p:sp>
    </p:spTree>
    <p:extLst>
      <p:ext uri="{BB962C8B-B14F-4D97-AF65-F5344CB8AC3E}">
        <p14:creationId xmlns:p14="http://schemas.microsoft.com/office/powerpoint/2010/main" val="2337040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39CCD10-1BC7-2624-8964-3EDB837D184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3916" y="1671143"/>
            <a:ext cx="10766701" cy="129035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Generally liked the variety of project types.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On SXL390 change to practical projects needed module team support and development time.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Found secondary data-based project more challenging to support than primary research projects.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Amount of support students required tended to relate to strength of student rather than type of project.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Many students struggled to get started.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ALs felt that pandemic had more impact on their </a:t>
            </a:r>
          </a:p>
          <a:p>
            <a:r>
              <a:rPr lang="en-GB" sz="2000" dirty="0"/>
              <a:t>     workload than project type.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18F15A8-D220-A6C8-7F7B-EF6904C94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 experience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21455F-1DE2-AF95-DA73-896579AA73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2543" y="4111451"/>
            <a:ext cx="4909457" cy="274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8130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5A3AEED-F208-1B52-AD70-7EDB4EB7D54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4300" y="1919466"/>
            <a:ext cx="11789228" cy="49680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No impact of project type on student outcomes.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Some impact on student experience but a lot of variation.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ALs coped well with the change but support and development important.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Students have a range reasons for their project choice and need support in choosing the best option.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Trend for disabled students to choose data-based projects. Suggests introducing new options might improve accessibility.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/>
              <a:t>Consistency across the module possible even when project options differ.</a:t>
            </a:r>
            <a:r>
              <a:rPr lang="en-GB" sz="20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AD8A0D2-3B38-4542-76E6-4E950CFC3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97623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1A9F93-E7D4-E303-D0BF-0F82A74435D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36171" y="1643743"/>
            <a:ext cx="11071761" cy="361950"/>
          </a:xfrm>
        </p:spPr>
        <p:txBody>
          <a:bodyPr/>
          <a:lstStyle/>
          <a:p>
            <a:r>
              <a:rPr lang="en-GB" sz="1900" b="1" dirty="0"/>
              <a:t>For S390 module re-write: </a:t>
            </a:r>
            <a:endParaRPr lang="en-GB" sz="19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900" dirty="0"/>
              <a:t>Improve support at module start to help students form their ideas (animation).</a:t>
            </a:r>
            <a:r>
              <a:rPr lang="en-GB" sz="1900" b="1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GB" sz="1900" b="1" dirty="0">
              <a:solidFill>
                <a:srgbClr val="00B05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900" dirty="0"/>
              <a:t>Provide specific skills resources for different project types. </a:t>
            </a:r>
            <a:r>
              <a:rPr lang="en-GB" sz="1900" b="1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GB" sz="19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900" dirty="0"/>
              <a:t>Update and improve data analysis resources. </a:t>
            </a:r>
            <a:r>
              <a:rPr lang="en-GB" sz="1900" b="1" dirty="0">
                <a:solidFill>
                  <a:srgbClr val="00B050"/>
                </a:solidFill>
                <a:sym typeface="Wingdings" panose="05000000000000000000" pitchFamily="2" charset="2"/>
              </a:rPr>
              <a:t></a:t>
            </a:r>
            <a:endParaRPr lang="en-GB" sz="19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900" dirty="0"/>
              <a:t>Review tuition strategy to ensure consistency of support </a:t>
            </a:r>
            <a:r>
              <a:rPr lang="en-GB" sz="1900" dirty="0">
                <a:solidFill>
                  <a:srgbClr val="00B050"/>
                </a:solidFill>
              </a:rPr>
              <a:t>work on this more for mid-life review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900" dirty="0"/>
              <a:t>Provide ALs with development especially around data analysis</a:t>
            </a:r>
            <a:r>
              <a:rPr lang="en-GB" sz="1900" b="1" dirty="0">
                <a:solidFill>
                  <a:srgbClr val="00B050"/>
                </a:solidFill>
                <a:sym typeface="Wingdings" panose="05000000000000000000" pitchFamily="2" charset="2"/>
              </a:rPr>
              <a:t> </a:t>
            </a:r>
            <a:endParaRPr lang="en-GB" sz="1900" b="1" dirty="0"/>
          </a:p>
          <a:p>
            <a:endParaRPr lang="en-GB" sz="1900" b="1" dirty="0"/>
          </a:p>
          <a:p>
            <a:r>
              <a:rPr lang="en-GB" sz="1900" b="1" dirty="0"/>
              <a:t>Faculty/sector-wide recommendations </a:t>
            </a:r>
            <a:endParaRPr lang="en-GB" sz="19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900" dirty="0"/>
              <a:t>When diversifying project types explore accessible project options.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900" dirty="0"/>
              <a:t>Tailor resources and support for different project types.</a:t>
            </a:r>
          </a:p>
          <a:p>
            <a:pPr lvl="0"/>
            <a:endParaRPr lang="en-GB" sz="2000" dirty="0"/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3A4F0AD-9624-36D5-3A0A-464FFE45E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Recommendations </a:t>
            </a:r>
          </a:p>
        </p:txBody>
      </p:sp>
    </p:spTree>
    <p:extLst>
      <p:ext uri="{BB962C8B-B14F-4D97-AF65-F5344CB8AC3E}">
        <p14:creationId xmlns:p14="http://schemas.microsoft.com/office/powerpoint/2010/main" val="2808700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247AC1C-82D7-795D-3969-EC69C663D32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15857" y="847379"/>
            <a:ext cx="7826571" cy="496800"/>
          </a:xfrm>
        </p:spPr>
        <p:txBody>
          <a:bodyPr/>
          <a:lstStyle/>
          <a:p>
            <a:r>
              <a:rPr lang="en-GB" sz="2400" dirty="0"/>
              <a:t>S390 Science project module 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GB" sz="2400" dirty="0"/>
              <a:t>Umbrella module with 6 science discipline specific strands 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GB" sz="2400" dirty="0"/>
              <a:t>Historically, up to 2021, literature review + primary research (SXE390)</a:t>
            </a:r>
          </a:p>
          <a:p>
            <a:endParaRPr lang="en-GB" sz="2400" dirty="0"/>
          </a:p>
          <a:p>
            <a:r>
              <a:rPr lang="en-GB" sz="2400" dirty="0"/>
              <a:t>Module due a re-write for 2023, but:</a:t>
            </a:r>
          </a:p>
          <a:p>
            <a:endParaRPr lang="en-GB" sz="2400" dirty="0"/>
          </a:p>
          <a:p>
            <a:endParaRPr lang="en-GB" sz="36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B104E7-7043-1364-0D93-99A31F6C1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31F00D-3E1A-8B19-6EED-A1BD783405EC}"/>
              </a:ext>
            </a:extLst>
          </p:cNvPr>
          <p:cNvSpPr/>
          <p:nvPr/>
        </p:nvSpPr>
        <p:spPr>
          <a:xfrm>
            <a:off x="4490314" y="4191000"/>
            <a:ext cx="2558143" cy="141514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1AED10-07F5-04DE-31A9-5AC6ABBD6FC1}"/>
              </a:ext>
            </a:extLst>
          </p:cNvPr>
          <p:cNvSpPr/>
          <p:nvPr/>
        </p:nvSpPr>
        <p:spPr>
          <a:xfrm>
            <a:off x="511629" y="4474027"/>
            <a:ext cx="2993571" cy="84908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/>
              <a:t>Biology RSB accreditation 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C3A17F0-E90B-08FF-C515-DB8E9DF31DD7}"/>
              </a:ext>
            </a:extLst>
          </p:cNvPr>
          <p:cNvSpPr/>
          <p:nvPr/>
        </p:nvSpPr>
        <p:spPr>
          <a:xfrm>
            <a:off x="8142428" y="4474027"/>
            <a:ext cx="3156857" cy="9579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000" dirty="0"/>
              <a:t>COVID-19 pandemic impact on field work </a:t>
            </a:r>
          </a:p>
        </p:txBody>
      </p:sp>
      <p:sp>
        <p:nvSpPr>
          <p:cNvPr id="10" name="Arrow: Left 9">
            <a:extLst>
              <a:ext uri="{FF2B5EF4-FFF2-40B4-BE49-F238E27FC236}">
                <a16:creationId xmlns:a16="http://schemas.microsoft.com/office/drawing/2014/main" id="{5B4F0BE6-B768-C003-C246-77970F38B1B7}"/>
              </a:ext>
            </a:extLst>
          </p:cNvPr>
          <p:cNvSpPr/>
          <p:nvPr/>
        </p:nvSpPr>
        <p:spPr>
          <a:xfrm>
            <a:off x="3724262" y="4762500"/>
            <a:ext cx="655843" cy="27214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706FFE8F-C57F-4D2B-DA56-F3B3AC94E77A}"/>
              </a:ext>
            </a:extLst>
          </p:cNvPr>
          <p:cNvSpPr/>
          <p:nvPr/>
        </p:nvSpPr>
        <p:spPr>
          <a:xfrm>
            <a:off x="7259400" y="4770662"/>
            <a:ext cx="672085" cy="25581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6A700A4-0C46-F625-2483-CD6A363772C1}"/>
              </a:ext>
            </a:extLst>
          </p:cNvPr>
          <p:cNvSpPr/>
          <p:nvPr/>
        </p:nvSpPr>
        <p:spPr>
          <a:xfrm>
            <a:off x="7595442" y="5812971"/>
            <a:ext cx="3065571" cy="8677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Secondary datasets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27F9D56-C7C2-77FF-6D8E-78AAEA727C41}"/>
              </a:ext>
            </a:extLst>
          </p:cNvPr>
          <p:cNvSpPr/>
          <p:nvPr/>
        </p:nvSpPr>
        <p:spPr>
          <a:xfrm>
            <a:off x="2386647" y="5762220"/>
            <a:ext cx="2237105" cy="86775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/>
              <a:t>Data analysis projects</a:t>
            </a:r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C91AE20D-35A8-6A85-7598-B27C5BE87A65}"/>
              </a:ext>
            </a:extLst>
          </p:cNvPr>
          <p:cNvSpPr/>
          <p:nvPr/>
        </p:nvSpPr>
        <p:spPr>
          <a:xfrm rot="19910577">
            <a:off x="2802043" y="5302351"/>
            <a:ext cx="118564" cy="45905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1AE9C609-4D33-4B81-7D83-F11464F436A9}"/>
              </a:ext>
            </a:extLst>
          </p:cNvPr>
          <p:cNvSpPr/>
          <p:nvPr/>
        </p:nvSpPr>
        <p:spPr>
          <a:xfrm rot="2538512">
            <a:off x="9367832" y="5362446"/>
            <a:ext cx="111756" cy="52121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BFF4CA-C855-3CD6-7B98-984E116C1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5314" y="1010097"/>
            <a:ext cx="4321543" cy="241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9734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605384-E674-33FD-333F-46128BAC0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915" y="177274"/>
            <a:ext cx="10710942" cy="468640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dirty="0"/>
              <a:t>Acknowledgements </a:t>
            </a:r>
            <a:endParaRPr lang="en-GB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E09327-669C-DFB8-BAE0-DE5FC70B8B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25059" y="1182866"/>
            <a:ext cx="10450666" cy="4292648"/>
          </a:xfrm>
        </p:spPr>
        <p:txBody>
          <a:bodyPr/>
          <a:lstStyle/>
          <a:p>
            <a:r>
              <a:rPr lang="en-GB" sz="2400" dirty="0"/>
              <a:t>Barbara Jones </a:t>
            </a:r>
            <a:endParaRPr lang="en-GB" sz="2400" dirty="0">
              <a:highlight>
                <a:srgbClr val="FFFF00"/>
              </a:highlight>
            </a:endParaRPr>
          </a:p>
          <a:p>
            <a:endParaRPr lang="en-GB" sz="2400" dirty="0"/>
          </a:p>
          <a:p>
            <a:r>
              <a:rPr lang="en-GB" sz="2400" dirty="0"/>
              <a:t>Jonathan Evans</a:t>
            </a:r>
          </a:p>
          <a:p>
            <a:endParaRPr lang="en-GB" sz="2400" dirty="0"/>
          </a:p>
          <a:p>
            <a:endParaRPr lang="en-GB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3C5DBB-4832-B35C-AA1E-469E3D362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54509"/>
            <a:ext cx="7946945" cy="15167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F57B07-306B-CBC5-4891-E6184CF72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933101"/>
            <a:ext cx="5289665" cy="2817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675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3AD0CD7-5776-B0E9-9CF1-59610D7DE5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5377" y="1740740"/>
            <a:ext cx="8469087" cy="4104887"/>
          </a:xfrm>
        </p:spPr>
        <p:txBody>
          <a:bodyPr/>
          <a:lstStyle/>
          <a:p>
            <a:r>
              <a:rPr lang="en-GB" sz="2400" dirty="0"/>
              <a:t>Early revisions for SXE390 (Environmental Sciences) and SXL390 (Biology and Health Sciences) in 21B:</a:t>
            </a:r>
          </a:p>
          <a:p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SXE390</a:t>
            </a:r>
            <a:r>
              <a:rPr lang="en-GB" sz="2400" dirty="0"/>
              <a:t> additional secondary data project options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1" dirty="0"/>
              <a:t>SXL390</a:t>
            </a:r>
            <a:r>
              <a:rPr lang="en-GB" sz="2400" dirty="0"/>
              <a:t> split into two routes: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400" dirty="0"/>
              <a:t>Biology (</a:t>
            </a:r>
            <a:r>
              <a:rPr lang="en-GB" sz="2400" b="1" dirty="0"/>
              <a:t>B</a:t>
            </a:r>
            <a:r>
              <a:rPr lang="en-GB" sz="2400" dirty="0"/>
              <a:t>) with new practical project options and secondary data options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GB" sz="2400" dirty="0"/>
              <a:t>Health Sciences (</a:t>
            </a:r>
            <a:r>
              <a:rPr lang="en-GB" sz="2400" b="1" dirty="0"/>
              <a:t>H</a:t>
            </a:r>
            <a:r>
              <a:rPr lang="en-GB" sz="2400" dirty="0"/>
              <a:t>) literature review projects </a:t>
            </a:r>
          </a:p>
          <a:p>
            <a:pPr lvl="1"/>
            <a:endParaRPr lang="en-GB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E9B3C64-14A5-37B4-1B23-82D65C304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71A3AA-B05A-5E2E-7378-3B8C02F79C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3766"/>
          <a:stretch/>
        </p:blipFill>
        <p:spPr>
          <a:xfrm>
            <a:off x="8564464" y="1610112"/>
            <a:ext cx="3627536" cy="5171687"/>
          </a:xfrm>
          <a:custGeom>
            <a:avLst/>
            <a:gdLst/>
            <a:ahLst/>
            <a:cxnLst/>
            <a:rect l="l" t="t" r="r" b="b"/>
            <a:pathLst>
              <a:path w="4817171" h="6858000">
                <a:moveTo>
                  <a:pt x="22751" y="0"/>
                </a:moveTo>
                <a:lnTo>
                  <a:pt x="4817171" y="0"/>
                </a:lnTo>
                <a:lnTo>
                  <a:pt x="4817171" y="6858000"/>
                </a:lnTo>
                <a:lnTo>
                  <a:pt x="0" y="6858000"/>
                </a:lnTo>
                <a:lnTo>
                  <a:pt x="6679" y="6845555"/>
                </a:lnTo>
                <a:cubicBezTo>
                  <a:pt x="496584" y="5886487"/>
                  <a:pt x="786702" y="4695963"/>
                  <a:pt x="786702" y="3406233"/>
                </a:cubicBezTo>
                <a:cubicBezTo>
                  <a:pt x="786702" y="2215714"/>
                  <a:pt x="539501" y="1109724"/>
                  <a:pt x="116147" y="192283"/>
                </a:cubicBezTo>
                <a:close/>
              </a:path>
            </a:pathLst>
          </a:cu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6C624F-1023-135F-ABE3-192819989E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0664" y="4120659"/>
            <a:ext cx="6641659" cy="273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238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B93CDE-A413-120D-121F-182D2BA70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Project types 21B and 22B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98254C8-6A0E-EC82-97FD-BAE2EFD58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125197"/>
              </p:ext>
            </p:extLst>
          </p:nvPr>
        </p:nvGraphicFramePr>
        <p:xfrm>
          <a:off x="562428" y="1745656"/>
          <a:ext cx="8128000" cy="387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97399642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66761496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13327974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2095095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SXE390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SXL390 (B)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SXL390 (H)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6146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Literature review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  <a:p>
                      <a:pPr algn="ctr"/>
                      <a:endParaRPr lang="en-GB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chemeClr val="tx2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GB" sz="2000" b="1" dirty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endParaRPr lang="en-GB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76784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Field-based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chemeClr val="tx2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GB" sz="20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chemeClr val="tx2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GB" sz="2000" b="1" dirty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endParaRPr lang="en-GB" sz="20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  <a:p>
                      <a:pPr algn="ctr"/>
                      <a:endParaRPr lang="en-GB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8349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(secondary) Data-based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chemeClr val="tx2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GB" sz="2000" b="1" dirty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endParaRPr lang="en-GB" sz="20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chemeClr val="tx2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GB" sz="2000" b="1" dirty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endParaRPr lang="en-GB" sz="20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  <a:p>
                      <a:pPr algn="ctr"/>
                      <a:endParaRPr lang="en-GB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2769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Home Experiment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chemeClr val="tx2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GB" sz="2000" b="1" dirty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endParaRPr lang="en-GB" sz="20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chemeClr val="tx2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GB" sz="2000" b="1" dirty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endParaRPr lang="en-GB" sz="20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  <a:p>
                      <a:pPr algn="ctr"/>
                      <a:endParaRPr lang="en-GB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6594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Lab-based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chemeClr val="tx2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GB" sz="2000" b="1" dirty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endParaRPr lang="en-GB" sz="20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chemeClr val="tx2"/>
                          </a:solidFill>
                          <a:sym typeface="Wingdings" panose="05000000000000000000" pitchFamily="2" charset="2"/>
                        </a:rPr>
                        <a:t></a:t>
                      </a:r>
                      <a:endParaRPr lang="en-GB" sz="2000" b="1" dirty="0">
                        <a:solidFill>
                          <a:schemeClr val="tx2"/>
                        </a:solidFill>
                      </a:endParaRPr>
                    </a:p>
                    <a:p>
                      <a:pPr algn="ctr"/>
                      <a:endParaRPr lang="en-GB" sz="2000" b="1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dirty="0">
                          <a:solidFill>
                            <a:srgbClr val="FF0000"/>
                          </a:solidFill>
                        </a:rPr>
                        <a:t>X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7755284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98B2605-5E53-5B6D-E294-B6E53F3CA4BB}"/>
              </a:ext>
            </a:extLst>
          </p:cNvPr>
          <p:cNvSpPr txBox="1"/>
          <p:nvPr/>
        </p:nvSpPr>
        <p:spPr>
          <a:xfrm>
            <a:off x="8991600" y="2274838"/>
            <a:ext cx="278674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Note: </a:t>
            </a:r>
          </a:p>
          <a:p>
            <a:r>
              <a:rPr lang="en-GB" i="1" dirty="0"/>
              <a:t>Two sub types: </a:t>
            </a:r>
          </a:p>
          <a:p>
            <a:endParaRPr lang="en-GB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1" dirty="0"/>
              <a:t>Mentored data-sets (secondary data) SXL390 (B)</a:t>
            </a:r>
          </a:p>
          <a:p>
            <a:endParaRPr lang="en-GB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1" dirty="0"/>
              <a:t>Field &amp; data combined (field) SXE390 and SXL390(B)</a:t>
            </a:r>
          </a:p>
        </p:txBody>
      </p:sp>
    </p:spTree>
    <p:extLst>
      <p:ext uri="{BB962C8B-B14F-4D97-AF65-F5344CB8AC3E}">
        <p14:creationId xmlns:p14="http://schemas.microsoft.com/office/powerpoint/2010/main" val="4023461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60F947-F6F5-10B7-F26C-3A7DA6D51A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0500" y="1743503"/>
            <a:ext cx="11690999" cy="2282421"/>
          </a:xfrm>
        </p:spPr>
        <p:txBody>
          <a:bodyPr/>
          <a:lstStyle/>
          <a:p>
            <a:r>
              <a:rPr lang="en-GB" sz="2400" dirty="0"/>
              <a:t>Opportunity to: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evaluate impact of changes and gather information to inform module re-write.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Consider any impact on accessibility, particularly for disabled students.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/>
              <a:t>Contribute to sector discussions on diversification of project types. </a:t>
            </a:r>
          </a:p>
          <a:p>
            <a:r>
              <a:rPr lang="en-GB" sz="2400" b="1" dirty="0"/>
              <a:t>Aim: </a:t>
            </a:r>
          </a:p>
          <a:p>
            <a:r>
              <a:rPr lang="en-GB" sz="2400" dirty="0"/>
              <a:t>Evaluate the impact of introducing new practical and data options to SXE390 and SXL390 on student achievement and experience, and on the AL role. </a:t>
            </a:r>
          </a:p>
          <a:p>
            <a:endParaRPr lang="en-GB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29CC719-8EDC-4C21-1040-7A39F89A45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Project Aim</a:t>
            </a:r>
          </a:p>
        </p:txBody>
      </p:sp>
    </p:spTree>
    <p:extLst>
      <p:ext uri="{BB962C8B-B14F-4D97-AF65-F5344CB8AC3E}">
        <p14:creationId xmlns:p14="http://schemas.microsoft.com/office/powerpoint/2010/main" val="3861981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8CDB93-4312-20F0-0FD8-EBEC98DD3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Methods: data collection</a:t>
            </a:r>
          </a:p>
        </p:txBody>
      </p:sp>
      <p:pic>
        <p:nvPicPr>
          <p:cNvPr id="7" name="Graphic 6" descr="A grid with small circles">
            <a:extLst>
              <a:ext uri="{FF2B5EF4-FFF2-40B4-BE49-F238E27FC236}">
                <a16:creationId xmlns:a16="http://schemas.microsoft.com/office/drawing/2014/main" id="{A6B322A6-7246-114B-F2A8-CEC129CEE1D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19201" y="1713107"/>
            <a:ext cx="1999157" cy="1999157"/>
          </a:xfrm>
          <a:prstGeom prst="rect">
            <a:avLst/>
          </a:prstGeom>
        </p:spPr>
      </p:pic>
      <p:pic>
        <p:nvPicPr>
          <p:cNvPr id="9" name="Picture 8" descr="Cartoon checklist and pencil">
            <a:extLst>
              <a:ext uri="{FF2B5EF4-FFF2-40B4-BE49-F238E27FC236}">
                <a16:creationId xmlns:a16="http://schemas.microsoft.com/office/drawing/2014/main" id="{DDC93844-CDDD-6CA5-4FB1-E0CE916D5A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289" y="2104686"/>
            <a:ext cx="1663885" cy="1247914"/>
          </a:xfrm>
          <a:prstGeom prst="rect">
            <a:avLst/>
          </a:prstGeom>
        </p:spPr>
      </p:pic>
      <p:pic>
        <p:nvPicPr>
          <p:cNvPr id="11" name="Picture 10" descr="Group of adults sitting in circle">
            <a:extLst>
              <a:ext uri="{FF2B5EF4-FFF2-40B4-BE49-F238E27FC236}">
                <a16:creationId xmlns:a16="http://schemas.microsoft.com/office/drawing/2014/main" id="{DC36C755-F921-CE7D-7DC4-073F77E29D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854" y="2104686"/>
            <a:ext cx="1871872" cy="124791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14B24E3-ED4F-73A9-DDB0-2B03EF476AFF}"/>
              </a:ext>
            </a:extLst>
          </p:cNvPr>
          <p:cNvSpPr/>
          <p:nvPr/>
        </p:nvSpPr>
        <p:spPr>
          <a:xfrm>
            <a:off x="408945" y="3614187"/>
            <a:ext cx="3439885" cy="16594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/>
              <a:t>Student project types</a:t>
            </a:r>
          </a:p>
          <a:p>
            <a:pPr algn="ctr"/>
            <a:r>
              <a:rPr lang="en-GB" b="1" dirty="0"/>
              <a:t>Module results </a:t>
            </a:r>
          </a:p>
          <a:p>
            <a:pPr algn="ctr"/>
            <a:r>
              <a:rPr lang="en-GB" b="1" dirty="0"/>
              <a:t>Student demographics</a:t>
            </a:r>
          </a:p>
          <a:p>
            <a:pPr algn="ctr"/>
            <a:r>
              <a:rPr lang="en-GB" dirty="0"/>
              <a:t>n=918 (21B, 22B, SXL390, SXE390 combined)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D1C1283-CC73-A2AB-2ECE-3771FD55302F}"/>
              </a:ext>
            </a:extLst>
          </p:cNvPr>
          <p:cNvSpPr/>
          <p:nvPr/>
        </p:nvSpPr>
        <p:spPr>
          <a:xfrm>
            <a:off x="4164409" y="3614187"/>
            <a:ext cx="3265713" cy="19536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/>
              <a:t>Student questionnaire </a:t>
            </a:r>
            <a:r>
              <a:rPr lang="en-GB" dirty="0"/>
              <a:t>end of 21B and 22B combined n=117 (16% response rate)</a:t>
            </a:r>
          </a:p>
          <a:p>
            <a:pPr algn="ctr"/>
            <a:endParaRPr lang="en-GB" dirty="0"/>
          </a:p>
          <a:p>
            <a:pPr algn="ctr"/>
            <a:r>
              <a:rPr lang="en-GB" b="1" dirty="0">
                <a:solidFill>
                  <a:schemeClr val="tx2"/>
                </a:solidFill>
              </a:rPr>
              <a:t>AL questionnaire</a:t>
            </a:r>
            <a:r>
              <a:rPr lang="en-GB" dirty="0">
                <a:solidFill>
                  <a:schemeClr val="tx2"/>
                </a:solidFill>
              </a:rPr>
              <a:t> end of 21B (n=23)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8919BA-20EF-F6E9-C1E9-7BE57FCCD314}"/>
              </a:ext>
            </a:extLst>
          </p:cNvPr>
          <p:cNvSpPr/>
          <p:nvPr/>
        </p:nvSpPr>
        <p:spPr>
          <a:xfrm>
            <a:off x="7745701" y="3614187"/>
            <a:ext cx="3346842" cy="19536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/>
              <a:t>Student focus </a:t>
            </a:r>
            <a:r>
              <a:rPr lang="en-GB" dirty="0"/>
              <a:t>groups end of 21B (n=7) and 22B (n=6)</a:t>
            </a:r>
          </a:p>
          <a:p>
            <a:pPr algn="ctr"/>
            <a:endParaRPr lang="en-GB" dirty="0"/>
          </a:p>
          <a:p>
            <a:pPr algn="ctr"/>
            <a:r>
              <a:rPr lang="en-GB" b="1" dirty="0">
                <a:solidFill>
                  <a:schemeClr val="tx2"/>
                </a:solidFill>
              </a:rPr>
              <a:t>AL Focus </a:t>
            </a:r>
            <a:r>
              <a:rPr lang="en-GB" dirty="0">
                <a:solidFill>
                  <a:schemeClr val="tx2"/>
                </a:solidFill>
              </a:rPr>
              <a:t>group end of 21B (n=6)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8D008C-E092-2B79-D3E4-D8506A82D558}"/>
              </a:ext>
            </a:extLst>
          </p:cNvPr>
          <p:cNvSpPr txBox="1"/>
          <p:nvPr/>
        </p:nvSpPr>
        <p:spPr>
          <a:xfrm>
            <a:off x="2449286" y="5829465"/>
            <a:ext cx="87313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Data collated in MS EXCEL,  JISC survey tools used to summarise questionnaire data, </a:t>
            </a:r>
            <a:r>
              <a:rPr lang="en-GB" dirty="0" err="1"/>
              <a:t>StatsCloud</a:t>
            </a:r>
            <a:r>
              <a:rPr lang="en-GB" dirty="0"/>
              <a:t> PRO used for statistical analysis. </a:t>
            </a:r>
          </a:p>
        </p:txBody>
      </p:sp>
    </p:spTree>
    <p:extLst>
      <p:ext uri="{BB962C8B-B14F-4D97-AF65-F5344CB8AC3E}">
        <p14:creationId xmlns:p14="http://schemas.microsoft.com/office/powerpoint/2010/main" val="4210984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131313A-5955-249F-0EB5-7552756DF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Student demographics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22EE8D0-0BA8-315A-54EA-03CCAF1D6B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327966"/>
              </p:ext>
            </p:extLst>
          </p:nvPr>
        </p:nvGraphicFramePr>
        <p:xfrm>
          <a:off x="741145" y="1669092"/>
          <a:ext cx="10895682" cy="41515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88152">
                  <a:extLst>
                    <a:ext uri="{9D8B030D-6E8A-4147-A177-3AD203B41FA5}">
                      <a16:colId xmlns:a16="http://schemas.microsoft.com/office/drawing/2014/main" val="3447393352"/>
                    </a:ext>
                  </a:extLst>
                </a:gridCol>
                <a:gridCol w="3877038">
                  <a:extLst>
                    <a:ext uri="{9D8B030D-6E8A-4147-A177-3AD203B41FA5}">
                      <a16:colId xmlns:a16="http://schemas.microsoft.com/office/drawing/2014/main" val="1808469285"/>
                    </a:ext>
                  </a:extLst>
                </a:gridCol>
                <a:gridCol w="4330492">
                  <a:extLst>
                    <a:ext uri="{9D8B030D-6E8A-4147-A177-3AD203B41FA5}">
                      <a16:colId xmlns:a16="http://schemas.microsoft.com/office/drawing/2014/main" val="2688767780"/>
                    </a:ext>
                  </a:extLst>
                </a:gridCol>
              </a:tblGrid>
              <a:tr h="471308">
                <a:tc>
                  <a:txBody>
                    <a:bodyPr/>
                    <a:lstStyle/>
                    <a:p>
                      <a:endParaRPr lang="en-GB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/>
                        <a:t>Whole cohort  (n 918)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/>
                        <a:t>Survey respondents (n 117)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672083"/>
                  </a:ext>
                </a:extLst>
              </a:tr>
              <a:tr h="813490">
                <a:tc>
                  <a:txBody>
                    <a:bodyPr/>
                    <a:lstStyle/>
                    <a:p>
                      <a:r>
                        <a:rPr lang="en-GB" sz="2200" dirty="0"/>
                        <a:t>Strand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/>
                        <a:t>SXE390 34%, SXL390 66%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/>
                        <a:t>SXE390 30%, SXL390 70%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0137077"/>
                  </a:ext>
                </a:extLst>
              </a:tr>
              <a:tr h="471308">
                <a:tc>
                  <a:txBody>
                    <a:bodyPr/>
                    <a:lstStyle/>
                    <a:p>
                      <a:r>
                        <a:rPr lang="en-GB" sz="2200" dirty="0"/>
                        <a:t>Sex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/>
                        <a:t>Female 68%, Male 32%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/>
                        <a:t>Female 77%, Male 23%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2241323"/>
                  </a:ext>
                </a:extLst>
              </a:tr>
              <a:tr h="471308">
                <a:tc>
                  <a:txBody>
                    <a:bodyPr/>
                    <a:lstStyle/>
                    <a:p>
                      <a:r>
                        <a:rPr lang="en-GB" sz="2200" dirty="0"/>
                        <a:t>Declared disability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/>
                        <a:t>26%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/>
                        <a:t>15%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8971419"/>
                  </a:ext>
                </a:extLst>
              </a:tr>
              <a:tr h="471308">
                <a:tc>
                  <a:txBody>
                    <a:bodyPr/>
                    <a:lstStyle/>
                    <a:p>
                      <a:r>
                        <a:rPr lang="en-GB" sz="2200" dirty="0"/>
                        <a:t>Working full time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/>
                        <a:t>45%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/>
                        <a:t>46%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0043025"/>
                  </a:ext>
                </a:extLst>
              </a:tr>
              <a:tr h="1162128">
                <a:tc>
                  <a:txBody>
                    <a:bodyPr/>
                    <a:lstStyle/>
                    <a:p>
                      <a:r>
                        <a:rPr lang="en-GB" sz="2200" dirty="0"/>
                        <a:t>Ethnicity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2200" dirty="0"/>
                        <a:t>Asian 6%, Black 3%, Mixed 2%, White 87%, Other/unknown 2%.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200" dirty="0"/>
                        <a:t>Asian 4%, Black 2%, Mixed 2%, White 86%, Other/unknown 7%.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1211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67217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A6AE396-A824-2D32-93B2-55A05200E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683" y="379781"/>
            <a:ext cx="10766702" cy="468640"/>
          </a:xfrm>
        </p:spPr>
        <p:txBody>
          <a:bodyPr/>
          <a:lstStyle/>
          <a:p>
            <a:r>
              <a:rPr lang="en-GB" dirty="0"/>
              <a:t>Results: Choice of project type on each strand (21B +22B combined)</a:t>
            </a:r>
          </a:p>
        </p:txBody>
      </p:sp>
      <p:pic>
        <p:nvPicPr>
          <p:cNvPr id="5" name="Picture 4" descr="A pie chart with different colored sections&#10;&#10;AI-generated content may be incorrect.">
            <a:extLst>
              <a:ext uri="{FF2B5EF4-FFF2-40B4-BE49-F238E27FC236}">
                <a16:creationId xmlns:a16="http://schemas.microsoft.com/office/drawing/2014/main" id="{21D548C2-2FB2-41FE-94D2-9396E1DE6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73" y="1679347"/>
            <a:ext cx="5103661" cy="4100967"/>
          </a:xfrm>
          <a:prstGeom prst="rect">
            <a:avLst/>
          </a:prstGeom>
        </p:spPr>
      </p:pic>
      <p:pic>
        <p:nvPicPr>
          <p:cNvPr id="6" name="Picture 5" descr="A pie chart with different colored sections&#10;&#10;AI-generated content may be incorrect.">
            <a:extLst>
              <a:ext uri="{FF2B5EF4-FFF2-40B4-BE49-F238E27FC236}">
                <a16:creationId xmlns:a16="http://schemas.microsoft.com/office/drawing/2014/main" id="{39433799-4DF4-4516-8628-80D7456C15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2200" y="1679347"/>
            <a:ext cx="5388427" cy="433023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2969FA3-272C-3E4B-F1B8-02FE46133A4B}"/>
              </a:ext>
            </a:extLst>
          </p:cNvPr>
          <p:cNvSpPr txBox="1"/>
          <p:nvPr/>
        </p:nvSpPr>
        <p:spPr>
          <a:xfrm>
            <a:off x="119743" y="1679347"/>
            <a:ext cx="137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SXE390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8FCB4B-3E27-210E-F5B7-9087B62BCE0C}"/>
              </a:ext>
            </a:extLst>
          </p:cNvPr>
          <p:cNvSpPr txBox="1"/>
          <p:nvPr/>
        </p:nvSpPr>
        <p:spPr>
          <a:xfrm>
            <a:off x="5921830" y="1628993"/>
            <a:ext cx="2046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SXL390(B)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8FE3BE-CD27-F26D-B13E-2F50D0F1753B}"/>
              </a:ext>
            </a:extLst>
          </p:cNvPr>
          <p:cNvSpPr txBox="1"/>
          <p:nvPr/>
        </p:nvSpPr>
        <p:spPr>
          <a:xfrm>
            <a:off x="3040820" y="6059933"/>
            <a:ext cx="8378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SXL390 (H)</a:t>
            </a:r>
            <a:r>
              <a:rPr lang="en-GB" sz="2400" dirty="0"/>
              <a:t> all completed literature reviews</a:t>
            </a:r>
          </a:p>
        </p:txBody>
      </p:sp>
    </p:spTree>
    <p:extLst>
      <p:ext uri="{BB962C8B-B14F-4D97-AF65-F5344CB8AC3E}">
        <p14:creationId xmlns:p14="http://schemas.microsoft.com/office/powerpoint/2010/main" val="3156906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CD8C6C2-1C37-1EA8-4247-DBC1CB329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Results: choice of project type</a:t>
            </a:r>
          </a:p>
        </p:txBody>
      </p:sp>
      <p:pic>
        <p:nvPicPr>
          <p:cNvPr id="5" name="Picture 4" descr="A pie chart with different colored sections&#10;&#10;AI-generated content may be incorrect.">
            <a:extLst>
              <a:ext uri="{FF2B5EF4-FFF2-40B4-BE49-F238E27FC236}">
                <a16:creationId xmlns:a16="http://schemas.microsoft.com/office/drawing/2014/main" id="{F1FE5B12-8262-CB31-48E9-1B5FF873E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428" y="2311229"/>
            <a:ext cx="4366591" cy="3509237"/>
          </a:xfrm>
          <a:prstGeom prst="rect">
            <a:avLst/>
          </a:prstGeom>
        </p:spPr>
      </p:pic>
      <p:pic>
        <p:nvPicPr>
          <p:cNvPr id="6" name="Picture 5" descr="A pie chart with different colored sections&#10;&#10;AI-generated content may be incorrect.">
            <a:extLst>
              <a:ext uri="{FF2B5EF4-FFF2-40B4-BE49-F238E27FC236}">
                <a16:creationId xmlns:a16="http://schemas.microsoft.com/office/drawing/2014/main" id="{D95DDC54-D023-8696-D6EF-F9BF991FB6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623" y="2311229"/>
            <a:ext cx="4366591" cy="350923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10FB42-D649-3C4E-91C9-1353AA93F96A}"/>
              </a:ext>
            </a:extLst>
          </p:cNvPr>
          <p:cNvSpPr txBox="1"/>
          <p:nvPr/>
        </p:nvSpPr>
        <p:spPr>
          <a:xfrm>
            <a:off x="990600" y="1784445"/>
            <a:ext cx="1611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No declared disability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011E32-E76A-D5AD-A670-A3F05B5828B5}"/>
              </a:ext>
            </a:extLst>
          </p:cNvPr>
          <p:cNvSpPr txBox="1"/>
          <p:nvPr/>
        </p:nvSpPr>
        <p:spPr>
          <a:xfrm>
            <a:off x="4593771" y="1802637"/>
            <a:ext cx="1534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Declared disability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8DF720-1835-87EA-F183-69BC35E4D0EB}"/>
              </a:ext>
            </a:extLst>
          </p:cNvPr>
          <p:cNvSpPr txBox="1"/>
          <p:nvPr/>
        </p:nvSpPr>
        <p:spPr>
          <a:xfrm>
            <a:off x="7713214" y="1802637"/>
            <a:ext cx="404351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Disabled students more likely to choose a data-based project?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No significant association between project type and disability status </a:t>
            </a:r>
            <a:r>
              <a:rPr lang="en-GB" sz="2000" i="1" dirty="0"/>
              <a:t>Χ</a:t>
            </a:r>
            <a:r>
              <a:rPr lang="en-GB" sz="2000" baseline="30000" dirty="0"/>
              <a:t>2</a:t>
            </a:r>
            <a:r>
              <a:rPr lang="en-GB" sz="2000" dirty="0"/>
              <a:t> = 6.54, </a:t>
            </a:r>
            <a:r>
              <a:rPr lang="en-GB" sz="2000" i="1" dirty="0"/>
              <a:t>p</a:t>
            </a:r>
            <a:r>
              <a:rPr lang="en-GB" sz="2000" dirty="0"/>
              <a:t> =0.163.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No associations between project type and ethnicity or sex, or employability status.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CD29D8-CC21-17AC-F8FF-EDADF060CA6C}"/>
              </a:ext>
            </a:extLst>
          </p:cNvPr>
          <p:cNvSpPr txBox="1"/>
          <p:nvPr/>
        </p:nvSpPr>
        <p:spPr>
          <a:xfrm>
            <a:off x="2585644" y="5880676"/>
            <a:ext cx="4366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Data combined across 21B and 22B, and both SXE390 and SXL390 (B)</a:t>
            </a:r>
          </a:p>
        </p:txBody>
      </p:sp>
    </p:spTree>
    <p:extLst>
      <p:ext uri="{BB962C8B-B14F-4D97-AF65-F5344CB8AC3E}">
        <p14:creationId xmlns:p14="http://schemas.microsoft.com/office/powerpoint/2010/main" val="2503269457"/>
      </p:ext>
    </p:extLst>
  </p:cSld>
  <p:clrMapOvr>
    <a:masterClrMapping/>
  </p:clrMapOvr>
</p:sld>
</file>

<file path=ppt/theme/theme1.xml><?xml version="1.0" encoding="utf-8"?>
<a:theme xmlns:a="http://schemas.openxmlformats.org/drawingml/2006/main" name="Covers">
  <a:themeElements>
    <a:clrScheme name="OU">
      <a:dk1>
        <a:srgbClr val="060645"/>
      </a:dk1>
      <a:lt1>
        <a:srgbClr val="FFFFFF"/>
      </a:lt1>
      <a:dk2>
        <a:srgbClr val="060645"/>
      </a:dk2>
      <a:lt2>
        <a:srgbClr val="FEFFFF"/>
      </a:lt2>
      <a:accent1>
        <a:srgbClr val="1C46C0"/>
      </a:accent1>
      <a:accent2>
        <a:srgbClr val="66EEFA"/>
      </a:accent2>
      <a:accent3>
        <a:srgbClr val="7DFFD3"/>
      </a:accent3>
      <a:accent4>
        <a:srgbClr val="FF8A77"/>
      </a:accent4>
      <a:accent5>
        <a:srgbClr val="FFB3FF"/>
      </a:accent5>
      <a:accent6>
        <a:srgbClr val="FFF388"/>
      </a:accent6>
      <a:hlink>
        <a:srgbClr val="FF8A77"/>
      </a:hlink>
      <a:folHlink>
        <a:srgbClr val="7DFFD3"/>
      </a:folHlink>
    </a:clrScheme>
    <a:fontScheme name="Custom 7">
      <a:majorFont>
        <a:latin typeface="Poppins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_Powerpoint Template_England_Accessable.potx" id="{2A2DC71C-83A7-4503-A10A-9A2277307DA4}" vid="{94E85A0E-8E0A-45F9-81BA-B6ED124559CC}"/>
    </a:ext>
  </a:extLst>
</a:theme>
</file>

<file path=ppt/theme/theme2.xml><?xml version="1.0" encoding="utf-8"?>
<a:theme xmlns:a="http://schemas.openxmlformats.org/drawingml/2006/main" name="Slide Options">
  <a:themeElements>
    <a:clrScheme name="Open University">
      <a:dk1>
        <a:srgbClr val="060645"/>
      </a:dk1>
      <a:lt1>
        <a:srgbClr val="FFFFFF"/>
      </a:lt1>
      <a:dk2>
        <a:srgbClr val="060645"/>
      </a:dk2>
      <a:lt2>
        <a:srgbClr val="FEFFFF"/>
      </a:lt2>
      <a:accent1>
        <a:srgbClr val="1C46C0"/>
      </a:accent1>
      <a:accent2>
        <a:srgbClr val="66EEFA"/>
      </a:accent2>
      <a:accent3>
        <a:srgbClr val="7DFFD3"/>
      </a:accent3>
      <a:accent4>
        <a:srgbClr val="FF8A77"/>
      </a:accent4>
      <a:accent5>
        <a:srgbClr val="FFB3FF"/>
      </a:accent5>
      <a:accent6>
        <a:srgbClr val="FFF388"/>
      </a:accent6>
      <a:hlink>
        <a:srgbClr val="1C46C0"/>
      </a:hlink>
      <a:folHlink>
        <a:srgbClr val="1C46C0"/>
      </a:folHlink>
    </a:clrScheme>
    <a:fontScheme name="Custom 2">
      <a:majorFont>
        <a:latin typeface="Poppins SemiBold"/>
        <a:ea typeface=""/>
        <a:cs typeface=""/>
      </a:majorFont>
      <a:minorFont>
        <a:latin typeface="Poppi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_Powerpoint Template_England_Accessable.potx" id="{2A2DC71C-83A7-4503-A10A-9A2277307DA4}" vid="{BF0D45D2-C1FF-4D88-9D45-1B3B67EB2D7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1A8143CE0C134B8A33BBDF9C822137" ma:contentTypeVersion="19" ma:contentTypeDescription="Create a new document." ma:contentTypeScope="" ma:versionID="a1863d2700150dc02c9f55164fad1fe7">
  <xsd:schema xmlns:xsd="http://www.w3.org/2001/XMLSchema" xmlns:xs="http://www.w3.org/2001/XMLSchema" xmlns:p="http://schemas.microsoft.com/office/2006/metadata/properties" xmlns:ns2="b09089af-d965-4a35-adc6-c1557f4ef19b" xmlns:ns3="7197fb12-7609-4665-ab28-2c56dc6efc6c" xmlns:ns4="e4476828-269d-41e7-8c7f-463a607b843c" targetNamespace="http://schemas.microsoft.com/office/2006/metadata/properties" ma:root="true" ma:fieldsID="99665442ab0a7aef319c040dfc1e5669" ns2:_="" ns3:_="" ns4:_="">
    <xsd:import namespace="b09089af-d965-4a35-adc6-c1557f4ef19b"/>
    <xsd:import namespace="7197fb12-7609-4665-ab28-2c56dc6efc6c"/>
    <xsd:import namespace="e4476828-269d-41e7-8c7f-463a607b84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DateTaken" minOccurs="0"/>
                <xsd:element ref="ns2:lcf76f155ced4ddcb4097134ff3c332f" minOccurs="0"/>
                <xsd:element ref="ns4:TaxCatchAll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9089af-d965-4a35-adc6-c1557f4ef1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97fb12-7609-4665-ab28-2c56dc6efc6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476828-269d-41e7-8c7f-463a607b843c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aa62de6b-3c3a-46eb-aa73-b954e9c17589}" ma:internalName="TaxCatchAll" ma:showField="CatchAllData" ma:web="7197fb12-7609-4665-ab28-2c56dc6efc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4476828-269d-41e7-8c7f-463a607b843c" xsi:nil="true"/>
    <lcf76f155ced4ddcb4097134ff3c332f xmlns="b09089af-d965-4a35-adc6-c1557f4ef19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EA697E4-3826-486C-B80E-AACBF3554BB6}"/>
</file>

<file path=customXml/itemProps2.xml><?xml version="1.0" encoding="utf-8"?>
<ds:datastoreItem xmlns:ds="http://schemas.openxmlformats.org/officeDocument/2006/customXml" ds:itemID="{914E3E65-EBF1-4BE9-8478-CA8550ED9F6F}"/>
</file>

<file path=customXml/itemProps3.xml><?xml version="1.0" encoding="utf-8"?>
<ds:datastoreItem xmlns:ds="http://schemas.openxmlformats.org/officeDocument/2006/customXml" ds:itemID="{00B4ABF0-1306-4F10-9320-75662BCF70E1}"/>
</file>

<file path=docProps/app.xml><?xml version="1.0" encoding="utf-8"?>
<Properties xmlns="http://schemas.openxmlformats.org/officeDocument/2006/extended-properties" xmlns:vt="http://schemas.openxmlformats.org/officeDocument/2006/docPropsVTypes">
  <TotalTime>2003</TotalTime>
  <Words>1189</Words>
  <Application>Microsoft Office PowerPoint</Application>
  <PresentationFormat>Widescreen</PresentationFormat>
  <Paragraphs>185</Paragraphs>
  <Slides>20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Aptos</vt:lpstr>
      <vt:lpstr>Arial</vt:lpstr>
      <vt:lpstr>Courier New</vt:lpstr>
      <vt:lpstr>Poppins</vt:lpstr>
      <vt:lpstr>Poppins SemiBold</vt:lpstr>
      <vt:lpstr>Wingdings</vt:lpstr>
      <vt:lpstr>Covers</vt:lpstr>
      <vt:lpstr>Slide Options</vt:lpstr>
      <vt:lpstr>Impact of introducing new practical and dataset project options to the science undergraduate capstone project module (S390)</vt:lpstr>
      <vt:lpstr>Background</vt:lpstr>
      <vt:lpstr>Background</vt:lpstr>
      <vt:lpstr>Project types 21B and 22B</vt:lpstr>
      <vt:lpstr>Project Aim</vt:lpstr>
      <vt:lpstr>Methods: data collection</vt:lpstr>
      <vt:lpstr>Student demographics</vt:lpstr>
      <vt:lpstr>Results: Choice of project type on each strand (21B +22B combined)</vt:lpstr>
      <vt:lpstr>Results: choice of project type</vt:lpstr>
      <vt:lpstr>Results: student survey respondent project types. </vt:lpstr>
      <vt:lpstr>Results: Factors influencing choice of project type/topic</vt:lpstr>
      <vt:lpstr>Results: student completion and pass rates.</vt:lpstr>
      <vt:lpstr>Results: student experience developing an idea</vt:lpstr>
      <vt:lpstr>Results: student experience developing methodology</vt:lpstr>
      <vt:lpstr>Results: student experience writing the project report</vt:lpstr>
      <vt:lpstr>Results: student workload </vt:lpstr>
      <vt:lpstr>AL experience</vt:lpstr>
      <vt:lpstr>Summary</vt:lpstr>
      <vt:lpstr>Recommendations </vt:lpstr>
      <vt:lpstr>Acknowledgements </vt:lpstr>
    </vt:vector>
  </TitlesOfParts>
  <Company>The Open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Hannah.Gauci</dc:creator>
  <cp:lastModifiedBy>Diane.Ford</cp:lastModifiedBy>
  <cp:revision>55</cp:revision>
  <dcterms:created xsi:type="dcterms:W3CDTF">2026-06-19T09:13:07Z</dcterms:created>
  <dcterms:modified xsi:type="dcterms:W3CDTF">2026-06-30T08:47:30Z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0x010100E11A8143CE0C134B8A33BBDF9C822137</vt:lpwstr>
  </property>
</Properties>
</file>