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1" r:id="rId1"/>
    <p:sldMasterId id="2147483687" r:id="rId2"/>
  </p:sldMasterIdLst>
  <p:notesMasterIdLst>
    <p:notesMasterId r:id="rId6"/>
  </p:notesMasterIdLst>
  <p:handoutMasterIdLst>
    <p:handoutMasterId r:id="rId7"/>
  </p:handoutMasterIdLst>
  <p:sldIdLst>
    <p:sldId id="278" r:id="rId3"/>
    <p:sldId id="286" r:id="rId4"/>
    <p:sldId id="28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E4B9B"/>
    <a:srgbClr val="ED2891"/>
    <a:srgbClr val="E5007D"/>
    <a:srgbClr val="C7E6E9"/>
    <a:srgbClr val="85CCD4"/>
    <a:srgbClr val="44BBC5"/>
    <a:srgbClr val="008496"/>
    <a:srgbClr val="00B7B2"/>
    <a:srgbClr val="F7C3DC"/>
    <a:srgbClr val="F3A1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3798"/>
    <p:restoredTop sz="86397" autoAdjust="0"/>
  </p:normalViewPr>
  <p:slideViewPr>
    <p:cSldViewPr snapToGrid="0" snapToObjects="1">
      <p:cViewPr varScale="1">
        <p:scale>
          <a:sx n="72" d="100"/>
          <a:sy n="72" d="100"/>
        </p:scale>
        <p:origin x="990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382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DCC80-CA36-F045-A58C-848932FB29C3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D5D1C1-F34B-8540-9015-CDD822028F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259228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95C204-7EB0-F245-AC16-FC44E91A7A65}" type="datetimeFigureOut">
              <a:rPr lang="en-US" smtClean="0"/>
              <a:t>9/16/2021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12BEB-C874-A74C-8D0A-39AA16E8DFB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3010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89E6F516-5A93-46CB-BD93-0AA757BC2E4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466490" y="3520773"/>
            <a:ext cx="5279367" cy="395619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 b="1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Subtitle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8B4B5340-958A-450C-A8D9-EBE1007D2C8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466490" y="3916392"/>
            <a:ext cx="5279367" cy="67286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400" b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01/08/2018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V1.2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03EEA31-37FD-4C6A-A5B4-FAEB69A86C1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1466489" y="4741653"/>
            <a:ext cx="5279367" cy="373811"/>
          </a:xfrm>
          <a:prstGeom prst="rect">
            <a:avLst/>
          </a:prstGeom>
        </p:spPr>
        <p:txBody>
          <a:bodyPr anchor="t" anchorCtr="0"/>
          <a:lstStyle>
            <a:lvl1pPr marL="0" indent="0">
              <a:buNone/>
              <a:defRPr sz="1400" b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dirty="0"/>
              <a:t>1st August 2017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1898A98A-E192-4AAF-9C23-E1F9CFFAB16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587259" y="1923512"/>
            <a:ext cx="5158595" cy="112736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15179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(Pink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A312B389-CC0B-4C80-8270-362F3B8CCC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7261" y="2876313"/>
            <a:ext cx="2398144" cy="565628"/>
          </a:xfrm>
          <a:prstGeom prst="rect">
            <a:avLst/>
          </a:prstGeom>
          <a:solidFill>
            <a:srgbClr val="ED2891"/>
          </a:solidFill>
          <a:ln>
            <a:solidFill>
              <a:srgbClr val="ED2891"/>
            </a:solidFill>
          </a:ln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10941FA-0963-43C8-8988-95D835B0C7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7261" y="3434154"/>
            <a:ext cx="1647646" cy="565628"/>
          </a:xfrm>
          <a:prstGeom prst="rect">
            <a:avLst/>
          </a:prstGeom>
          <a:solidFill>
            <a:srgbClr val="ED2891"/>
          </a:solidFill>
          <a:ln>
            <a:solidFill>
              <a:srgbClr val="ED2891"/>
            </a:solidFill>
          </a:ln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4064141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vider Title (Blu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A312B389-CC0B-4C80-8270-362F3B8CCC98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587261" y="2876313"/>
            <a:ext cx="2398144" cy="565628"/>
          </a:xfrm>
          <a:prstGeom prst="rect">
            <a:avLst/>
          </a:prstGeom>
          <a:solidFill>
            <a:srgbClr val="1E4B9B"/>
          </a:solidFill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DIVIDER</a:t>
            </a:r>
          </a:p>
        </p:txBody>
      </p:sp>
      <p:sp>
        <p:nvSpPr>
          <p:cNvPr id="17" name="Text Placeholder 2">
            <a:extLst>
              <a:ext uri="{FF2B5EF4-FFF2-40B4-BE49-F238E27FC236}">
                <a16:creationId xmlns:a16="http://schemas.microsoft.com/office/drawing/2014/main" id="{510941FA-0963-43C8-8988-95D835B0C71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1587261" y="3434154"/>
            <a:ext cx="1647646" cy="565628"/>
          </a:xfrm>
          <a:prstGeom prst="rect">
            <a:avLst/>
          </a:prstGeom>
          <a:solidFill>
            <a:srgbClr val="1E4B9B"/>
          </a:solidFill>
        </p:spPr>
        <p:txBody>
          <a:bodyPr lIns="36000" tIns="144000" rIns="18000" bIns="36000" anchor="ctr" anchorCtr="0"/>
          <a:lstStyle>
            <a:lvl1pPr marL="0" indent="0">
              <a:lnSpc>
                <a:spcPct val="85000"/>
              </a:lnSpc>
              <a:buNone/>
              <a:defRPr sz="44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</p:spTree>
    <p:extLst>
      <p:ext uri="{BB962C8B-B14F-4D97-AF65-F5344CB8AC3E}">
        <p14:creationId xmlns:p14="http://schemas.microsoft.com/office/powerpoint/2010/main" val="3860979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mage &amp;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2">
            <a:extLst>
              <a:ext uri="{FF2B5EF4-FFF2-40B4-BE49-F238E27FC236}">
                <a16:creationId xmlns:a16="http://schemas.microsoft.com/office/drawing/2014/main" id="{F851B943-E6E1-48F6-B811-8D9A7977D85B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2" name="Text Placeholder 2">
            <a:extLst>
              <a:ext uri="{FF2B5EF4-FFF2-40B4-BE49-F238E27FC236}">
                <a16:creationId xmlns:a16="http://schemas.microsoft.com/office/drawing/2014/main" id="{C1B6DA54-71CA-48A5-B3CD-D2321285AC1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4CE899DC-EEB7-4FE9-99EC-B6BA0FB34588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577850" y="2243138"/>
            <a:ext cx="3916363" cy="4027487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9" name="Text Placeholder 12">
            <a:extLst>
              <a:ext uri="{FF2B5EF4-FFF2-40B4-BE49-F238E27FC236}">
                <a16:creationId xmlns:a16="http://schemas.microsoft.com/office/drawing/2014/main" id="{74507D58-4B62-42B4-946E-AC191B8C8E9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4572000" y="2234782"/>
            <a:ext cx="3889375" cy="40274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D1548AB-1A41-4C06-B3F6-882FE01A82ED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16/09/2021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43FD19CB-E5DD-4EB0-A648-B1B63B8A7ED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850" y="6440578"/>
            <a:ext cx="7246879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1394423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Fu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2">
            <a:extLst>
              <a:ext uri="{FF2B5EF4-FFF2-40B4-BE49-F238E27FC236}">
                <a16:creationId xmlns:a16="http://schemas.microsoft.com/office/drawing/2014/main" id="{FE2B1EA2-8522-4C4B-B7A9-BEF931B2B47B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77968" y="2243138"/>
            <a:ext cx="7883407" cy="401913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1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8251539-4EDC-4E36-A4D9-AF94C23958A5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16/09/2021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E40F4C93-6DA7-4D8C-9677-1ABFD64DBB3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54F983CE-7E17-4509-ACDC-24E516927AC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0548052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ext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C896F9C-CC25-4527-9E30-F95E9F7B1D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968" y="2243137"/>
            <a:ext cx="7883407" cy="4019131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5207B26-BD01-450F-BCEB-6428971C5C28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16/09/2021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6CC9049D-4664-4545-860B-8C408BE6F1C1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8413C705-D39D-4C04-9CCC-4AFABA7FBC3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18632534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hart Placeholder 2">
            <a:extLst>
              <a:ext uri="{FF2B5EF4-FFF2-40B4-BE49-F238E27FC236}">
                <a16:creationId xmlns:a16="http://schemas.microsoft.com/office/drawing/2014/main" id="{28E83104-D853-412E-9A06-D4E39CA8791B}"/>
              </a:ext>
            </a:extLst>
          </p:cNvPr>
          <p:cNvSpPr>
            <a:spLocks noGrp="1"/>
          </p:cNvSpPr>
          <p:nvPr>
            <p:ph type="chart" sz="quarter" idx="26"/>
          </p:nvPr>
        </p:nvSpPr>
        <p:spPr>
          <a:xfrm>
            <a:off x="577850" y="2243138"/>
            <a:ext cx="7883525" cy="40195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DE277479-0CF8-4C04-B364-40BD0C0051E3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BF8F6D2-1103-4D02-9B03-1CC825E2829E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16/09/2021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2BD85516-2513-49C5-A0AA-FD9268015009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3" name="Text Placeholder 2">
            <a:extLst>
              <a:ext uri="{FF2B5EF4-FFF2-40B4-BE49-F238E27FC236}">
                <a16:creationId xmlns:a16="http://schemas.microsoft.com/office/drawing/2014/main" id="{37EFBFEF-F413-46E7-B616-D281BA0FC91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2075433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A0F71322-76A3-413A-9064-BF459D5F6A5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577850" y="2243138"/>
            <a:ext cx="7883525" cy="40195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BE17164-D1E9-448D-BC18-AEE6AA4A7D7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HERE TO EDIT MASTER TITLE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687A685-EBDC-431F-A3A3-25227F3094FE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16/09/2021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C676D3C7-DEA3-4E23-A018-40E404019302}"/>
              </a:ext>
            </a:extLst>
          </p:cNvPr>
          <p:cNvSpPr>
            <a:spLocks noGrp="1"/>
          </p:cNvSpPr>
          <p:nvPr>
            <p:ph sz="quarter" idx="28" hasCustomPrompt="1"/>
          </p:nvPr>
        </p:nvSpPr>
        <p:spPr>
          <a:xfrm>
            <a:off x="577850" y="6440578"/>
            <a:ext cx="7246879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D974519E-60F3-4D94-B4D4-2BC52D3350F6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577968" y="1458820"/>
            <a:ext cx="5960855" cy="542512"/>
          </a:xfrm>
          <a:prstGeom prst="rect">
            <a:avLst/>
          </a:prstGeom>
          <a:noFill/>
        </p:spPr>
        <p:txBody>
          <a:bodyPr lIns="36000" tIns="144000" rIns="18000" bIns="36000" anchor="ctr" anchorCtr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000" b="0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Insert subtitle</a:t>
            </a:r>
          </a:p>
        </p:txBody>
      </p:sp>
    </p:spTree>
    <p:extLst>
      <p:ext uri="{BB962C8B-B14F-4D97-AF65-F5344CB8AC3E}">
        <p14:creationId xmlns:p14="http://schemas.microsoft.com/office/powerpoint/2010/main" val="3883179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-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AB625B03-B9DD-437E-8EFA-5E3698F33BA7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577968" y="464267"/>
            <a:ext cx="5960855" cy="881332"/>
          </a:xfrm>
          <a:prstGeom prst="rect">
            <a:avLst/>
          </a:prstGeom>
          <a:noFill/>
        </p:spPr>
        <p:txBody>
          <a:bodyPr lIns="36000" tIns="36000" rIns="18000" bIns="36000" anchor="t" anchorCtr="0"/>
          <a:lstStyle>
            <a:lvl1pPr marL="0" indent="0">
              <a:lnSpc>
                <a:spcPct val="85000"/>
              </a:lnSpc>
              <a:buNone/>
              <a:defRPr sz="3400" b="1" baseline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AGENDA</a:t>
            </a:r>
          </a:p>
        </p:txBody>
      </p:sp>
      <p:sp>
        <p:nvSpPr>
          <p:cNvPr id="10" name="Text Placeholder 4">
            <a:extLst>
              <a:ext uri="{FF2B5EF4-FFF2-40B4-BE49-F238E27FC236}">
                <a16:creationId xmlns:a16="http://schemas.microsoft.com/office/drawing/2014/main" id="{2C896F9C-CC25-4527-9E30-F95E9F7B1D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77968" y="2243137"/>
            <a:ext cx="7883407" cy="4019131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lnSpc>
                <a:spcPct val="100000"/>
              </a:lnSpc>
              <a:buFont typeface="Arial" charset="0"/>
              <a:buChar char="•"/>
              <a:defRPr sz="1400">
                <a:solidFill>
                  <a:srgbClr val="32323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First level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6AFAC1F-8668-4411-BA45-03AE7F65EDF8}"/>
              </a:ext>
            </a:extLst>
          </p:cNvPr>
          <p:cNvSpPr txBox="1"/>
          <p:nvPr userDrawn="1"/>
        </p:nvSpPr>
        <p:spPr>
          <a:xfrm>
            <a:off x="7591244" y="6425249"/>
            <a:ext cx="99203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0B3AF6C-2BBD-4142-8E95-28A39D08C308}" type="datetime1">
              <a:rPr lang="en-GB" sz="1050" smtClean="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16/09/2021</a:t>
            </a:fld>
            <a:endParaRPr lang="en-GB" sz="1050" dirty="0">
              <a:solidFill>
                <a:srgbClr val="1E4B9B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3FACDC6-C223-4AE1-82EF-479CD3486E2D}"/>
              </a:ext>
            </a:extLst>
          </p:cNvPr>
          <p:cNvSpPr>
            <a:spLocks noGrp="1"/>
          </p:cNvSpPr>
          <p:nvPr>
            <p:ph sz="quarter" idx="27" hasCustomPrompt="1"/>
          </p:nvPr>
        </p:nvSpPr>
        <p:spPr>
          <a:xfrm>
            <a:off x="577968" y="6440578"/>
            <a:ext cx="7246761" cy="284672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1050">
                <a:solidFill>
                  <a:srgbClr val="1E4B9B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105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2921240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6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5" Type="http://schemas.openxmlformats.org/officeDocument/2006/relationships/slideLayout" Target="../slideLayouts/slideLayout8.xml"/><Relationship Id="rId4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EA8A660-749F-4743-A8E2-6368C3005208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7591604" y="241540"/>
            <a:ext cx="1315048" cy="905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93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7EA8A660-749F-4743-A8E2-6368C300520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7591604" y="241540"/>
            <a:ext cx="1315048" cy="90577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7A1CBB4E-7D7A-4F34-9192-75CFD9ED89EB}"/>
              </a:ext>
            </a:extLst>
          </p:cNvPr>
          <p:cNvSpPr/>
          <p:nvPr userDrawn="1"/>
        </p:nvSpPr>
        <p:spPr>
          <a:xfrm>
            <a:off x="0" y="6728603"/>
            <a:ext cx="9144000" cy="120770"/>
          </a:xfrm>
          <a:prstGeom prst="rect">
            <a:avLst/>
          </a:prstGeom>
          <a:solidFill>
            <a:srgbClr val="1E4B9B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656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9" r:id="rId3"/>
    <p:sldLayoutId id="2147483727" r:id="rId4"/>
    <p:sldLayoutId id="2147483728" r:id="rId5"/>
    <p:sldLayoutId id="2147483730" r:id="rId6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5562B024-B71B-4B2C-BD47-E57B2FE01ED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577968" y="1958811"/>
            <a:ext cx="7883407" cy="4344017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23 new to the OU (novice) SK299 ALs 17J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Module induction programme to supplement AL Essentials </a:t>
            </a:r>
          </a:p>
          <a:p>
            <a:pPr marL="1028700" lvl="1" indent="-342900"/>
            <a:r>
              <a:rPr lang="en-GB" sz="2400" dirty="0"/>
              <a:t>Staff tutor and peer led AC sessions </a:t>
            </a:r>
          </a:p>
          <a:p>
            <a:pPr marL="1028700" lvl="1" indent="-342900"/>
            <a:r>
              <a:rPr lang="en-GB" sz="2400" dirty="0"/>
              <a:t>Adapted tutor moderator course </a:t>
            </a:r>
          </a:p>
          <a:p>
            <a:pPr marL="1028700" lvl="1" indent="-342900"/>
            <a:r>
              <a:rPr lang="en-GB" sz="2400" dirty="0"/>
              <a:t>Forum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Assess confidence in role after programme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Determine gaps and improvements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Identify changes for 18J programme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Implement in 18J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400" dirty="0"/>
              <a:t>Re-evaluate </a:t>
            </a:r>
          </a:p>
          <a:p>
            <a:endParaRPr lang="en-GB" sz="24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C6438F-F79C-47EC-AD73-7086AA7F8B1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77968" y="464267"/>
            <a:ext cx="7015528" cy="881332"/>
          </a:xfrm>
        </p:spPr>
        <p:txBody>
          <a:bodyPr/>
          <a:lstStyle/>
          <a:p>
            <a:r>
              <a:rPr lang="en-GB" dirty="0"/>
              <a:t>Assessing the effectiveness of the induction process for novice ALs in LHCS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F3B1695-178A-4E91-B856-CF42C4ACDBF3}"/>
              </a:ext>
            </a:extLst>
          </p:cNvPr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8437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25"/>
          </p:nvPr>
        </p:nvSpPr>
        <p:spPr>
          <a:xfrm>
            <a:off x="577968" y="1431236"/>
            <a:ext cx="7883407" cy="483103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Produce catalogue of induction events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Evaluate forum posts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Questionnaire end of 17J (closed and open)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Focus group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Analysis and update/amend catalogue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Implement amended programme for 18J new tutors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Repeat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Analysis and evaluation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/>
              <a:t>Recommendations </a:t>
            </a:r>
          </a:p>
          <a:p>
            <a:endParaRPr lang="en-GB" sz="2400" dirty="0"/>
          </a:p>
          <a:p>
            <a:endParaRPr lang="en-GB" sz="240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How?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333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25"/>
          </p:nvPr>
        </p:nvSpPr>
        <p:spPr>
          <a:xfrm>
            <a:off x="577968" y="1345600"/>
            <a:ext cx="7883407" cy="4916670"/>
          </a:xfrm>
        </p:spPr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Identify key induction activities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Develop catalogue and recommendations for wider use (Science/STEM/more widely?)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/>
              <a:t>Report findings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r>
              <a:rPr lang="en-GB" dirty="0"/>
              <a:t>What next?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7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860402"/>
      </p:ext>
    </p:extLst>
  </p:cSld>
  <p:clrMapOvr>
    <a:masterClrMapping/>
  </p:clrMapOvr>
</p:sld>
</file>

<file path=ppt/theme/theme1.xml><?xml version="1.0" encoding="utf-8"?>
<a:theme xmlns:a="http://schemas.openxmlformats.org/drawingml/2006/main" name="TITLES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D2891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ONTENT">
  <a:themeElements>
    <a:clrScheme name="OU Colour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E4B9B"/>
      </a:accent1>
      <a:accent2>
        <a:srgbClr val="E5007D"/>
      </a:accent2>
      <a:accent3>
        <a:srgbClr val="00B7B2"/>
      </a:accent3>
      <a:accent4>
        <a:srgbClr val="F26522"/>
      </a:accent4>
      <a:accent5>
        <a:srgbClr val="FFD400"/>
      </a:accent5>
      <a:accent6>
        <a:srgbClr val="716FB3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4120</TotalTime>
  <Words>124</Words>
  <Application>Microsoft Office PowerPoint</Application>
  <PresentationFormat>On-screen Show (4:3)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TITLES</vt:lpstr>
      <vt:lpstr>CONTENT</vt:lpstr>
      <vt:lpstr>PowerPoint Presentation</vt:lpstr>
      <vt:lpstr>PowerPoint Presentation</vt:lpstr>
      <vt:lpstr>PowerPoint Presentation</vt:lpstr>
    </vt:vector>
  </TitlesOfParts>
  <Company>SMCD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 M</dc:creator>
  <cp:lastModifiedBy>Diane.Ford</cp:lastModifiedBy>
  <cp:revision>227</cp:revision>
  <dcterms:created xsi:type="dcterms:W3CDTF">2016-08-10T11:35:26Z</dcterms:created>
  <dcterms:modified xsi:type="dcterms:W3CDTF">2021-09-16T10:56:54Z</dcterms:modified>
</cp:coreProperties>
</file>