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72" r:id="rId3"/>
  </p:sldMasterIdLst>
  <p:notesMasterIdLst>
    <p:notesMasterId r:id="rId22"/>
  </p:notesMasterIdLst>
  <p:sldIdLst>
    <p:sldId id="274" r:id="rId4"/>
    <p:sldId id="275" r:id="rId5"/>
    <p:sldId id="276" r:id="rId6"/>
    <p:sldId id="291" r:id="rId7"/>
    <p:sldId id="279" r:id="rId8"/>
    <p:sldId id="277" r:id="rId9"/>
    <p:sldId id="278" r:id="rId10"/>
    <p:sldId id="280" r:id="rId11"/>
    <p:sldId id="281" r:id="rId12"/>
    <p:sldId id="282" r:id="rId13"/>
    <p:sldId id="283" r:id="rId14"/>
    <p:sldId id="285" r:id="rId15"/>
    <p:sldId id="286" r:id="rId16"/>
    <p:sldId id="287" r:id="rId17"/>
    <p:sldId id="288" r:id="rId18"/>
    <p:sldId id="289" r:id="rId19"/>
    <p:sldId id="290" r:id="rId20"/>
    <p:sldId id="270" r:id="rId2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59613" autoAdjust="0"/>
  </p:normalViewPr>
  <p:slideViewPr>
    <p:cSldViewPr snapToGrid="0" snapToObjects="1">
      <p:cViewPr varScale="1">
        <p:scale>
          <a:sx n="70" d="100"/>
          <a:sy n="70" d="100"/>
        </p:scale>
        <p:origin x="1932" y="7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200" d="100"/>
          <a:sy n="200" d="100"/>
        </p:scale>
        <p:origin x="432" y="-17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DE5F2-41C7-6244-B6BE-0DE86CAF42DC}"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19EDF-32DA-2B40-A28B-2067B9A173AA}" type="slidenum">
              <a:rPr lang="en-US" smtClean="0"/>
              <a:t>‹#›</a:t>
            </a:fld>
            <a:endParaRPr lang="en-US"/>
          </a:p>
        </p:txBody>
      </p:sp>
    </p:spTree>
    <p:extLst>
      <p:ext uri="{BB962C8B-B14F-4D97-AF65-F5344CB8AC3E}">
        <p14:creationId xmlns:p14="http://schemas.microsoft.com/office/powerpoint/2010/main" val="111322494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Website:%20AL%20Induction%20Core%20(open.ac.u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19EDF-32DA-2B40-A28B-2067B9A173AA}" type="slidenum">
              <a:rPr lang="en-US" smtClean="0"/>
              <a:t>1</a:t>
            </a:fld>
            <a:endParaRPr lang="en-US"/>
          </a:p>
        </p:txBody>
      </p:sp>
    </p:spTree>
    <p:extLst>
      <p:ext uri="{BB962C8B-B14F-4D97-AF65-F5344CB8AC3E}">
        <p14:creationId xmlns:p14="http://schemas.microsoft.com/office/powerpoint/2010/main" val="192242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looked at whether AL’s previous experience affected their confidence in tuition tasks – this is actually data from Phases 2 and 3 combined. </a:t>
            </a:r>
          </a:p>
          <a:p>
            <a:endParaRPr lang="en-GB" dirty="0"/>
          </a:p>
          <a:p>
            <a:r>
              <a:rPr lang="en-GB" dirty="0"/>
              <a:t>The graphs show the proportion of respondents who said they felt confident or very confident based on previous experience (a) and knowledge of the OU (b).  The number of ALs in each category of experience/inexperienced varied with some categories having much fewer ALs responses than others so we need to be a bit cautious about this comparison but it’s a useful indication that we could explore a bit further. </a:t>
            </a:r>
          </a:p>
          <a:p>
            <a:endParaRPr lang="en-GB" dirty="0"/>
          </a:p>
          <a:p>
            <a:r>
              <a:rPr lang="en-GB" dirty="0"/>
              <a:t>Looking at graph a - unsurprisingly, a higher proportion of ALs </a:t>
            </a:r>
            <a:r>
              <a:rPr lang="en-GB" sz="900" dirty="0"/>
              <a:t>rated themselves as very confident or confident in all key tuition tasks if they had had previous experience of the task</a:t>
            </a:r>
          </a:p>
          <a:p>
            <a:endParaRPr lang="en-GB" sz="900" dirty="0"/>
          </a:p>
          <a:p>
            <a:r>
              <a:rPr lang="en-GB" sz="900" dirty="0"/>
              <a:t>Looking at graph b Having previous experience of the OU had variable effects. </a:t>
            </a:r>
          </a:p>
          <a:p>
            <a:endParaRPr lang="en-GB" sz="900" dirty="0"/>
          </a:p>
          <a:p>
            <a:r>
              <a:rPr lang="en-GB" sz="900" dirty="0"/>
              <a:t>Being a student seemed to result in slightly less confidence for most task (perhaps more aware of student expectations perhaps?), whereas being an OU employee seems to result in more confidence. </a:t>
            </a:r>
          </a:p>
          <a:p>
            <a:endParaRPr lang="en-GB" sz="900" dirty="0"/>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10</a:t>
            </a:fld>
            <a:endParaRPr lang="en-US"/>
          </a:p>
        </p:txBody>
      </p:sp>
    </p:spTree>
    <p:extLst>
      <p:ext uri="{BB962C8B-B14F-4D97-AF65-F5344CB8AC3E}">
        <p14:creationId xmlns:p14="http://schemas.microsoft.com/office/powerpoint/2010/main" val="1542030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graph shows which students had and had not engaged with various aspects of AL induction by the time of survey 1. Had engaged in blue and hadn’t engaged in red. </a:t>
            </a:r>
          </a:p>
          <a:p>
            <a:r>
              <a:rPr lang="en-GB" dirty="0"/>
              <a:t>Encouragingly most had engaged with their mentor and staff tutor. </a:t>
            </a:r>
          </a:p>
          <a:p>
            <a:r>
              <a:rPr lang="en-GB" dirty="0"/>
              <a:t>Engagement with the induction website was less good, and only 6/19 surveyed attended the getting started online session, although around 50% of all ALs did actually attend.  and the later Survey 2 suggested that those that attend find it useful. </a:t>
            </a:r>
          </a:p>
          <a:p>
            <a:endParaRPr lang="en-GB" dirty="0"/>
          </a:p>
          <a:p>
            <a:r>
              <a:rPr lang="en-GB" dirty="0"/>
              <a:t>Most ALs felt confident about where to find support and guidance, but worryingly 6 of the ALs surveyed did not. </a:t>
            </a:r>
          </a:p>
          <a:p>
            <a:endParaRPr lang="en-GB" dirty="0"/>
          </a:p>
          <a:p>
            <a:r>
              <a:rPr lang="en-GB" dirty="0"/>
              <a:t>Qualitative feedback indicated that ALs struggled with the volume of information, finding the information, lack of time and feeling overwhelmed. </a:t>
            </a:r>
          </a:p>
          <a:p>
            <a:endParaRPr lang="en-GB" dirty="0"/>
          </a:p>
          <a:p>
            <a:r>
              <a:rPr lang="en-GB" dirty="0"/>
              <a:t>Overwhelmed because not visited the induction page? Or spending too much time on AL essentials because that is flagged in the info they receive on appointment </a:t>
            </a:r>
          </a:p>
        </p:txBody>
      </p:sp>
      <p:sp>
        <p:nvSpPr>
          <p:cNvPr id="4" name="Slide Number Placeholder 3"/>
          <p:cNvSpPr>
            <a:spLocks noGrp="1"/>
          </p:cNvSpPr>
          <p:nvPr>
            <p:ph type="sldNum" sz="quarter" idx="5"/>
          </p:nvPr>
        </p:nvSpPr>
        <p:spPr/>
        <p:txBody>
          <a:bodyPr/>
          <a:lstStyle/>
          <a:p>
            <a:fld id="{78519EDF-32DA-2B40-A28B-2067B9A173AA}" type="slidenum">
              <a:rPr lang="en-US" smtClean="0"/>
              <a:t>11</a:t>
            </a:fld>
            <a:endParaRPr lang="en-US"/>
          </a:p>
        </p:txBody>
      </p:sp>
    </p:spTree>
    <p:extLst>
      <p:ext uri="{BB962C8B-B14F-4D97-AF65-F5344CB8AC3E}">
        <p14:creationId xmlns:p14="http://schemas.microsoft.com/office/powerpoint/2010/main" val="17458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relates to the evaluation of the face to face </a:t>
            </a:r>
          </a:p>
          <a:p>
            <a:r>
              <a:rPr lang="en-GB" dirty="0"/>
              <a:t>5 of the ALs that responded to survey 2 attended the face to face event and all found the workshops useful or very useful. </a:t>
            </a:r>
          </a:p>
          <a:p>
            <a:endParaRPr lang="en-GB" dirty="0"/>
          </a:p>
          <a:p>
            <a:r>
              <a:rPr lang="en-GB" dirty="0"/>
              <a:t>Summarise comments relating to each session. </a:t>
            </a:r>
          </a:p>
        </p:txBody>
      </p:sp>
      <p:sp>
        <p:nvSpPr>
          <p:cNvPr id="4" name="Slide Number Placeholder 3"/>
          <p:cNvSpPr>
            <a:spLocks noGrp="1"/>
          </p:cNvSpPr>
          <p:nvPr>
            <p:ph type="sldNum" sz="quarter" idx="5"/>
          </p:nvPr>
        </p:nvSpPr>
        <p:spPr/>
        <p:txBody>
          <a:bodyPr/>
          <a:lstStyle/>
          <a:p>
            <a:fld id="{78519EDF-32DA-2B40-A28B-2067B9A173AA}" type="slidenum">
              <a:rPr lang="en-US" smtClean="0"/>
              <a:t>12</a:t>
            </a:fld>
            <a:endParaRPr lang="en-US"/>
          </a:p>
        </p:txBody>
      </p:sp>
    </p:spTree>
    <p:extLst>
      <p:ext uri="{BB962C8B-B14F-4D97-AF65-F5344CB8AC3E}">
        <p14:creationId xmlns:p14="http://schemas.microsoft.com/office/powerpoint/2010/main" val="239252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Comments in focus group consistent with survey.</a:t>
            </a:r>
          </a:p>
          <a:p>
            <a:endParaRPr lang="en-GB" dirty="0"/>
          </a:p>
          <a:p>
            <a:pPr marL="171450" indent="-171450">
              <a:buFont typeface="Arial" panose="020B0604020202020204" pitchFamily="34" charset="0"/>
              <a:buChar char="•"/>
            </a:pPr>
            <a:r>
              <a:rPr lang="en-GB" sz="900" dirty="0"/>
              <a:t>Lots to do including mandatory training </a:t>
            </a:r>
          </a:p>
          <a:p>
            <a:pPr marL="171450" indent="-171450">
              <a:buFont typeface="Arial" panose="020B0604020202020204" pitchFamily="34" charset="0"/>
              <a:buChar char="•"/>
            </a:pPr>
            <a:r>
              <a:rPr lang="en-GB" sz="900" dirty="0"/>
              <a:t>Some ALs appointed very close to presentation start </a:t>
            </a:r>
          </a:p>
          <a:p>
            <a:pPr marL="171450" indent="-171450">
              <a:buFont typeface="Arial" panose="020B0604020202020204" pitchFamily="34" charset="0"/>
              <a:buChar char="•"/>
            </a:pPr>
            <a:r>
              <a:rPr lang="en-GB" sz="900" dirty="0"/>
              <a:t>Not clear what to do when (despite guidance given on webpage) would like a checklist </a:t>
            </a:r>
          </a:p>
          <a:p>
            <a:pPr marL="171450" indent="-171450">
              <a:buFont typeface="Arial" panose="020B0604020202020204" pitchFamily="34" charset="0"/>
              <a:buChar char="•"/>
            </a:pPr>
            <a:r>
              <a:rPr lang="en-GB" sz="900" dirty="0"/>
              <a:t>AL Essentials very large and links out to other resources</a:t>
            </a:r>
          </a:p>
          <a:p>
            <a:pPr marL="171450" indent="-171450">
              <a:buFont typeface="Arial" panose="020B0604020202020204" pitchFamily="34" charset="0"/>
              <a:buChar char="•"/>
            </a:pPr>
            <a:r>
              <a:rPr lang="en-GB" sz="900" dirty="0"/>
              <a:t>Some inconsistency between workshops delivered at school level</a:t>
            </a:r>
          </a:p>
          <a:p>
            <a:pPr marL="171450" indent="-171450">
              <a:buFont typeface="Arial" panose="020B0604020202020204" pitchFamily="34" charset="0"/>
              <a:buChar char="•"/>
            </a:pPr>
            <a:r>
              <a:rPr lang="en-GB" sz="900" dirty="0"/>
              <a:t>Mentors were invaluable </a:t>
            </a:r>
          </a:p>
          <a:p>
            <a:pPr marL="171450" indent="-171450">
              <a:buFont typeface="Arial" panose="020B0604020202020204" pitchFamily="34" charset="0"/>
              <a:buChar char="•"/>
            </a:pPr>
            <a:r>
              <a:rPr lang="en-GB" sz="900" dirty="0"/>
              <a:t>Face to face event valued – opportunities to network, build community </a:t>
            </a:r>
          </a:p>
          <a:p>
            <a:pPr marL="171450" indent="-171450">
              <a:buFont typeface="Arial" panose="020B0604020202020204" pitchFamily="34" charset="0"/>
              <a:buChar char="•"/>
            </a:pPr>
            <a:r>
              <a:rPr lang="en-GB" sz="900" dirty="0"/>
              <a:t>Induction was great just not enough time </a:t>
            </a:r>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13</a:t>
            </a:fld>
            <a:endParaRPr lang="en-US"/>
          </a:p>
        </p:txBody>
      </p:sp>
    </p:spTree>
    <p:extLst>
      <p:ext uri="{BB962C8B-B14F-4D97-AF65-F5344CB8AC3E}">
        <p14:creationId xmlns:p14="http://schemas.microsoft.com/office/powerpoint/2010/main" val="2957880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900" dirty="0"/>
              <a:t>Response rate to survey was small</a:t>
            </a:r>
          </a:p>
          <a:p>
            <a:pPr marL="342900" indent="-342900">
              <a:buFont typeface="Arial" panose="020B0604020202020204" pitchFamily="34" charset="0"/>
              <a:buChar char="•"/>
            </a:pPr>
            <a:r>
              <a:rPr lang="en-GB" sz="900" dirty="0"/>
              <a:t>Results similar to those in phases 1 and 2</a:t>
            </a:r>
          </a:p>
          <a:p>
            <a:pPr marL="342900" indent="-342900">
              <a:buFont typeface="Arial" panose="020B0604020202020204" pitchFamily="34" charset="0"/>
              <a:buChar char="•"/>
            </a:pPr>
            <a:r>
              <a:rPr lang="en-GB" sz="900" dirty="0"/>
              <a:t>Novice ALs have varied backgrounds</a:t>
            </a:r>
          </a:p>
          <a:p>
            <a:pPr marL="342900" indent="-342900">
              <a:buFont typeface="Arial" panose="020B0604020202020204" pitchFamily="34" charset="0"/>
              <a:buChar char="•"/>
            </a:pPr>
            <a:r>
              <a:rPr lang="en-GB" sz="900" dirty="0"/>
              <a:t>Confidence in core tuition tasks increased for most tasks except working with the SST and supporting disabled students. </a:t>
            </a:r>
          </a:p>
          <a:p>
            <a:pPr marL="342900" indent="-342900">
              <a:buFont typeface="Arial" panose="020B0604020202020204" pitchFamily="34" charset="0"/>
              <a:buChar char="•"/>
            </a:pPr>
            <a:r>
              <a:rPr lang="en-GB" sz="900" dirty="0"/>
              <a:t>Running induction workshops at faculty level ensures critical mass of ALs for interactive workshops and development of community  </a:t>
            </a:r>
          </a:p>
          <a:p>
            <a:pPr marL="342900" indent="-342900">
              <a:buFont typeface="Arial" panose="020B0604020202020204" pitchFamily="34" charset="0"/>
              <a:buChar char="•"/>
            </a:pPr>
            <a:r>
              <a:rPr lang="en-GB" sz="900" dirty="0"/>
              <a:t>Those who attended the STEM faculty induction workshops found them useful </a:t>
            </a:r>
          </a:p>
          <a:p>
            <a:pPr marL="342900" indent="-342900">
              <a:buFont typeface="Arial" panose="020B0604020202020204" pitchFamily="34" charset="0"/>
              <a:buChar char="•"/>
            </a:pPr>
            <a:r>
              <a:rPr lang="en-GB" sz="900" dirty="0"/>
              <a:t>Face to face and meeting other ALs and faculty staff valued </a:t>
            </a:r>
          </a:p>
          <a:p>
            <a:pPr marL="342900" indent="-342900">
              <a:buFont typeface="Arial" panose="020B0604020202020204" pitchFamily="34" charset="0"/>
              <a:buChar char="•"/>
            </a:pPr>
            <a:r>
              <a:rPr lang="en-GB" sz="900" dirty="0"/>
              <a:t>A lot for new ALs to do</a:t>
            </a:r>
          </a:p>
          <a:p>
            <a:pPr marL="342900" indent="-342900">
              <a:buFont typeface="Arial" panose="020B0604020202020204" pitchFamily="34" charset="0"/>
              <a:buChar char="•"/>
            </a:pPr>
            <a:r>
              <a:rPr lang="en-GB" sz="900" dirty="0"/>
              <a:t>Combination of OU-wide and faculty-based induction allows for a multifaceted induction that includes orientation to the University, faculty, school and tutoring role. </a:t>
            </a:r>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14</a:t>
            </a:fld>
            <a:endParaRPr lang="en-US"/>
          </a:p>
        </p:txBody>
      </p:sp>
    </p:spTree>
    <p:extLst>
      <p:ext uri="{BB962C8B-B14F-4D97-AF65-F5344CB8AC3E}">
        <p14:creationId xmlns:p14="http://schemas.microsoft.com/office/powerpoint/2010/main" val="3548222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900" dirty="0"/>
              <a:t>The faculty programme overall was a success and should be repeated. </a:t>
            </a:r>
            <a:r>
              <a:rPr lang="en-GB" sz="900" dirty="0">
                <a:solidFill>
                  <a:srgbClr val="0070C0"/>
                </a:solidFill>
              </a:rPr>
              <a:t>(20J and 21J all online) </a:t>
            </a:r>
            <a:endParaRPr lang="en-GB" sz="900" dirty="0">
              <a:solidFill>
                <a:srgbClr val="002060"/>
              </a:solidFill>
            </a:endParaRPr>
          </a:p>
          <a:p>
            <a:pPr marL="342900" indent="-342900">
              <a:buFont typeface="Arial" panose="020B0604020202020204" pitchFamily="34" charset="0"/>
              <a:buChar char="•"/>
            </a:pPr>
            <a:r>
              <a:rPr lang="en-GB" sz="900" dirty="0"/>
              <a:t>Ensure adequate coverage of student support. </a:t>
            </a:r>
          </a:p>
          <a:p>
            <a:pPr marL="342900" indent="-342900">
              <a:buFont typeface="Arial" panose="020B0604020202020204" pitchFamily="34" charset="0"/>
              <a:buChar char="•"/>
            </a:pPr>
            <a:r>
              <a:rPr lang="en-GB" sz="900" dirty="0"/>
              <a:t>Ensure workshops are interactive. </a:t>
            </a:r>
          </a:p>
          <a:p>
            <a:pPr marL="342900" indent="-342900">
              <a:buFont typeface="Arial" panose="020B0604020202020204" pitchFamily="34" charset="0"/>
              <a:buChar char="•"/>
            </a:pPr>
            <a:r>
              <a:rPr lang="en-GB" sz="900" dirty="0"/>
              <a:t>Include informal elements for networking. </a:t>
            </a:r>
          </a:p>
          <a:p>
            <a:pPr marL="342900" indent="-342900">
              <a:buFont typeface="Arial" panose="020B0604020202020204" pitchFamily="34" charset="0"/>
              <a:buChar char="•"/>
            </a:pPr>
            <a:r>
              <a:rPr lang="en-GB" sz="900" dirty="0"/>
              <a:t>Track AL attendance and develop strategy for supporting those were did not participate. </a:t>
            </a:r>
          </a:p>
          <a:p>
            <a:pPr marL="342900" indent="-342900">
              <a:buFont typeface="Arial" panose="020B0604020202020204" pitchFamily="34" charset="0"/>
              <a:buChar char="•"/>
            </a:pPr>
            <a:r>
              <a:rPr lang="en-GB" sz="900" dirty="0"/>
              <a:t>Clear signposting to STEM AL induction required. </a:t>
            </a:r>
          </a:p>
          <a:p>
            <a:pPr marL="342900" indent="-342900">
              <a:buFont typeface="Arial" panose="020B0604020202020204" pitchFamily="34" charset="0"/>
              <a:buChar char="•"/>
            </a:pPr>
            <a:r>
              <a:rPr lang="en-GB" sz="900" dirty="0"/>
              <a:t>Workload needed for updating faculty induction resources and website.  </a:t>
            </a:r>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15</a:t>
            </a:fld>
            <a:endParaRPr lang="en-US"/>
          </a:p>
        </p:txBody>
      </p:sp>
    </p:spTree>
    <p:extLst>
      <p:ext uri="{BB962C8B-B14F-4D97-AF65-F5344CB8AC3E}">
        <p14:creationId xmlns:p14="http://schemas.microsoft.com/office/powerpoint/2010/main" val="381030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900" dirty="0"/>
              <a:t>Review/replacement of AL essentials (</a:t>
            </a:r>
            <a:r>
              <a:rPr lang="en-GB" sz="900" dirty="0">
                <a:solidFill>
                  <a:srgbClr val="0070C0"/>
                </a:solidFill>
              </a:rPr>
              <a:t>OU-wide AL induction website has been developed with links to faculty sites</a:t>
            </a:r>
            <a:r>
              <a:rPr lang="en-GB" sz="900" dirty="0"/>
              <a:t>).</a:t>
            </a:r>
          </a:p>
          <a:p>
            <a:pPr marL="342900" indent="-342900">
              <a:buFont typeface="Arial" panose="020B0604020202020204" pitchFamily="34" charset="0"/>
              <a:buChar char="•"/>
            </a:pPr>
            <a:r>
              <a:rPr lang="en-GB" sz="900" dirty="0"/>
              <a:t>Clear communications to new ALs around requirements for induction and mandatory training including timescales and expectations (check list). </a:t>
            </a:r>
          </a:p>
          <a:p>
            <a:pPr marL="342900" indent="-342900">
              <a:buFont typeface="Arial" panose="020B0604020202020204" pitchFamily="34" charset="0"/>
              <a:buChar char="•"/>
            </a:pPr>
            <a:r>
              <a:rPr lang="en-GB" sz="900" dirty="0"/>
              <a:t>Adequate time should be allocated to induction activities – preferably before module start. </a:t>
            </a:r>
          </a:p>
          <a:p>
            <a:pPr marL="342900" indent="-342900">
              <a:buFont typeface="Arial" panose="020B0604020202020204" pitchFamily="34" charset="0"/>
              <a:buChar char="•"/>
            </a:pPr>
            <a:r>
              <a:rPr lang="en-GB" sz="900" dirty="0"/>
              <a:t>Staff tutor should be responsible for supporting new ALs with their induction process. </a:t>
            </a:r>
          </a:p>
          <a:p>
            <a:pPr marL="342900" indent="-342900">
              <a:buFont typeface="Arial" panose="020B0604020202020204" pitchFamily="34" charset="0"/>
              <a:buChar char="•"/>
            </a:pPr>
            <a:r>
              <a:rPr lang="en-GB" sz="900" dirty="0"/>
              <a:t>Mentors are valued by new ALs. Time allocations and training for mentors should be reviewed</a:t>
            </a:r>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16</a:t>
            </a:fld>
            <a:endParaRPr lang="en-US"/>
          </a:p>
        </p:txBody>
      </p:sp>
    </p:spTree>
    <p:extLst>
      <p:ext uri="{BB962C8B-B14F-4D97-AF65-F5344CB8AC3E}">
        <p14:creationId xmlns:p14="http://schemas.microsoft.com/office/powerpoint/2010/main" val="178491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sz="900" dirty="0"/>
              <a:t>Development of STEM induction programme and webpage</a:t>
            </a:r>
          </a:p>
          <a:p>
            <a:pPr marL="457200" indent="-457200">
              <a:buFont typeface="Arial" panose="020B0604020202020204" pitchFamily="34" charset="0"/>
              <a:buChar char="•"/>
            </a:pPr>
            <a:r>
              <a:rPr lang="en-GB" sz="900" dirty="0"/>
              <a:t>Good practice shared with other faculties who are developing own programs </a:t>
            </a:r>
          </a:p>
          <a:p>
            <a:pPr marL="457200" indent="-457200">
              <a:buFont typeface="Arial" panose="020B0604020202020204" pitchFamily="34" charset="0"/>
              <a:buChar char="•"/>
            </a:pPr>
            <a:r>
              <a:rPr lang="en-GB" sz="900" dirty="0"/>
              <a:t>Instigated AL induction task and finish group resulting in development of new </a:t>
            </a:r>
            <a:r>
              <a:rPr lang="en-GB" sz="900" dirty="0">
                <a:hlinkClick r:id="rId3"/>
              </a:rPr>
              <a:t>OU-wide AL induction resource</a:t>
            </a:r>
            <a:r>
              <a:rPr lang="en-GB" sz="900" dirty="0"/>
              <a:t>.</a:t>
            </a:r>
          </a:p>
          <a:p>
            <a:pPr marL="457200" indent="-457200">
              <a:buFont typeface="Arial" panose="020B0604020202020204" pitchFamily="34" charset="0"/>
              <a:buChar char="•"/>
            </a:pPr>
            <a:r>
              <a:rPr lang="en-GB" sz="900" dirty="0"/>
              <a:t>Findings are transferable to wider HE sector particularly due to increased homeworking and online teaching</a:t>
            </a:r>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17</a:t>
            </a:fld>
            <a:endParaRPr lang="en-US"/>
          </a:p>
        </p:txBody>
      </p:sp>
    </p:spTree>
    <p:extLst>
      <p:ext uri="{BB962C8B-B14F-4D97-AF65-F5344CB8AC3E}">
        <p14:creationId xmlns:p14="http://schemas.microsoft.com/office/powerpoint/2010/main" val="74614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pPr marL="0" indent="0">
              <a:buFont typeface="Arial" panose="020B0604020202020204" pitchFamily="34" charset="0"/>
              <a:buNone/>
            </a:pPr>
            <a:r>
              <a:rPr lang="en-US" sz="900" dirty="0"/>
              <a:t>After closure of regional </a:t>
            </a:r>
            <a:r>
              <a:rPr lang="en-US" sz="900" dirty="0" err="1"/>
              <a:t>centres</a:t>
            </a:r>
            <a:r>
              <a:rPr lang="en-US" sz="900" dirty="0"/>
              <a:t> induction became ad hoc and variable </a:t>
            </a:r>
          </a:p>
          <a:p>
            <a:pPr marL="0" indent="0">
              <a:buFont typeface="Arial" panose="020B0604020202020204" pitchFamily="34" charset="0"/>
              <a:buNone/>
            </a:pPr>
            <a:r>
              <a:rPr lang="en-US" sz="900" dirty="0"/>
              <a:t>Als could access a generic induction comprising (AL Essentials &amp; tutoring on-line course) and support from mentor &amp; staff tutor.</a:t>
            </a:r>
          </a:p>
          <a:p>
            <a:pPr marL="0" indent="0">
              <a:buFont typeface="Arial" panose="020B0604020202020204" pitchFamily="34" charset="0"/>
              <a:buNone/>
            </a:pPr>
            <a:r>
              <a:rPr lang="en-US" sz="900" dirty="0"/>
              <a:t>Some Als reported feeling unprepared. </a:t>
            </a:r>
          </a:p>
          <a:p>
            <a:endParaRPr lang="en-US" dirty="0"/>
          </a:p>
          <a:p>
            <a:r>
              <a:rPr lang="en-US" dirty="0"/>
              <a:t>In terms of the Literature a multifaceted induction tends to be recommended that includes orientation to the university, faculty and teaching.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We became interested in AL induction when we became line managers of brand new ALs on a brand new module SK299 Human Biology and wanted to address the gap in provision of induction for these ALs. </a:t>
            </a:r>
          </a:p>
          <a:p>
            <a:endParaRPr lang="en-US" dirty="0"/>
          </a:p>
          <a:p>
            <a:r>
              <a:rPr lang="en-US" dirty="0"/>
              <a:t>We developed a module-based induction </a:t>
            </a:r>
            <a:r>
              <a:rPr lang="en-US" dirty="0" err="1"/>
              <a:t>programme</a:t>
            </a:r>
            <a:r>
              <a:rPr lang="en-US" dirty="0"/>
              <a:t> for those tutors comprising of a series of online workshops, and a forum in addition to the generic induction resources. Evaluated this, and the following year repeated a similar induction </a:t>
            </a:r>
            <a:r>
              <a:rPr lang="en-US" dirty="0" err="1"/>
              <a:t>programme</a:t>
            </a:r>
            <a:r>
              <a:rPr lang="en-US" dirty="0"/>
              <a:t> for all new Als in the school with, the results from the 2017 study feeding in to this one. Finally, we shared the good practice from the first two phases to develop a STEM based induction </a:t>
            </a:r>
            <a:r>
              <a:rPr lang="en-US" dirty="0" err="1"/>
              <a:t>programme</a:t>
            </a:r>
            <a:r>
              <a:rPr lang="en-US" dirty="0"/>
              <a:t>, which we again evaluated and it is the results from that phase of the study that we are presenting today. </a:t>
            </a:r>
          </a:p>
        </p:txBody>
      </p:sp>
      <p:sp>
        <p:nvSpPr>
          <p:cNvPr id="4" name="Slide Number Placeholder 3"/>
          <p:cNvSpPr>
            <a:spLocks noGrp="1"/>
          </p:cNvSpPr>
          <p:nvPr>
            <p:ph type="sldNum" sz="quarter" idx="10"/>
          </p:nvPr>
        </p:nvSpPr>
        <p:spPr/>
        <p:txBody>
          <a:bodyPr/>
          <a:lstStyle/>
          <a:p>
            <a:fld id="{78519EDF-32DA-2B40-A28B-2067B9A173AA}" type="slidenum">
              <a:rPr lang="en-US" smtClean="0"/>
              <a:t>2</a:t>
            </a:fld>
            <a:endParaRPr lang="en-US"/>
          </a:p>
        </p:txBody>
      </p:sp>
    </p:spTree>
    <p:extLst>
      <p:ext uri="{BB962C8B-B14F-4D97-AF65-F5344CB8AC3E}">
        <p14:creationId xmlns:p14="http://schemas.microsoft.com/office/powerpoint/2010/main" val="58741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sz="3300" dirty="0"/>
              <a:t>A critical mass of ALs required to enable: </a:t>
            </a:r>
          </a:p>
          <a:p>
            <a:pPr marL="914389" lvl="1" indent="-457200">
              <a:buFont typeface="Arial" panose="020B0604020202020204" pitchFamily="34" charset="0"/>
              <a:buChar char="•"/>
            </a:pPr>
            <a:r>
              <a:rPr lang="en-GB" sz="3300" dirty="0"/>
              <a:t>effective delivery of interactive workshops </a:t>
            </a:r>
          </a:p>
          <a:p>
            <a:pPr marL="914389" lvl="1" indent="-457200">
              <a:buFont typeface="Arial" panose="020B0604020202020204" pitchFamily="34" charset="0"/>
              <a:buChar char="•"/>
            </a:pPr>
            <a:r>
              <a:rPr lang="en-GB" sz="3300" dirty="0"/>
              <a:t>development of supportive community for new ALs</a:t>
            </a:r>
          </a:p>
          <a:p>
            <a:pPr marL="457200" indent="-457200">
              <a:buFont typeface="Arial" panose="020B0604020202020204" pitchFamily="34" charset="0"/>
              <a:buChar char="•"/>
            </a:pPr>
            <a:r>
              <a:rPr lang="en-GB" sz="3300" dirty="0"/>
              <a:t>ALs value the opportunity to meet up face to face </a:t>
            </a:r>
          </a:p>
          <a:p>
            <a:pPr marL="457200" marR="0" lvl="0" indent="-4572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300" dirty="0"/>
              <a:t>Induction events need to take place in the first few months (ALs don’t attend events later in the year if spread out over a longer period)</a:t>
            </a:r>
          </a:p>
          <a:p>
            <a:pPr marL="457200" indent="-457200">
              <a:buFont typeface="Arial" panose="020B0604020202020204" pitchFamily="34" charset="0"/>
              <a:buChar char="•"/>
            </a:pPr>
            <a:r>
              <a:rPr lang="en-GB" sz="3300" dirty="0"/>
              <a:t>New ALs in LHCS have varied previous experience</a:t>
            </a:r>
          </a:p>
          <a:p>
            <a:pPr marL="457200" indent="-457200">
              <a:buFont typeface="Arial" panose="020B0604020202020204" pitchFamily="34" charset="0"/>
              <a:buChar char="•"/>
            </a:pPr>
            <a:r>
              <a:rPr lang="en-GB" sz="3300" dirty="0"/>
              <a:t>New ALs in LHCS least confident about moderating forums, supporting (disabled) students online, and delivering online tutorials</a:t>
            </a:r>
          </a:p>
          <a:p>
            <a:pPr marL="457200" indent="-457200">
              <a:buFont typeface="Arial" panose="020B0604020202020204" pitchFamily="34" charset="0"/>
              <a:buChar char="•"/>
            </a:pPr>
            <a:r>
              <a:rPr lang="en-GB" sz="3300" dirty="0"/>
              <a:t>New ALs are overwhelmed with information and volume of induction materials they are expected to engage with. </a:t>
            </a:r>
            <a:endParaRPr lang="en-GB" dirty="0"/>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3</a:t>
            </a:fld>
            <a:endParaRPr lang="en-US"/>
          </a:p>
        </p:txBody>
      </p:sp>
    </p:spTree>
    <p:extLst>
      <p:ext uri="{BB962C8B-B14F-4D97-AF65-F5344CB8AC3E}">
        <p14:creationId xmlns:p14="http://schemas.microsoft.com/office/powerpoint/2010/main" val="2897969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Unless you are recruiting toa new module, the number of new ALs at a school level tends to be variable so a faculty-based induction allows for the critical mass of ALs required for a successful programme of induction and this was our focus for phase 3. </a:t>
            </a:r>
          </a:p>
          <a:p>
            <a:r>
              <a:rPr lang="en-GB" dirty="0"/>
              <a:t>I (Janette!) led a working group of Staff Tutors to develop a new STEM faculty-based induction programme. </a:t>
            </a:r>
          </a:p>
          <a:p>
            <a:r>
              <a:rPr lang="en-GB" dirty="0"/>
              <a:t>This was supported by a website containing forum, online room, calendar of events and links to generic induction. </a:t>
            </a:r>
          </a:p>
          <a:p>
            <a:r>
              <a:rPr lang="en-GB" dirty="0"/>
              <a:t>All 46 new ALs in the faculty were invited. </a:t>
            </a:r>
          </a:p>
        </p:txBody>
      </p:sp>
      <p:sp>
        <p:nvSpPr>
          <p:cNvPr id="4" name="Slide Number Placeholder 3"/>
          <p:cNvSpPr>
            <a:spLocks noGrp="1"/>
          </p:cNvSpPr>
          <p:nvPr>
            <p:ph type="sldNum" sz="quarter" idx="5"/>
          </p:nvPr>
        </p:nvSpPr>
        <p:spPr/>
        <p:txBody>
          <a:bodyPr/>
          <a:lstStyle/>
          <a:p>
            <a:fld id="{78519EDF-32DA-2B40-A28B-2067B9A173AA}" type="slidenum">
              <a:rPr lang="en-US" smtClean="0"/>
              <a:t>4</a:t>
            </a:fld>
            <a:endParaRPr lang="en-US"/>
          </a:p>
        </p:txBody>
      </p:sp>
    </p:spTree>
    <p:extLst>
      <p:ext uri="{BB962C8B-B14F-4D97-AF65-F5344CB8AC3E}">
        <p14:creationId xmlns:p14="http://schemas.microsoft.com/office/powerpoint/2010/main" val="1226821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faculty-based induction comprised an online getting started workshop followed by a face to face event: </a:t>
            </a:r>
          </a:p>
          <a:p>
            <a:r>
              <a:rPr lang="en-GB" dirty="0"/>
              <a:t> </a:t>
            </a:r>
          </a:p>
          <a:p>
            <a:pPr marL="171450" indent="-171450">
              <a:buFont typeface="Arial" panose="020B0604020202020204" pitchFamily="34" charset="0"/>
              <a:buChar char="•"/>
            </a:pPr>
            <a:r>
              <a:rPr lang="en-GB" sz="2400" dirty="0">
                <a:solidFill>
                  <a:schemeClr val="accent1"/>
                </a:solidFill>
              </a:rPr>
              <a:t>Face to face event with overnight stay (early November) attended by 57% (26) </a:t>
            </a:r>
          </a:p>
          <a:p>
            <a:pPr marL="628639" lvl="1" indent="-171450">
              <a:buFont typeface="Arial" panose="020B0604020202020204" pitchFamily="34" charset="0"/>
              <a:buChar char="•"/>
            </a:pPr>
            <a:r>
              <a:rPr lang="en-GB" sz="2400" dirty="0">
                <a:solidFill>
                  <a:schemeClr val="accent1"/>
                </a:solidFill>
              </a:rPr>
              <a:t>Networking</a:t>
            </a:r>
          </a:p>
          <a:p>
            <a:pPr marL="1085827" lvl="2" indent="-171450">
              <a:buFont typeface="Arial" panose="020B0604020202020204" pitchFamily="34" charset="0"/>
              <a:buChar char="•"/>
            </a:pPr>
            <a:r>
              <a:rPr lang="en-GB" sz="2400" dirty="0">
                <a:solidFill>
                  <a:schemeClr val="accent1"/>
                </a:solidFill>
              </a:rPr>
              <a:t>Meeting with school, tour of facilities </a:t>
            </a:r>
          </a:p>
          <a:p>
            <a:pPr marL="1085827" lvl="2" indent="-171450">
              <a:buFont typeface="Arial" panose="020B0604020202020204" pitchFamily="34" charset="0"/>
              <a:buChar char="•"/>
            </a:pPr>
            <a:r>
              <a:rPr lang="en-GB" sz="2400" dirty="0">
                <a:solidFill>
                  <a:schemeClr val="accent1"/>
                </a:solidFill>
              </a:rPr>
              <a:t>Dinner</a:t>
            </a:r>
          </a:p>
          <a:p>
            <a:pPr marL="628639" lvl="1" indent="-171450">
              <a:buFont typeface="Arial" panose="020B0604020202020204" pitchFamily="34" charset="0"/>
              <a:buChar char="•"/>
            </a:pPr>
            <a:r>
              <a:rPr lang="en-GB" sz="2400" dirty="0">
                <a:solidFill>
                  <a:schemeClr val="accent1"/>
                </a:solidFill>
              </a:rPr>
              <a:t>Workshops </a:t>
            </a:r>
          </a:p>
          <a:p>
            <a:pPr marL="1085827" lvl="2" indent="-171450">
              <a:buFont typeface="Arial" panose="020B0604020202020204" pitchFamily="34" charset="0"/>
              <a:buChar char="•"/>
            </a:pPr>
            <a:r>
              <a:rPr lang="en-GB" sz="2400" dirty="0">
                <a:solidFill>
                  <a:schemeClr val="accent1"/>
                </a:solidFill>
              </a:rPr>
              <a:t>Correspondence tuition (in schools)</a:t>
            </a:r>
          </a:p>
          <a:p>
            <a:pPr marL="1085827" lvl="2" indent="-171450">
              <a:buFont typeface="Arial" panose="020B0604020202020204" pitchFamily="34" charset="0"/>
              <a:buChar char="•"/>
            </a:pPr>
            <a:r>
              <a:rPr lang="en-GB" sz="2400" dirty="0">
                <a:solidFill>
                  <a:schemeClr val="accent1"/>
                </a:solidFill>
              </a:rPr>
              <a:t>Supporting students and working with SST </a:t>
            </a:r>
          </a:p>
          <a:p>
            <a:pPr marL="1085827" lvl="2" indent="-171450">
              <a:buFont typeface="Arial" panose="020B0604020202020204" pitchFamily="34" charset="0"/>
              <a:buChar char="•"/>
            </a:pPr>
            <a:r>
              <a:rPr lang="en-GB" sz="2400" dirty="0">
                <a:solidFill>
                  <a:schemeClr val="accent1"/>
                </a:solidFill>
              </a:rPr>
              <a:t>Tutorials – ideas and techniques (in schools)</a:t>
            </a:r>
          </a:p>
          <a:p>
            <a:endParaRPr lang="en-GB" dirty="0"/>
          </a:p>
          <a:p>
            <a:r>
              <a:rPr lang="en-GB" dirty="0"/>
              <a:t>ALs were also encouraged to access AL Essentials, and attend tutoring online courses to learn how to use AC and  moderate forums. </a:t>
            </a:r>
          </a:p>
        </p:txBody>
      </p:sp>
      <p:sp>
        <p:nvSpPr>
          <p:cNvPr id="4" name="Slide Number Placeholder 3"/>
          <p:cNvSpPr>
            <a:spLocks noGrp="1"/>
          </p:cNvSpPr>
          <p:nvPr>
            <p:ph type="sldNum" sz="quarter" idx="5"/>
          </p:nvPr>
        </p:nvSpPr>
        <p:spPr/>
        <p:txBody>
          <a:bodyPr/>
          <a:lstStyle/>
          <a:p>
            <a:fld id="{78519EDF-32DA-2B40-A28B-2067B9A173AA}" type="slidenum">
              <a:rPr lang="en-US" smtClean="0"/>
              <a:t>5</a:t>
            </a:fld>
            <a:endParaRPr lang="en-US"/>
          </a:p>
        </p:txBody>
      </p:sp>
    </p:spTree>
    <p:extLst>
      <p:ext uri="{BB962C8B-B14F-4D97-AF65-F5344CB8AC3E}">
        <p14:creationId xmlns:p14="http://schemas.microsoft.com/office/powerpoint/2010/main" val="416355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Phase three we repeated the type of evaluation done for phases 1 and 2 to </a:t>
            </a:r>
            <a:r>
              <a:rPr lang="en-GB" dirty="0" err="1"/>
              <a:t>to</a:t>
            </a:r>
            <a:r>
              <a:rPr lang="en-GB" dirty="0"/>
              <a:t>:</a:t>
            </a:r>
          </a:p>
          <a:p>
            <a:pPr marL="171450" indent="-171450">
              <a:buFont typeface="Arial" panose="020B0604020202020204" pitchFamily="34" charset="0"/>
              <a:buChar char="•"/>
            </a:pPr>
            <a:r>
              <a:rPr lang="en-GB" sz="900" b="0" i="0" dirty="0">
                <a:solidFill>
                  <a:srgbClr val="333333"/>
                </a:solidFill>
                <a:effectLst/>
                <a:latin typeface="+mj-lt"/>
              </a:rPr>
              <a:t>gather information about previous experience of new to the OU STEM ALs. </a:t>
            </a:r>
          </a:p>
          <a:p>
            <a:pPr marL="171450" indent="-171450" algn="l">
              <a:lnSpc>
                <a:spcPct val="120000"/>
              </a:lnSpc>
              <a:buFont typeface="Arial" panose="020B0604020202020204" pitchFamily="34" charset="0"/>
              <a:buChar char="•"/>
            </a:pPr>
            <a:r>
              <a:rPr lang="en-GB" sz="900" b="0" i="0" dirty="0">
                <a:solidFill>
                  <a:srgbClr val="333333"/>
                </a:solidFill>
                <a:effectLst/>
                <a:latin typeface="+mj-lt"/>
              </a:rPr>
              <a:t>assess confidence in AL tutoring tasks before and after a period of induction/first presentation.</a:t>
            </a:r>
          </a:p>
          <a:p>
            <a:pPr marL="171450" indent="-171450" algn="l">
              <a:lnSpc>
                <a:spcPct val="120000"/>
              </a:lnSpc>
              <a:buFont typeface="Arial" panose="020B0604020202020204" pitchFamily="34" charset="0"/>
              <a:buChar char="•"/>
            </a:pPr>
            <a:r>
              <a:rPr lang="en-GB" sz="900" b="0" i="0" dirty="0">
                <a:solidFill>
                  <a:srgbClr val="333333"/>
                </a:solidFill>
                <a:effectLst/>
                <a:latin typeface="+mj-lt"/>
              </a:rPr>
              <a:t>assess the usefulness and value of aspects of the induction programme by gathering feedback from both ALs and their managers.</a:t>
            </a:r>
          </a:p>
          <a:p>
            <a:pPr marL="171450" indent="-171450" algn="l">
              <a:lnSpc>
                <a:spcPct val="120000"/>
              </a:lnSpc>
              <a:buFont typeface="Arial" panose="020B0604020202020204" pitchFamily="34" charset="0"/>
              <a:buChar char="•"/>
            </a:pPr>
            <a:r>
              <a:rPr lang="en-GB" sz="900" b="0" i="0" dirty="0">
                <a:solidFill>
                  <a:srgbClr val="333333"/>
                </a:solidFill>
                <a:effectLst/>
                <a:latin typeface="+mj-lt"/>
              </a:rPr>
              <a:t>make identify key components for STEM AL induction.</a:t>
            </a:r>
          </a:p>
          <a:p>
            <a:pPr marL="171450" indent="-171450" algn="l">
              <a:lnSpc>
                <a:spcPct val="120000"/>
              </a:lnSpc>
              <a:buFont typeface="Arial" panose="020B0604020202020204" pitchFamily="34" charset="0"/>
              <a:buChar char="•"/>
            </a:pPr>
            <a:r>
              <a:rPr lang="en-GB" sz="900" b="0" i="0" dirty="0">
                <a:solidFill>
                  <a:srgbClr val="333333"/>
                </a:solidFill>
                <a:effectLst/>
                <a:latin typeface="+mj-lt"/>
              </a:rPr>
              <a:t>make recommendations for faculty-based AL induction that would be applicable across the OU.</a:t>
            </a:r>
          </a:p>
          <a:p>
            <a:pPr marL="171450" indent="-171450" algn="l">
              <a:lnSpc>
                <a:spcPct val="120000"/>
              </a:lnSpc>
              <a:buFont typeface="Arial" panose="020B0604020202020204" pitchFamily="34" charset="0"/>
              <a:buChar char="•"/>
            </a:pPr>
            <a:r>
              <a:rPr lang="en-GB" sz="900" b="0" i="0" dirty="0">
                <a:solidFill>
                  <a:srgbClr val="333333"/>
                </a:solidFill>
                <a:effectLst/>
                <a:latin typeface="+mj-lt"/>
              </a:rPr>
              <a:t>and identify aspects of HE practitioner induction that are relevant to the wider HE sector.</a:t>
            </a:r>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6</a:t>
            </a:fld>
            <a:endParaRPr lang="en-US"/>
          </a:p>
        </p:txBody>
      </p:sp>
    </p:spTree>
    <p:extLst>
      <p:ext uri="{BB962C8B-B14F-4D97-AF65-F5344CB8AC3E}">
        <p14:creationId xmlns:p14="http://schemas.microsoft.com/office/powerpoint/2010/main" val="119329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Survey 1 about a month after starting role to identify AL’s previous experience and confidence in key tutoring tasks</a:t>
            </a:r>
          </a:p>
          <a:p>
            <a:r>
              <a:rPr lang="en-GB" dirty="0"/>
              <a:t>Survey 2 sent to same ALs end of June to again ask about confidence in key tutoring tasks (after induction and one presentation)  and their experience of the induction process. Worth noting that not all respondents were the same in surveys 1 and 2</a:t>
            </a:r>
          </a:p>
          <a:p>
            <a:r>
              <a:rPr lang="en-GB" dirty="0"/>
              <a:t>Gained further qualitative feedback from ALs in a focus group held in June </a:t>
            </a:r>
          </a:p>
          <a:p>
            <a:r>
              <a:rPr lang="en-GB" dirty="0"/>
              <a:t>We also surveyed mentors, and held a workshop for AL line managers but we are only reporting results from the AL surveys and focus group here.</a:t>
            </a:r>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7</a:t>
            </a:fld>
            <a:endParaRPr lang="en-US"/>
          </a:p>
        </p:txBody>
      </p:sp>
    </p:spTree>
    <p:extLst>
      <p:ext uri="{BB962C8B-B14F-4D97-AF65-F5344CB8AC3E}">
        <p14:creationId xmlns:p14="http://schemas.microsoft.com/office/powerpoint/2010/main" val="224174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Results from survey 1 relating to new ALs previous experience presented here. </a:t>
            </a:r>
          </a:p>
          <a:p>
            <a:pPr marL="171450" indent="-171450">
              <a:buFont typeface="Arial" panose="020B0604020202020204" pitchFamily="34" charset="0"/>
              <a:buChar char="•"/>
            </a:pPr>
            <a:r>
              <a:rPr lang="en-GB" dirty="0"/>
              <a:t>All ALs had prior teaching experience – most had HE teaching experience, some had school and or experience of FE, and some had other experience such as private tutoring. </a:t>
            </a:r>
          </a:p>
          <a:p>
            <a:pPr marL="171450" indent="-171450">
              <a:buFont typeface="Arial" panose="020B0604020202020204" pitchFamily="34" charset="0"/>
              <a:buChar char="•"/>
            </a:pPr>
            <a:r>
              <a:rPr lang="en-GB" dirty="0"/>
              <a:t>Around a third had delivered online tutorials previously and a few more had experience of marking assessments online and  moderating forums. </a:t>
            </a:r>
          </a:p>
          <a:p>
            <a:pPr marL="171450" indent="-171450">
              <a:buFont typeface="Arial" panose="020B0604020202020204" pitchFamily="34" charset="0"/>
              <a:buChar char="•"/>
            </a:pPr>
            <a:r>
              <a:rPr lang="en-GB" dirty="0"/>
              <a:t>42% had previously been an OU student </a:t>
            </a:r>
          </a:p>
          <a:p>
            <a:pPr marL="171450" indent="-171450">
              <a:buFont typeface="Arial" panose="020B0604020202020204" pitchFamily="34" charset="0"/>
              <a:buChar char="•"/>
            </a:pPr>
            <a:r>
              <a:rPr lang="en-GB" dirty="0"/>
              <a:t>5 had  been an AL with more than a years break</a:t>
            </a:r>
          </a:p>
          <a:p>
            <a:pPr marL="171450" indent="-171450">
              <a:buFont typeface="Arial" panose="020B0604020202020204" pitchFamily="34" charset="0"/>
              <a:buChar char="•"/>
            </a:pPr>
            <a:r>
              <a:rPr lang="en-GB" dirty="0"/>
              <a:t>4 had other roles at the OU e.g. central academic</a:t>
            </a:r>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8</a:t>
            </a:fld>
            <a:endParaRPr lang="en-US"/>
          </a:p>
        </p:txBody>
      </p:sp>
    </p:spTree>
    <p:extLst>
      <p:ext uri="{BB962C8B-B14F-4D97-AF65-F5344CB8AC3E}">
        <p14:creationId xmlns:p14="http://schemas.microsoft.com/office/powerpoint/2010/main" val="265104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 asked to rate confidence in tutoring tasks at the beginning and end of the first presentation of tutoring using a Likert scale. </a:t>
            </a:r>
          </a:p>
          <a:p>
            <a:r>
              <a:rPr lang="en-GB" dirty="0"/>
              <a:t>The graph shows the proportion of respondents who indicated they were either very confident or confident in performing key tuition tasks at the start and end of AL’s first presentation</a:t>
            </a:r>
          </a:p>
          <a:p>
            <a:endParaRPr lang="en-GB" dirty="0"/>
          </a:p>
          <a:p>
            <a:r>
              <a:rPr lang="en-GB" dirty="0"/>
              <a:t>Note there were different respondents and also self selecting group, not necessarily representative of all ALs. </a:t>
            </a:r>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Similar to phases 1 and 2 at the start ALs were least confident in delivering tutorials, moderating forums and supporting students. Qualitative feedback indicated confidence at the start was influenced by lack of knowledge of systems and platforms (e.g. AC), and uncertainty in what was expected of them. </a:t>
            </a:r>
          </a:p>
          <a:p>
            <a:endParaRPr lang="en-GB" dirty="0"/>
          </a:p>
          <a:p>
            <a:r>
              <a:rPr lang="en-GB" dirty="0"/>
              <a:t>Proportion of ALs that were very confident or confident increased by the end of the presentation for most tasks except those related to supporting students. </a:t>
            </a:r>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9</a:t>
            </a:fld>
            <a:endParaRPr lang="en-US"/>
          </a:p>
        </p:txBody>
      </p:sp>
    </p:spTree>
    <p:extLst>
      <p:ext uri="{BB962C8B-B14F-4D97-AF65-F5344CB8AC3E}">
        <p14:creationId xmlns:p14="http://schemas.microsoft.com/office/powerpoint/2010/main" val="489732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321" y="2160001"/>
            <a:ext cx="8614700"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274320" y="3166992"/>
            <a:ext cx="8614701"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4" name="Date Placeholder 3"/>
          <p:cNvSpPr>
            <a:spLocks noGrp="1"/>
          </p:cNvSpPr>
          <p:nvPr>
            <p:ph type="dt" sz="half" idx="10"/>
          </p:nvPr>
        </p:nvSpPr>
        <p:spPr>
          <a:xfrm>
            <a:off x="274319" y="4741183"/>
            <a:ext cx="2057400" cy="138499"/>
          </a:xfrm>
          <a:prstGeom prst="rect">
            <a:avLst/>
          </a:prstGeom>
        </p:spPr>
        <p:txBody>
          <a:bodyPr lIns="0" tIns="0" rIns="0" bIns="0" anchor="t" anchorCtr="0">
            <a:noAutofit/>
          </a:bodyPr>
          <a:lstStyle>
            <a:lvl1pPr>
              <a:defRPr sz="1000">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3607" y="4130270"/>
            <a:ext cx="1095415" cy="7494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Picture Placeholder 12"/>
          <p:cNvSpPr>
            <a:spLocks noGrp="1"/>
          </p:cNvSpPr>
          <p:nvPr>
            <p:ph type="pic" sz="quarter" idx="12" hasCustomPrompt="1"/>
          </p:nvPr>
        </p:nvSpPr>
        <p:spPr>
          <a:xfrm>
            <a:off x="432000" y="1080000"/>
            <a:ext cx="8352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8"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9"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8676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432000" y="1080000"/>
            <a:ext cx="1800000"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Graphs and graphics can be positioned over the grey box</a:t>
            </a:r>
          </a:p>
        </p:txBody>
      </p:sp>
      <p:sp>
        <p:nvSpPr>
          <p:cNvPr id="9" name="Rectangle 8"/>
          <p:cNvSpPr/>
          <p:nvPr userDrawn="1"/>
        </p:nvSpPr>
        <p:spPr>
          <a:xfrm>
            <a:off x="2592001" y="1080362"/>
            <a:ext cx="6192000"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1" name="Text Placeholder 3"/>
          <p:cNvSpPr>
            <a:spLocks noGrp="1"/>
          </p:cNvSpPr>
          <p:nvPr>
            <p:ph type="body" sz="quarter" idx="12"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466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Text Placeholder 9"/>
          <p:cNvSpPr>
            <a:spLocks noGrp="1"/>
          </p:cNvSpPr>
          <p:nvPr>
            <p:ph type="body" sz="quarter" idx="11" hasCustomPrompt="1"/>
          </p:nvPr>
        </p:nvSpPr>
        <p:spPr>
          <a:xfrm>
            <a:off x="432001" y="1080000"/>
            <a:ext cx="3395663"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p>
        </p:txBody>
      </p:sp>
      <p:sp>
        <p:nvSpPr>
          <p:cNvPr id="13" name="Picture Placeholder 12"/>
          <p:cNvSpPr>
            <a:spLocks noGrp="1"/>
          </p:cNvSpPr>
          <p:nvPr>
            <p:ph type="pic" sz="quarter" idx="12" hasCustomPrompt="1"/>
          </p:nvPr>
        </p:nvSpPr>
        <p:spPr>
          <a:xfrm>
            <a:off x="4176000" y="1080000"/>
            <a:ext cx="4608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11"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024141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432001" y="3136922"/>
            <a:ext cx="3395663" cy="1646578"/>
          </a:xfrm>
          <a:prstGeom prst="rect">
            <a:avLst/>
          </a:prstGeom>
        </p:spPr>
        <p:txBody>
          <a:bodyPr lIns="0" tIns="0" rIns="0" bIns="0"/>
          <a:lstStyle>
            <a:lvl1pPr marL="171446" indent="-171446" algn="l">
              <a:buClr>
                <a:schemeClr val="accent2"/>
              </a:buClr>
              <a:buFont typeface="Arial" charset="0"/>
              <a:buChar char="•"/>
              <a:defRPr sz="1200" baseline="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0" name="Rectangle 9"/>
          <p:cNvSpPr/>
          <p:nvPr userDrawn="1"/>
        </p:nvSpPr>
        <p:spPr>
          <a:xfrm>
            <a:off x="4186802" y="1080362"/>
            <a:ext cx="4597199"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ext Placeholder 9"/>
          <p:cNvSpPr>
            <a:spLocks noGrp="1"/>
          </p:cNvSpPr>
          <p:nvPr>
            <p:ph type="body" sz="quarter" idx="12" hasCustomPrompt="1"/>
          </p:nvPr>
        </p:nvSpPr>
        <p:spPr>
          <a:xfrm>
            <a:off x="432001" y="1080000"/>
            <a:ext cx="3395663" cy="1840920"/>
          </a:xfrm>
          <a:prstGeom prst="rect">
            <a:avLst/>
          </a:prstGeom>
        </p:spPr>
        <p:txBody>
          <a:bodyPr lIns="0" tIns="0" rIns="0" bIns="0" numCol="2" spcCol="288000"/>
          <a:lstStyle>
            <a:lvl1pPr marL="0" indent="0" algn="l">
              <a:buNone/>
              <a:defRPr sz="1200" baseline="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dirty="0"/>
              <a:t>Body text</a:t>
            </a:r>
          </a:p>
        </p:txBody>
      </p:sp>
      <p:sp>
        <p:nvSpPr>
          <p:cNvPr id="12"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3"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3791360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431999"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1" name="Text Placeholder 9"/>
          <p:cNvSpPr>
            <a:spLocks noGrp="1"/>
          </p:cNvSpPr>
          <p:nvPr>
            <p:ph type="body" sz="quarter" idx="12" hasCustomPrompt="1"/>
          </p:nvPr>
        </p:nvSpPr>
        <p:spPr>
          <a:xfrm>
            <a:off x="2880000"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2" name="Text Placeholder 9"/>
          <p:cNvSpPr>
            <a:spLocks noGrp="1"/>
          </p:cNvSpPr>
          <p:nvPr>
            <p:ph type="body" sz="quarter" idx="13" hasCustomPrompt="1"/>
          </p:nvPr>
        </p:nvSpPr>
        <p:spPr>
          <a:xfrm>
            <a:off x="5328002" y="1080000"/>
            <a:ext cx="3455999" cy="3703500"/>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3"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4" name="Text Placeholder 3"/>
          <p:cNvSpPr>
            <a:spLocks noGrp="1"/>
          </p:cNvSpPr>
          <p:nvPr>
            <p:ph type="body" sz="quarter" idx="14"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452818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431999" y="1080002"/>
            <a:ext cx="8352000" cy="1670075"/>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7" name="Text Placeholder 9"/>
          <p:cNvSpPr>
            <a:spLocks noGrp="1"/>
          </p:cNvSpPr>
          <p:nvPr>
            <p:ph type="body" sz="quarter" idx="13" hasCustomPrompt="1"/>
          </p:nvPr>
        </p:nvSpPr>
        <p:spPr>
          <a:xfrm>
            <a:off x="432000" y="2966078"/>
            <a:ext cx="8352000" cy="1817423"/>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1"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4"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53036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432000" y="1080000"/>
            <a:ext cx="8352000" cy="3703500"/>
          </a:xfrm>
          <a:prstGeom prst="rect">
            <a:avLst/>
          </a:prstGeom>
        </p:spPr>
        <p:txBody>
          <a:bodyPr lIns="0" tIns="0" rIns="0" bIns="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
        <p:nvSpPr>
          <p:cNvPr id="12"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350933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6"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43567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0"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60226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78179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109515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7" name="TextBox 6"/>
          <p:cNvSpPr txBox="1"/>
          <p:nvPr userDrawn="1"/>
        </p:nvSpPr>
        <p:spPr>
          <a:xfrm>
            <a:off x="3964964" y="379281"/>
            <a:ext cx="1017437"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4"/>
          <p:cNvSpPr>
            <a:spLocks noGrp="1"/>
          </p:cNvSpPr>
          <p:nvPr>
            <p:ph type="body" sz="quarter" idx="11" hasCustomPrompt="1"/>
          </p:nvPr>
        </p:nvSpPr>
        <p:spPr>
          <a:xfrm>
            <a:off x="3964960" y="788547"/>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32" name="Text Placeholder 31"/>
          <p:cNvSpPr>
            <a:spLocks noGrp="1"/>
          </p:cNvSpPr>
          <p:nvPr>
            <p:ph type="body" sz="quarter" idx="12" hasCustomPrompt="1"/>
          </p:nvPr>
        </p:nvSpPr>
        <p:spPr>
          <a:xfrm>
            <a:off x="4504960" y="788545"/>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6" name="Text Placeholder 31"/>
          <p:cNvSpPr>
            <a:spLocks noGrp="1"/>
          </p:cNvSpPr>
          <p:nvPr>
            <p:ph type="body" sz="quarter" idx="13" hasCustomPrompt="1"/>
          </p:nvPr>
        </p:nvSpPr>
        <p:spPr>
          <a:xfrm>
            <a:off x="4504960" y="1057683"/>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7" name="Text Placeholder 4"/>
          <p:cNvSpPr>
            <a:spLocks noGrp="1"/>
          </p:cNvSpPr>
          <p:nvPr>
            <p:ph type="body" sz="quarter" idx="14" hasCustomPrompt="1"/>
          </p:nvPr>
        </p:nvSpPr>
        <p:spPr>
          <a:xfrm>
            <a:off x="3964960" y="1489054"/>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38" name="Text Placeholder 31"/>
          <p:cNvSpPr>
            <a:spLocks noGrp="1"/>
          </p:cNvSpPr>
          <p:nvPr>
            <p:ph type="body" sz="quarter" idx="15" hasCustomPrompt="1"/>
          </p:nvPr>
        </p:nvSpPr>
        <p:spPr>
          <a:xfrm>
            <a:off x="4504960" y="1489052"/>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9" name="Text Placeholder 31"/>
          <p:cNvSpPr>
            <a:spLocks noGrp="1"/>
          </p:cNvSpPr>
          <p:nvPr>
            <p:ph type="body" sz="quarter" idx="16" hasCustomPrompt="1"/>
          </p:nvPr>
        </p:nvSpPr>
        <p:spPr>
          <a:xfrm>
            <a:off x="4504960" y="1758190"/>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0" name="Text Placeholder 4"/>
          <p:cNvSpPr>
            <a:spLocks noGrp="1"/>
          </p:cNvSpPr>
          <p:nvPr>
            <p:ph type="body" sz="quarter" idx="17" hasCustomPrompt="1"/>
          </p:nvPr>
        </p:nvSpPr>
        <p:spPr>
          <a:xfrm>
            <a:off x="3964960" y="2189561"/>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41" name="Text Placeholder 31"/>
          <p:cNvSpPr>
            <a:spLocks noGrp="1"/>
          </p:cNvSpPr>
          <p:nvPr>
            <p:ph type="body" sz="quarter" idx="18" hasCustomPrompt="1"/>
          </p:nvPr>
        </p:nvSpPr>
        <p:spPr>
          <a:xfrm>
            <a:off x="4504960" y="2189559"/>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2" name="Text Placeholder 31"/>
          <p:cNvSpPr>
            <a:spLocks noGrp="1"/>
          </p:cNvSpPr>
          <p:nvPr>
            <p:ph type="body" sz="quarter" idx="19" hasCustomPrompt="1"/>
          </p:nvPr>
        </p:nvSpPr>
        <p:spPr>
          <a:xfrm>
            <a:off x="4504960" y="2458697"/>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3" name="Text Placeholder 4"/>
          <p:cNvSpPr>
            <a:spLocks noGrp="1"/>
          </p:cNvSpPr>
          <p:nvPr>
            <p:ph type="body" sz="quarter" idx="20" hasCustomPrompt="1"/>
          </p:nvPr>
        </p:nvSpPr>
        <p:spPr>
          <a:xfrm>
            <a:off x="3964960" y="2890066"/>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44" name="Text Placeholder 31"/>
          <p:cNvSpPr>
            <a:spLocks noGrp="1"/>
          </p:cNvSpPr>
          <p:nvPr>
            <p:ph type="body" sz="quarter" idx="21" hasCustomPrompt="1"/>
          </p:nvPr>
        </p:nvSpPr>
        <p:spPr>
          <a:xfrm>
            <a:off x="4504960" y="2890066"/>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5" name="Text Placeholder 31"/>
          <p:cNvSpPr>
            <a:spLocks noGrp="1"/>
          </p:cNvSpPr>
          <p:nvPr>
            <p:ph type="body" sz="quarter" idx="22" hasCustomPrompt="1"/>
          </p:nvPr>
        </p:nvSpPr>
        <p:spPr>
          <a:xfrm>
            <a:off x="4504960" y="3159204"/>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6" name="Text Placeholder 4"/>
          <p:cNvSpPr>
            <a:spLocks noGrp="1"/>
          </p:cNvSpPr>
          <p:nvPr>
            <p:ph type="body" sz="quarter" idx="23" hasCustomPrompt="1"/>
          </p:nvPr>
        </p:nvSpPr>
        <p:spPr>
          <a:xfrm>
            <a:off x="3964960" y="3590574"/>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47" name="Text Placeholder 31"/>
          <p:cNvSpPr>
            <a:spLocks noGrp="1"/>
          </p:cNvSpPr>
          <p:nvPr>
            <p:ph type="body" sz="quarter" idx="24" hasCustomPrompt="1"/>
          </p:nvPr>
        </p:nvSpPr>
        <p:spPr>
          <a:xfrm>
            <a:off x="4504960" y="3590573"/>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8" name="Text Placeholder 31"/>
          <p:cNvSpPr>
            <a:spLocks noGrp="1"/>
          </p:cNvSpPr>
          <p:nvPr>
            <p:ph type="body" sz="quarter" idx="25" hasCustomPrompt="1"/>
          </p:nvPr>
        </p:nvSpPr>
        <p:spPr>
          <a:xfrm>
            <a:off x="4504960" y="3859711"/>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9" name="Text Placeholder 4"/>
          <p:cNvSpPr>
            <a:spLocks noGrp="1"/>
          </p:cNvSpPr>
          <p:nvPr>
            <p:ph type="body" sz="quarter" idx="26" hasCustomPrompt="1"/>
          </p:nvPr>
        </p:nvSpPr>
        <p:spPr>
          <a:xfrm>
            <a:off x="3964960" y="4291082"/>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50" name="Text Placeholder 31"/>
          <p:cNvSpPr>
            <a:spLocks noGrp="1"/>
          </p:cNvSpPr>
          <p:nvPr>
            <p:ph type="body" sz="quarter" idx="27" hasCustomPrompt="1"/>
          </p:nvPr>
        </p:nvSpPr>
        <p:spPr>
          <a:xfrm>
            <a:off x="4504960" y="4291080"/>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51" name="Text Placeholder 31"/>
          <p:cNvSpPr>
            <a:spLocks noGrp="1"/>
          </p:cNvSpPr>
          <p:nvPr>
            <p:ph type="body" sz="quarter" idx="28" hasCustomPrompt="1"/>
          </p:nvPr>
        </p:nvSpPr>
        <p:spPr>
          <a:xfrm>
            <a:off x="4504960" y="4560218"/>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Picture Placeholder 12"/>
          <p:cNvSpPr>
            <a:spLocks noGrp="1"/>
          </p:cNvSpPr>
          <p:nvPr>
            <p:ph type="pic" sz="quarter" idx="29" hasCustomPrompt="1"/>
          </p:nvPr>
        </p:nvSpPr>
        <p:spPr>
          <a:xfrm>
            <a:off x="0" y="0"/>
            <a:ext cx="3600000" cy="5143500"/>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Tree>
    <p:extLst>
      <p:ext uri="{BB962C8B-B14F-4D97-AF65-F5344CB8AC3E}">
        <p14:creationId xmlns:p14="http://schemas.microsoft.com/office/powerpoint/2010/main" val="941870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4" name="TextBox 3"/>
          <p:cNvSpPr txBox="1"/>
          <p:nvPr userDrawn="1"/>
        </p:nvSpPr>
        <p:spPr>
          <a:xfrm>
            <a:off x="388800" y="401863"/>
            <a:ext cx="1017437"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9"/>
          <p:cNvSpPr>
            <a:spLocks noGrp="1"/>
          </p:cNvSpPr>
          <p:nvPr>
            <p:ph type="body" sz="quarter" idx="11" hasCustomPrompt="1"/>
          </p:nvPr>
        </p:nvSpPr>
        <p:spPr>
          <a:xfrm>
            <a:off x="432000" y="1080000"/>
            <a:ext cx="8352000" cy="3703500"/>
          </a:xfrm>
          <a:prstGeom prst="rect">
            <a:avLst/>
          </a:prstGeom>
        </p:spPr>
        <p:txBody>
          <a:bodyPr lIns="0" tIns="0" rIns="0" bIns="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Tree>
    <p:extLst>
      <p:ext uri="{BB962C8B-B14F-4D97-AF65-F5344CB8AC3E}">
        <p14:creationId xmlns:p14="http://schemas.microsoft.com/office/powerpoint/2010/main" val="190977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432000" y="1080000"/>
            <a:ext cx="8352000" cy="3703500"/>
          </a:xfrm>
          <a:prstGeom prst="rect">
            <a:avLst/>
          </a:prstGeom>
        </p:spPr>
        <p:txBody>
          <a:bodyPr lIns="0" tIns="0" rIns="0" bIns="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
        <p:nvSpPr>
          <p:cNvPr id="12"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095452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2.png"/><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9896473"/>
      </p:ext>
    </p:extLst>
  </p:cSld>
  <p:clrMap bg1="lt1" tx1="dk1" bg2="lt2" tx2="dk2" accent1="accent1" accent2="accent2" accent3="accent3" accent4="accent4" accent5="accent5" accent6="accent6" hlink="hlink" folHlink="folHlink"/>
  <p:sldLayoutIdLst>
    <p:sldLayoutId id="2147483661" r:id="rId1"/>
    <p:sldLayoutId id="2147483689" r:id="rId2"/>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52000" y="165600"/>
            <a:ext cx="631509" cy="432036"/>
          </a:xfrm>
          <a:prstGeom prst="rect">
            <a:avLst/>
          </a:prstGeom>
        </p:spPr>
      </p:pic>
    </p:spTree>
    <p:extLst>
      <p:ext uri="{BB962C8B-B14F-4D97-AF65-F5344CB8AC3E}">
        <p14:creationId xmlns:p14="http://schemas.microsoft.com/office/powerpoint/2010/main" val="1464631393"/>
      </p:ext>
    </p:extLst>
  </p:cSld>
  <p:clrMap bg1="lt1" tx1="dk1" bg2="lt2" tx2="dk2" accent1="accent1" accent2="accent2" accent3="accent3" accent4="accent4" accent5="accent5" accent6="accent6" hlink="hlink" folHlink="folHlink"/>
  <p:sldLayoutIdLst>
    <p:sldLayoutId id="2147483680" r:id="rId1"/>
    <p:sldLayoutId id="2147483677" r:id="rId2"/>
    <p:sldLayoutId id="2147483678" r:id="rId3"/>
    <p:sldLayoutId id="2147483679" r:id="rId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50579" y="165793"/>
            <a:ext cx="644992" cy="443430"/>
          </a:xfrm>
          <a:prstGeom prst="rect">
            <a:avLst/>
          </a:prstGeom>
        </p:spPr>
      </p:pic>
      <p:sp>
        <p:nvSpPr>
          <p:cNvPr id="9"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Tree>
    <p:extLst>
      <p:ext uri="{BB962C8B-B14F-4D97-AF65-F5344CB8AC3E}">
        <p14:creationId xmlns:p14="http://schemas.microsoft.com/office/powerpoint/2010/main" val="17439023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73" r:id="rId3"/>
    <p:sldLayoutId id="2147483683" r:id="rId4"/>
    <p:sldLayoutId id="2147483685" r:id="rId5"/>
    <p:sldLayoutId id="2147483681" r:id="rId6"/>
    <p:sldLayoutId id="2147483684" r:id="rId7"/>
    <p:sldLayoutId id="2147483682" r:id="rId8"/>
    <p:sldLayoutId id="2147483686"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1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ah.Gauci@open.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Janette.Wallace@open.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earn3.open.ac.uk/course/view.php?id=30125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earn3.open.ac.uk/course/view.php?id=300934&amp;cmid=16237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4649" y="861287"/>
            <a:ext cx="8826341" cy="1495794"/>
          </a:xfrm>
        </p:spPr>
        <p:txBody>
          <a:bodyPr/>
          <a:lstStyle/>
          <a:p>
            <a:r>
              <a:rPr lang="en-US" dirty="0"/>
              <a:t>Associate lecturer induction: requirements, challenges and recommendations </a:t>
            </a:r>
          </a:p>
        </p:txBody>
      </p:sp>
      <p:sp>
        <p:nvSpPr>
          <p:cNvPr id="5" name="Subtitle 4"/>
          <p:cNvSpPr>
            <a:spLocks noGrp="1"/>
          </p:cNvSpPr>
          <p:nvPr>
            <p:ph type="subTitle" idx="1"/>
          </p:nvPr>
        </p:nvSpPr>
        <p:spPr>
          <a:xfrm>
            <a:off x="274320" y="3166992"/>
            <a:ext cx="8614701" cy="1313180"/>
          </a:xfrm>
        </p:spPr>
        <p:txBody>
          <a:bodyPr/>
          <a:lstStyle/>
          <a:p>
            <a:r>
              <a:rPr lang="en-US" sz="3200" dirty="0"/>
              <a:t>Hannah Gauci &amp; Janette Wallace</a:t>
            </a:r>
          </a:p>
          <a:p>
            <a:r>
              <a:rPr lang="en-US" sz="2400" u="sng" dirty="0">
                <a:hlinkClick r:id="rId3">
                  <a:extLst>
                    <a:ext uri="{A12FA001-AC4F-418D-AE19-62706E023703}">
                      <ahyp:hlinkClr xmlns:ahyp="http://schemas.microsoft.com/office/drawing/2018/hyperlinkcolor" val="tx"/>
                    </a:ext>
                  </a:extLst>
                </a:hlinkClick>
              </a:rPr>
              <a:t>Hannah.Gauci@open.ac.uk</a:t>
            </a:r>
            <a:r>
              <a:rPr lang="en-US" sz="2400" dirty="0"/>
              <a:t>  </a:t>
            </a:r>
            <a:r>
              <a:rPr lang="en-US" sz="2400" dirty="0">
                <a:hlinkClick r:id="rId4">
                  <a:extLst>
                    <a:ext uri="{A12FA001-AC4F-418D-AE19-62706E023703}">
                      <ahyp:hlinkClr xmlns:ahyp="http://schemas.microsoft.com/office/drawing/2018/hyperlinkcolor" val="tx"/>
                    </a:ext>
                  </a:extLst>
                </a:hlinkClick>
              </a:rPr>
              <a:t>Janette.Wallace@open.ac.uk</a:t>
            </a:r>
            <a:endParaRPr lang="en-US" sz="2400" dirty="0"/>
          </a:p>
          <a:p>
            <a:endParaRPr lang="en-US" sz="2400" dirty="0"/>
          </a:p>
        </p:txBody>
      </p:sp>
      <p:sp>
        <p:nvSpPr>
          <p:cNvPr id="2" name="TextBox 1">
            <a:extLst>
              <a:ext uri="{FF2B5EF4-FFF2-40B4-BE49-F238E27FC236}">
                <a16:creationId xmlns:a16="http://schemas.microsoft.com/office/drawing/2014/main" id="{85A2831A-6611-46D6-BF7E-B5564D8EF23C}"/>
              </a:ext>
            </a:extLst>
          </p:cNvPr>
          <p:cNvSpPr txBox="1"/>
          <p:nvPr/>
        </p:nvSpPr>
        <p:spPr>
          <a:xfrm>
            <a:off x="1946367" y="640080"/>
            <a:ext cx="2227216" cy="1247503"/>
          </a:xfrm>
          <a:prstGeom prst="rect">
            <a:avLst/>
          </a:prstGeom>
          <a:noFill/>
        </p:spPr>
        <p:txBody>
          <a:bodyPr wrap="square" rtlCol="0">
            <a:noAutofit/>
          </a:bodyPr>
          <a:lstStyle/>
          <a:p>
            <a:endParaRPr lang="en-GB" sz="1200" dirty="0"/>
          </a:p>
        </p:txBody>
      </p:sp>
      <p:pic>
        <p:nvPicPr>
          <p:cNvPr id="3" name="Picture 2">
            <a:extLst>
              <a:ext uri="{FF2B5EF4-FFF2-40B4-BE49-F238E27FC236}">
                <a16:creationId xmlns:a16="http://schemas.microsoft.com/office/drawing/2014/main" id="{A16BE71E-887E-413B-9BE0-2E2EB9A88B2E}"/>
              </a:ext>
            </a:extLst>
          </p:cNvPr>
          <p:cNvPicPr>
            <a:picLocks noChangeAspect="1"/>
          </p:cNvPicPr>
          <p:nvPr/>
        </p:nvPicPr>
        <p:blipFill>
          <a:blip r:embed="rId5"/>
          <a:stretch>
            <a:fillRect/>
          </a:stretch>
        </p:blipFill>
        <p:spPr>
          <a:xfrm>
            <a:off x="5093261" y="4214159"/>
            <a:ext cx="2121592" cy="634039"/>
          </a:xfrm>
          <a:prstGeom prst="rect">
            <a:avLst/>
          </a:prstGeom>
        </p:spPr>
      </p:pic>
    </p:spTree>
    <p:extLst>
      <p:ext uri="{BB962C8B-B14F-4D97-AF65-F5344CB8AC3E}">
        <p14:creationId xmlns:p14="http://schemas.microsoft.com/office/powerpoint/2010/main" val="373498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3AAEC-6725-46A9-93B9-F32EFB43BF68}"/>
              </a:ext>
            </a:extLst>
          </p:cNvPr>
          <p:cNvSpPr>
            <a:spLocks noGrp="1"/>
          </p:cNvSpPr>
          <p:nvPr>
            <p:ph type="ctrTitle"/>
          </p:nvPr>
        </p:nvSpPr>
        <p:spPr>
          <a:xfrm>
            <a:off x="388800" y="118573"/>
            <a:ext cx="8395199" cy="881285"/>
          </a:xfrm>
        </p:spPr>
        <p:txBody>
          <a:bodyPr/>
          <a:lstStyle/>
          <a:p>
            <a:r>
              <a:rPr lang="en-GB" sz="2000" dirty="0"/>
              <a:t>Results: Does new ALs’ previous experience affect confidence in key online tuition tasks at start of  their first presentation?</a:t>
            </a:r>
          </a:p>
        </p:txBody>
      </p:sp>
      <p:pic>
        <p:nvPicPr>
          <p:cNvPr id="7" name="Content Placeholder 6">
            <a:extLst>
              <a:ext uri="{FF2B5EF4-FFF2-40B4-BE49-F238E27FC236}">
                <a16:creationId xmlns:a16="http://schemas.microsoft.com/office/drawing/2014/main" id="{6265F538-EC93-4FD6-AF98-9DC1181E4335}"/>
              </a:ext>
            </a:extLst>
          </p:cNvPr>
          <p:cNvPicPr>
            <a:picLocks noGrp="1" noChangeAspect="1"/>
          </p:cNvPicPr>
          <p:nvPr>
            <p:ph idx="1"/>
          </p:nvPr>
        </p:nvPicPr>
        <p:blipFill>
          <a:blip r:embed="rId3"/>
          <a:stretch>
            <a:fillRect/>
          </a:stretch>
        </p:blipFill>
        <p:spPr>
          <a:xfrm>
            <a:off x="1732161" y="1259862"/>
            <a:ext cx="7306450" cy="3703638"/>
          </a:xfrm>
        </p:spPr>
      </p:pic>
      <p:sp>
        <p:nvSpPr>
          <p:cNvPr id="4" name="Slide Number Placeholder 3">
            <a:extLst>
              <a:ext uri="{FF2B5EF4-FFF2-40B4-BE49-F238E27FC236}">
                <a16:creationId xmlns:a16="http://schemas.microsoft.com/office/drawing/2014/main" id="{713EE79B-6E52-4371-9610-6107CAFBEE2F}"/>
              </a:ext>
            </a:extLst>
          </p:cNvPr>
          <p:cNvSpPr>
            <a:spLocks noGrp="1"/>
          </p:cNvSpPr>
          <p:nvPr>
            <p:ph type="sldNum" sz="quarter" idx="4"/>
          </p:nvPr>
        </p:nvSpPr>
        <p:spPr/>
        <p:txBody>
          <a:bodyPr/>
          <a:lstStyle/>
          <a:p>
            <a:fld id="{0406593E-52CF-5B45-8CFF-7309163A4729}" type="slidenum">
              <a:rPr lang="en-US" smtClean="0"/>
              <a:pPr/>
              <a:t>10</a:t>
            </a:fld>
            <a:endParaRPr lang="en-US"/>
          </a:p>
        </p:txBody>
      </p:sp>
      <p:sp>
        <p:nvSpPr>
          <p:cNvPr id="8" name="TextBox 7">
            <a:extLst>
              <a:ext uri="{FF2B5EF4-FFF2-40B4-BE49-F238E27FC236}">
                <a16:creationId xmlns:a16="http://schemas.microsoft.com/office/drawing/2014/main" id="{5E423CD2-9CDC-439B-B2A2-40D26F2F4B26}"/>
              </a:ext>
            </a:extLst>
          </p:cNvPr>
          <p:cNvSpPr txBox="1"/>
          <p:nvPr/>
        </p:nvSpPr>
        <p:spPr>
          <a:xfrm>
            <a:off x="179462" y="1176428"/>
            <a:ext cx="1683521" cy="3765065"/>
          </a:xfrm>
          <a:prstGeom prst="rect">
            <a:avLst/>
          </a:prstGeom>
          <a:noFill/>
          <a:ln>
            <a:solidFill>
              <a:srgbClr val="002060"/>
            </a:solidFill>
          </a:ln>
        </p:spPr>
        <p:txBody>
          <a:bodyPr wrap="square" rtlCol="0">
            <a:noAutofit/>
          </a:bodyPr>
          <a:lstStyle/>
          <a:p>
            <a:pPr algn="l"/>
            <a:r>
              <a:rPr lang="en-GB" sz="1200" dirty="0"/>
              <a:t>Data from survey 1 18J and 19J combined (n=29)</a:t>
            </a:r>
          </a:p>
          <a:p>
            <a:pPr algn="l"/>
            <a:endParaRPr lang="en-GB" sz="1200" dirty="0"/>
          </a:p>
          <a:p>
            <a:pPr algn="l"/>
            <a:r>
              <a:rPr lang="en-GB" sz="1200" dirty="0"/>
              <a:t>a) Higher proportion of ALs rated themselves as very confident or confident in key tuition tasks if they had had previous experience of the task</a:t>
            </a:r>
          </a:p>
          <a:p>
            <a:pPr algn="l"/>
            <a:endParaRPr lang="en-GB" sz="1200" dirty="0"/>
          </a:p>
          <a:p>
            <a:pPr algn="l"/>
            <a:r>
              <a:rPr lang="en-GB" sz="1200" dirty="0"/>
              <a:t>b) Being an OU employee  or student had variable effects on confidence.  </a:t>
            </a:r>
          </a:p>
          <a:p>
            <a:pPr algn="l"/>
            <a:endParaRPr lang="en-GB" sz="1200" dirty="0"/>
          </a:p>
          <a:p>
            <a:pPr algn="l"/>
            <a:endParaRPr lang="en-GB" sz="1200" dirty="0"/>
          </a:p>
        </p:txBody>
      </p:sp>
    </p:spTree>
    <p:extLst>
      <p:ext uri="{BB962C8B-B14F-4D97-AF65-F5344CB8AC3E}">
        <p14:creationId xmlns:p14="http://schemas.microsoft.com/office/powerpoint/2010/main" val="4106143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4F46-1D3C-4662-B67A-361A166DA966}"/>
              </a:ext>
            </a:extLst>
          </p:cNvPr>
          <p:cNvSpPr>
            <a:spLocks noGrp="1"/>
          </p:cNvSpPr>
          <p:nvPr>
            <p:ph type="ctrTitle"/>
          </p:nvPr>
        </p:nvSpPr>
        <p:spPr>
          <a:xfrm>
            <a:off x="374400" y="15364"/>
            <a:ext cx="8395199" cy="615297"/>
          </a:xfrm>
        </p:spPr>
        <p:txBody>
          <a:bodyPr/>
          <a:lstStyle/>
          <a:p>
            <a:r>
              <a:rPr lang="en-GB" dirty="0"/>
              <a:t>ALs’ experience of getting started ~ first month. 	</a:t>
            </a:r>
            <a:br>
              <a:rPr lang="en-GB" dirty="0"/>
            </a:br>
            <a:r>
              <a:rPr lang="en-GB" dirty="0"/>
              <a:t>Survey 1 n = 19 Have you engaged with…. ?</a:t>
            </a:r>
            <a:br>
              <a:rPr lang="en-GB" dirty="0"/>
            </a:br>
            <a:endParaRPr lang="en-GB" dirty="0"/>
          </a:p>
        </p:txBody>
      </p:sp>
      <p:sp>
        <p:nvSpPr>
          <p:cNvPr id="4" name="Slide Number Placeholder 3">
            <a:extLst>
              <a:ext uri="{FF2B5EF4-FFF2-40B4-BE49-F238E27FC236}">
                <a16:creationId xmlns:a16="http://schemas.microsoft.com/office/drawing/2014/main" id="{1F3EB1EF-14B5-4A81-A2A5-846637A2BEDC}"/>
              </a:ext>
            </a:extLst>
          </p:cNvPr>
          <p:cNvSpPr>
            <a:spLocks noGrp="1"/>
          </p:cNvSpPr>
          <p:nvPr>
            <p:ph type="sldNum" sz="quarter" idx="4"/>
          </p:nvPr>
        </p:nvSpPr>
        <p:spPr/>
        <p:txBody>
          <a:bodyPr/>
          <a:lstStyle/>
          <a:p>
            <a:fld id="{0406593E-52CF-5B45-8CFF-7309163A4729}" type="slidenum">
              <a:rPr lang="en-US" smtClean="0"/>
              <a:pPr/>
              <a:t>11</a:t>
            </a:fld>
            <a:endParaRPr lang="en-US"/>
          </a:p>
        </p:txBody>
      </p:sp>
      <p:pic>
        <p:nvPicPr>
          <p:cNvPr id="2050" name="Picture 2">
            <a:extLst>
              <a:ext uri="{FF2B5EF4-FFF2-40B4-BE49-F238E27FC236}">
                <a16:creationId xmlns:a16="http://schemas.microsoft.com/office/drawing/2014/main" id="{1CBF6CDE-962D-4212-AEE0-90ADDD0B3F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4400" y="599932"/>
            <a:ext cx="5239658" cy="45282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93A24E-5A83-4B27-9A0C-A2E212FB991E}"/>
              </a:ext>
            </a:extLst>
          </p:cNvPr>
          <p:cNvSpPr txBox="1"/>
          <p:nvPr/>
        </p:nvSpPr>
        <p:spPr>
          <a:xfrm>
            <a:off x="5614059" y="630662"/>
            <a:ext cx="3529941" cy="4497473"/>
          </a:xfrm>
          <a:prstGeom prst="rect">
            <a:avLst/>
          </a:prstGeom>
          <a:noFill/>
        </p:spPr>
        <p:txBody>
          <a:bodyPr wrap="square" rtlCol="0">
            <a:noAutofit/>
          </a:bodyPr>
          <a:lstStyle/>
          <a:p>
            <a:pPr algn="l"/>
            <a:r>
              <a:rPr lang="en-GB" sz="1800" dirty="0"/>
              <a:t>13 (69%) felt confident about where to find appropriate support and guidance </a:t>
            </a:r>
          </a:p>
          <a:p>
            <a:pPr algn="l"/>
            <a:endParaRPr lang="en-GB" sz="1800" dirty="0"/>
          </a:p>
          <a:p>
            <a:pPr algn="l"/>
            <a:r>
              <a:rPr lang="en-GB" sz="1800" dirty="0"/>
              <a:t>Qualitative feedback </a:t>
            </a:r>
          </a:p>
          <a:p>
            <a:pPr marL="342900" indent="-342900" algn="l">
              <a:buFont typeface="Arial" panose="020B0604020202020204" pitchFamily="34" charset="0"/>
              <a:buChar char="•"/>
            </a:pPr>
            <a:r>
              <a:rPr lang="en-GB" sz="1800" dirty="0"/>
              <a:t>Volume of information </a:t>
            </a:r>
          </a:p>
          <a:p>
            <a:pPr marL="342900" indent="-342900" algn="l">
              <a:buFont typeface="Arial" panose="020B0604020202020204" pitchFamily="34" charset="0"/>
              <a:buChar char="•"/>
            </a:pPr>
            <a:r>
              <a:rPr lang="en-GB" sz="1800" dirty="0"/>
              <a:t>Difficult to locate information</a:t>
            </a:r>
          </a:p>
          <a:p>
            <a:pPr marL="342900" indent="-342900" algn="l">
              <a:buFont typeface="Arial" panose="020B0604020202020204" pitchFamily="34" charset="0"/>
              <a:buChar char="•"/>
            </a:pPr>
            <a:r>
              <a:rPr lang="en-GB" sz="1800" dirty="0"/>
              <a:t>Not enough time </a:t>
            </a:r>
          </a:p>
          <a:p>
            <a:pPr marL="342900" indent="-342900" algn="l">
              <a:buFont typeface="Arial" panose="020B0604020202020204" pitchFamily="34" charset="0"/>
              <a:buChar char="•"/>
            </a:pPr>
            <a:r>
              <a:rPr lang="en-GB" sz="1800" dirty="0"/>
              <a:t>Overwhelmed</a:t>
            </a:r>
          </a:p>
          <a:p>
            <a:pPr marL="342900" indent="-342900" algn="l">
              <a:buFont typeface="Arial" panose="020B0604020202020204" pitchFamily="34" charset="0"/>
              <a:buChar char="•"/>
            </a:pPr>
            <a:endParaRPr lang="en-GB" sz="1800" dirty="0"/>
          </a:p>
          <a:p>
            <a:pPr marL="342900" indent="-342900" algn="l">
              <a:buFont typeface="Arial" panose="020B0604020202020204" pitchFamily="34" charset="0"/>
              <a:buChar char="•"/>
            </a:pPr>
            <a:r>
              <a:rPr lang="en-GB" sz="1800" dirty="0"/>
              <a:t>Survey 2 results (n=12) indicated that 6 (50%)of respondents attended the online getting started workshop and 5 found it useful or very useful. </a:t>
            </a:r>
          </a:p>
        </p:txBody>
      </p:sp>
    </p:spTree>
    <p:extLst>
      <p:ext uri="{BB962C8B-B14F-4D97-AF65-F5344CB8AC3E}">
        <p14:creationId xmlns:p14="http://schemas.microsoft.com/office/powerpoint/2010/main" val="570769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DBE44-FFB2-431B-9037-832666E76E0D}"/>
              </a:ext>
            </a:extLst>
          </p:cNvPr>
          <p:cNvSpPr>
            <a:spLocks noGrp="1"/>
          </p:cNvSpPr>
          <p:nvPr>
            <p:ph type="ctrTitle"/>
          </p:nvPr>
        </p:nvSpPr>
        <p:spPr>
          <a:xfrm>
            <a:off x="410400" y="6449"/>
            <a:ext cx="8395199" cy="779763"/>
          </a:xfrm>
        </p:spPr>
        <p:txBody>
          <a:bodyPr/>
          <a:lstStyle/>
          <a:p>
            <a:r>
              <a:rPr lang="en-GB" dirty="0"/>
              <a:t>Face to face event  5 (40%) survey respondents (n=12) attended and all indicated all sessions useful or very useful.</a:t>
            </a:r>
          </a:p>
        </p:txBody>
      </p:sp>
      <p:sp>
        <p:nvSpPr>
          <p:cNvPr id="3" name="Content Placeholder 2">
            <a:extLst>
              <a:ext uri="{FF2B5EF4-FFF2-40B4-BE49-F238E27FC236}">
                <a16:creationId xmlns:a16="http://schemas.microsoft.com/office/drawing/2014/main" id="{060E199F-1DEB-4581-B02A-142214C26D17}"/>
              </a:ext>
            </a:extLst>
          </p:cNvPr>
          <p:cNvSpPr>
            <a:spLocks noGrp="1"/>
          </p:cNvSpPr>
          <p:nvPr>
            <p:ph idx="1"/>
          </p:nvPr>
        </p:nvSpPr>
        <p:spPr>
          <a:xfrm>
            <a:off x="432000" y="786213"/>
            <a:ext cx="8352000" cy="4357287"/>
          </a:xfrm>
        </p:spPr>
        <p:txBody>
          <a:bodyPr/>
          <a:lstStyle/>
          <a:p>
            <a:endParaRPr lang="en-GB" dirty="0"/>
          </a:p>
        </p:txBody>
      </p:sp>
      <p:sp>
        <p:nvSpPr>
          <p:cNvPr id="4" name="Slide Number Placeholder 3">
            <a:extLst>
              <a:ext uri="{FF2B5EF4-FFF2-40B4-BE49-F238E27FC236}">
                <a16:creationId xmlns:a16="http://schemas.microsoft.com/office/drawing/2014/main" id="{90766E76-BB17-4E11-8508-383F8FC3D810}"/>
              </a:ext>
            </a:extLst>
          </p:cNvPr>
          <p:cNvSpPr>
            <a:spLocks noGrp="1"/>
          </p:cNvSpPr>
          <p:nvPr>
            <p:ph type="sldNum" sz="quarter" idx="4"/>
          </p:nvPr>
        </p:nvSpPr>
        <p:spPr/>
        <p:txBody>
          <a:bodyPr/>
          <a:lstStyle/>
          <a:p>
            <a:fld id="{0406593E-52CF-5B45-8CFF-7309163A4729}" type="slidenum">
              <a:rPr lang="en-US" smtClean="0"/>
              <a:pPr/>
              <a:t>12</a:t>
            </a:fld>
            <a:endParaRPr lang="en-US"/>
          </a:p>
        </p:txBody>
      </p:sp>
      <p:sp>
        <p:nvSpPr>
          <p:cNvPr id="6" name="Rectangle 5">
            <a:extLst>
              <a:ext uri="{FF2B5EF4-FFF2-40B4-BE49-F238E27FC236}">
                <a16:creationId xmlns:a16="http://schemas.microsoft.com/office/drawing/2014/main" id="{22987E19-021C-40DE-9983-96BA4CA8BBC8}"/>
              </a:ext>
            </a:extLst>
          </p:cNvPr>
          <p:cNvSpPr/>
          <p:nvPr/>
        </p:nvSpPr>
        <p:spPr>
          <a:xfrm>
            <a:off x="432000" y="779856"/>
            <a:ext cx="2085174" cy="76589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Faculty session:</a:t>
            </a:r>
          </a:p>
          <a:p>
            <a:pPr algn="ctr"/>
            <a:r>
              <a:rPr lang="en-GB" dirty="0"/>
              <a:t>Intro and networking</a:t>
            </a:r>
          </a:p>
          <a:p>
            <a:pPr algn="ctr"/>
            <a:r>
              <a:rPr lang="en-GB" dirty="0"/>
              <a:t>Who’s who? </a:t>
            </a:r>
          </a:p>
          <a:p>
            <a:pPr algn="ctr"/>
            <a:r>
              <a:rPr lang="en-GB" dirty="0"/>
              <a:t>Role of AL</a:t>
            </a:r>
          </a:p>
        </p:txBody>
      </p:sp>
      <p:sp>
        <p:nvSpPr>
          <p:cNvPr id="7" name="Rectangle 6">
            <a:extLst>
              <a:ext uri="{FF2B5EF4-FFF2-40B4-BE49-F238E27FC236}">
                <a16:creationId xmlns:a16="http://schemas.microsoft.com/office/drawing/2014/main" id="{834049F8-6E6E-46FF-955E-207F7E85F370}"/>
              </a:ext>
            </a:extLst>
          </p:cNvPr>
          <p:cNvSpPr/>
          <p:nvPr/>
        </p:nvSpPr>
        <p:spPr>
          <a:xfrm>
            <a:off x="432000" y="1585258"/>
            <a:ext cx="2085174" cy="58111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Tour of school/labs </a:t>
            </a:r>
          </a:p>
        </p:txBody>
      </p:sp>
      <p:sp>
        <p:nvSpPr>
          <p:cNvPr id="8" name="Rectangle 7">
            <a:extLst>
              <a:ext uri="{FF2B5EF4-FFF2-40B4-BE49-F238E27FC236}">
                <a16:creationId xmlns:a16="http://schemas.microsoft.com/office/drawing/2014/main" id="{188C2A39-7247-4718-8904-7DF6A9233215}"/>
              </a:ext>
            </a:extLst>
          </p:cNvPr>
          <p:cNvSpPr/>
          <p:nvPr/>
        </p:nvSpPr>
        <p:spPr>
          <a:xfrm>
            <a:off x="432000" y="2226521"/>
            <a:ext cx="2085174" cy="5811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Dinner and networking </a:t>
            </a:r>
          </a:p>
        </p:txBody>
      </p:sp>
      <p:sp>
        <p:nvSpPr>
          <p:cNvPr id="9" name="Rectangle 8">
            <a:extLst>
              <a:ext uri="{FF2B5EF4-FFF2-40B4-BE49-F238E27FC236}">
                <a16:creationId xmlns:a16="http://schemas.microsoft.com/office/drawing/2014/main" id="{525E6D6E-B085-4BB8-B425-8AF94A009D3A}"/>
              </a:ext>
            </a:extLst>
          </p:cNvPr>
          <p:cNvSpPr/>
          <p:nvPr/>
        </p:nvSpPr>
        <p:spPr>
          <a:xfrm>
            <a:off x="432000" y="2870972"/>
            <a:ext cx="2085174" cy="58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Correspondence tuition (similar subject groups)</a:t>
            </a:r>
          </a:p>
        </p:txBody>
      </p:sp>
      <p:sp>
        <p:nvSpPr>
          <p:cNvPr id="10" name="Rectangle 9">
            <a:extLst>
              <a:ext uri="{FF2B5EF4-FFF2-40B4-BE49-F238E27FC236}">
                <a16:creationId xmlns:a16="http://schemas.microsoft.com/office/drawing/2014/main" id="{13DDD51C-D23F-4D61-800F-2853545715FE}"/>
              </a:ext>
            </a:extLst>
          </p:cNvPr>
          <p:cNvSpPr/>
          <p:nvPr/>
        </p:nvSpPr>
        <p:spPr>
          <a:xfrm>
            <a:off x="432000" y="3529861"/>
            <a:ext cx="2085174" cy="58111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Faculty session: Supporting students &amp; working with SST</a:t>
            </a:r>
          </a:p>
        </p:txBody>
      </p:sp>
      <p:sp>
        <p:nvSpPr>
          <p:cNvPr id="11" name="Rectangle 10">
            <a:extLst>
              <a:ext uri="{FF2B5EF4-FFF2-40B4-BE49-F238E27FC236}">
                <a16:creationId xmlns:a16="http://schemas.microsoft.com/office/drawing/2014/main" id="{F4357029-DBC8-4390-B8F6-E1271F5DBFBF}"/>
              </a:ext>
            </a:extLst>
          </p:cNvPr>
          <p:cNvSpPr/>
          <p:nvPr/>
        </p:nvSpPr>
        <p:spPr>
          <a:xfrm>
            <a:off x="432000" y="4188750"/>
            <a:ext cx="2085174" cy="5947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Tutorials ideas and techniques (similar subject groups </a:t>
            </a:r>
          </a:p>
        </p:txBody>
      </p:sp>
      <p:sp>
        <p:nvSpPr>
          <p:cNvPr id="12" name="Speech Bubble: Oval 11">
            <a:extLst>
              <a:ext uri="{FF2B5EF4-FFF2-40B4-BE49-F238E27FC236}">
                <a16:creationId xmlns:a16="http://schemas.microsoft.com/office/drawing/2014/main" id="{44925E57-448F-4E19-A93E-D2B03EF2A1F9}"/>
              </a:ext>
            </a:extLst>
          </p:cNvPr>
          <p:cNvSpPr/>
          <p:nvPr/>
        </p:nvSpPr>
        <p:spPr>
          <a:xfrm>
            <a:off x="2961655" y="557695"/>
            <a:ext cx="1610344" cy="896735"/>
          </a:xfrm>
          <a:prstGeom prst="wedgeEllipseCallout">
            <a:avLst>
              <a:gd name="adj1" fmla="val -79337"/>
              <a:gd name="adj2" fmla="val 3796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Good to put names to faces </a:t>
            </a:r>
          </a:p>
        </p:txBody>
      </p:sp>
      <p:sp>
        <p:nvSpPr>
          <p:cNvPr id="13" name="Speech Bubble: Oval 12">
            <a:extLst>
              <a:ext uri="{FF2B5EF4-FFF2-40B4-BE49-F238E27FC236}">
                <a16:creationId xmlns:a16="http://schemas.microsoft.com/office/drawing/2014/main" id="{A53C6A6E-EBF1-42AF-8E13-A768957F3A19}"/>
              </a:ext>
            </a:extLst>
          </p:cNvPr>
          <p:cNvSpPr/>
          <p:nvPr/>
        </p:nvSpPr>
        <p:spPr>
          <a:xfrm>
            <a:off x="4872945" y="561964"/>
            <a:ext cx="1504060" cy="936245"/>
          </a:xfrm>
          <a:prstGeom prst="wedgeEllipseCallout">
            <a:avLst>
              <a:gd name="adj1" fmla="val -95833"/>
              <a:gd name="adj2" fmla="val 33291"/>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Really helped me to work out priorities </a:t>
            </a:r>
          </a:p>
        </p:txBody>
      </p:sp>
      <p:sp>
        <p:nvSpPr>
          <p:cNvPr id="14" name="Speech Bubble: Oval 13">
            <a:extLst>
              <a:ext uri="{FF2B5EF4-FFF2-40B4-BE49-F238E27FC236}">
                <a16:creationId xmlns:a16="http://schemas.microsoft.com/office/drawing/2014/main" id="{5C081233-6B57-455B-B507-4EACC49D26D6}"/>
              </a:ext>
            </a:extLst>
          </p:cNvPr>
          <p:cNvSpPr/>
          <p:nvPr/>
        </p:nvSpPr>
        <p:spPr>
          <a:xfrm>
            <a:off x="2590319" y="1452214"/>
            <a:ext cx="1858273" cy="1064864"/>
          </a:xfrm>
          <a:prstGeom prst="wedgeEllipseCallout">
            <a:avLst>
              <a:gd name="adj1" fmla="val -70500"/>
              <a:gd name="adj2" fmla="val -33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Useful to see how module fits into qualification</a:t>
            </a:r>
          </a:p>
        </p:txBody>
      </p:sp>
      <p:sp>
        <p:nvSpPr>
          <p:cNvPr id="15" name="Speech Bubble: Oval 14">
            <a:extLst>
              <a:ext uri="{FF2B5EF4-FFF2-40B4-BE49-F238E27FC236}">
                <a16:creationId xmlns:a16="http://schemas.microsoft.com/office/drawing/2014/main" id="{FE023B06-5121-4F6A-81B6-EB4545AA744D}"/>
              </a:ext>
            </a:extLst>
          </p:cNvPr>
          <p:cNvSpPr/>
          <p:nvPr/>
        </p:nvSpPr>
        <p:spPr>
          <a:xfrm>
            <a:off x="5235782" y="1446900"/>
            <a:ext cx="1760433" cy="1572874"/>
          </a:xfrm>
          <a:prstGeom prst="wedgeEllipseCallout">
            <a:avLst>
              <a:gd name="adj1" fmla="val -82197"/>
              <a:gd name="adj2" fmla="val -52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Interesting to see how school integrates research and teaching </a:t>
            </a:r>
          </a:p>
        </p:txBody>
      </p:sp>
      <p:sp>
        <p:nvSpPr>
          <p:cNvPr id="16" name="Speech Bubble: Oval 15">
            <a:extLst>
              <a:ext uri="{FF2B5EF4-FFF2-40B4-BE49-F238E27FC236}">
                <a16:creationId xmlns:a16="http://schemas.microsoft.com/office/drawing/2014/main" id="{A21CDE48-9CA2-4437-9EB3-8D7131E9FFF8}"/>
              </a:ext>
            </a:extLst>
          </p:cNvPr>
          <p:cNvSpPr/>
          <p:nvPr/>
        </p:nvSpPr>
        <p:spPr>
          <a:xfrm>
            <a:off x="7313290" y="1472541"/>
            <a:ext cx="1319888" cy="882356"/>
          </a:xfrm>
          <a:prstGeom prst="wedgeEllipseCallout">
            <a:avLst>
              <a:gd name="adj1" fmla="val -76758"/>
              <a:gd name="adj2" fmla="val 32476"/>
            </a:avLst>
          </a:prstGeom>
          <a:solidFill>
            <a:schemeClr val="accent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Info on research not useful </a:t>
            </a:r>
          </a:p>
        </p:txBody>
      </p:sp>
      <p:sp>
        <p:nvSpPr>
          <p:cNvPr id="17" name="Speech Bubble: Oval 16">
            <a:extLst>
              <a:ext uri="{FF2B5EF4-FFF2-40B4-BE49-F238E27FC236}">
                <a16:creationId xmlns:a16="http://schemas.microsoft.com/office/drawing/2014/main" id="{CB44BAE2-B044-49EF-97A7-B28BF0C8E8AE}"/>
              </a:ext>
            </a:extLst>
          </p:cNvPr>
          <p:cNvSpPr/>
          <p:nvPr/>
        </p:nvSpPr>
        <p:spPr>
          <a:xfrm>
            <a:off x="2691925" y="2870972"/>
            <a:ext cx="1666430" cy="1060093"/>
          </a:xfrm>
          <a:prstGeom prst="wedgeEllipseCallout">
            <a:avLst>
              <a:gd name="adj1" fmla="val -56730"/>
              <a:gd name="adj2" fmla="val -460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Great to get a clearer idea of marking</a:t>
            </a:r>
          </a:p>
        </p:txBody>
      </p:sp>
      <p:sp>
        <p:nvSpPr>
          <p:cNvPr id="18" name="Speech Bubble: Oval 17">
            <a:extLst>
              <a:ext uri="{FF2B5EF4-FFF2-40B4-BE49-F238E27FC236}">
                <a16:creationId xmlns:a16="http://schemas.microsoft.com/office/drawing/2014/main" id="{56C8BBA9-F8CA-477C-98EB-FAE4D8592A8E}"/>
              </a:ext>
            </a:extLst>
          </p:cNvPr>
          <p:cNvSpPr/>
          <p:nvPr/>
        </p:nvSpPr>
        <p:spPr>
          <a:xfrm>
            <a:off x="6656634" y="2541633"/>
            <a:ext cx="2029729" cy="1324411"/>
          </a:xfrm>
          <a:prstGeom prst="wedgeEllipseCallout">
            <a:avLst>
              <a:gd name="adj1" fmla="val -102934"/>
              <a:gd name="adj2" fmla="val -3320"/>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Examples of marked work and group discussions engaging </a:t>
            </a:r>
          </a:p>
        </p:txBody>
      </p:sp>
      <p:sp>
        <p:nvSpPr>
          <p:cNvPr id="19" name="Speech Bubble: Oval 18">
            <a:extLst>
              <a:ext uri="{FF2B5EF4-FFF2-40B4-BE49-F238E27FC236}">
                <a16:creationId xmlns:a16="http://schemas.microsoft.com/office/drawing/2014/main" id="{FC116A8F-520B-4438-81DB-CDD4C6DABDF6}"/>
              </a:ext>
            </a:extLst>
          </p:cNvPr>
          <p:cNvSpPr/>
          <p:nvPr/>
        </p:nvSpPr>
        <p:spPr>
          <a:xfrm>
            <a:off x="3033756" y="3852036"/>
            <a:ext cx="1858273" cy="852435"/>
          </a:xfrm>
          <a:prstGeom prst="wedgeEllipseCallout">
            <a:avLst>
              <a:gd name="adj1" fmla="val -75559"/>
              <a:gd name="adj2" fmla="val -53792"/>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For me one of the best sessions</a:t>
            </a:r>
          </a:p>
        </p:txBody>
      </p:sp>
      <p:sp>
        <p:nvSpPr>
          <p:cNvPr id="20" name="Speech Bubble: Oval 19">
            <a:extLst>
              <a:ext uri="{FF2B5EF4-FFF2-40B4-BE49-F238E27FC236}">
                <a16:creationId xmlns:a16="http://schemas.microsoft.com/office/drawing/2014/main" id="{E128B1E2-CDC0-4544-8705-A996F35887D0}"/>
              </a:ext>
            </a:extLst>
          </p:cNvPr>
          <p:cNvSpPr/>
          <p:nvPr/>
        </p:nvSpPr>
        <p:spPr>
          <a:xfrm>
            <a:off x="4874938" y="3690300"/>
            <a:ext cx="1944606" cy="1060093"/>
          </a:xfrm>
          <a:prstGeom prst="wedgeEllipseCallout">
            <a:avLst>
              <a:gd name="adj1" fmla="val -64710"/>
              <a:gd name="adj2" fmla="val -32048"/>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Some of the session was not engaging &amp; spent listening to info</a:t>
            </a:r>
          </a:p>
        </p:txBody>
      </p:sp>
      <p:sp>
        <p:nvSpPr>
          <p:cNvPr id="25" name="Speech Bubble: Oval 24">
            <a:extLst>
              <a:ext uri="{FF2B5EF4-FFF2-40B4-BE49-F238E27FC236}">
                <a16:creationId xmlns:a16="http://schemas.microsoft.com/office/drawing/2014/main" id="{D18AEB3D-A541-4E79-A8EC-D2192084CB37}"/>
              </a:ext>
            </a:extLst>
          </p:cNvPr>
          <p:cNvSpPr/>
          <p:nvPr/>
        </p:nvSpPr>
        <p:spPr>
          <a:xfrm>
            <a:off x="4145669" y="2331249"/>
            <a:ext cx="1492721" cy="1433931"/>
          </a:xfrm>
          <a:prstGeom prst="wedgeEllipseCallout">
            <a:avLst>
              <a:gd name="adj1" fmla="val -166320"/>
              <a:gd name="adj2" fmla="val -3599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Excellent way to informally meet other ALs and STs</a:t>
            </a:r>
          </a:p>
        </p:txBody>
      </p:sp>
      <p:sp>
        <p:nvSpPr>
          <p:cNvPr id="26" name="Speech Bubble: Oval 25">
            <a:extLst>
              <a:ext uri="{FF2B5EF4-FFF2-40B4-BE49-F238E27FC236}">
                <a16:creationId xmlns:a16="http://schemas.microsoft.com/office/drawing/2014/main" id="{B24AC62B-E519-44B6-ABAB-884FA6E9FCF3}"/>
              </a:ext>
            </a:extLst>
          </p:cNvPr>
          <p:cNvSpPr/>
          <p:nvPr/>
        </p:nvSpPr>
        <p:spPr>
          <a:xfrm>
            <a:off x="6656634" y="3787188"/>
            <a:ext cx="2438227" cy="1222049"/>
          </a:xfrm>
          <a:prstGeom prst="wedgeEllipseCallout">
            <a:avLst>
              <a:gd name="adj1" fmla="val -97341"/>
              <a:gd name="adj2" fmla="val 47623"/>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Good to hear questions generated as everyone shared their experiences</a:t>
            </a:r>
          </a:p>
        </p:txBody>
      </p:sp>
      <p:sp>
        <p:nvSpPr>
          <p:cNvPr id="27" name="Speech Bubble: Oval 26">
            <a:extLst>
              <a:ext uri="{FF2B5EF4-FFF2-40B4-BE49-F238E27FC236}">
                <a16:creationId xmlns:a16="http://schemas.microsoft.com/office/drawing/2014/main" id="{87ED6A21-A5AB-4A99-9A1F-D30662C9615F}"/>
              </a:ext>
            </a:extLst>
          </p:cNvPr>
          <p:cNvSpPr/>
          <p:nvPr/>
        </p:nvSpPr>
        <p:spPr>
          <a:xfrm>
            <a:off x="6358915" y="503117"/>
            <a:ext cx="2136719" cy="924825"/>
          </a:xfrm>
          <a:prstGeom prst="wedgeEllipseCallout">
            <a:avLst>
              <a:gd name="adj1" fmla="val -44830"/>
              <a:gd name="adj2" fmla="val 49563"/>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Great to meet other tutors and feel part of a supportive team </a:t>
            </a:r>
          </a:p>
        </p:txBody>
      </p:sp>
    </p:spTree>
    <p:extLst>
      <p:ext uri="{BB962C8B-B14F-4D97-AF65-F5344CB8AC3E}">
        <p14:creationId xmlns:p14="http://schemas.microsoft.com/office/powerpoint/2010/main" val="4258820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5B4C4-F828-42CD-978D-AA370C94248F}"/>
              </a:ext>
            </a:extLst>
          </p:cNvPr>
          <p:cNvSpPr>
            <a:spLocks noGrp="1"/>
          </p:cNvSpPr>
          <p:nvPr>
            <p:ph type="ctrTitle"/>
          </p:nvPr>
        </p:nvSpPr>
        <p:spPr>
          <a:xfrm>
            <a:off x="388801" y="170916"/>
            <a:ext cx="8122810" cy="441085"/>
          </a:xfrm>
        </p:spPr>
        <p:txBody>
          <a:bodyPr/>
          <a:lstStyle/>
          <a:p>
            <a:r>
              <a:rPr lang="en-GB" sz="2400" dirty="0"/>
              <a:t>Feedback from focus group (n=4) </a:t>
            </a:r>
          </a:p>
        </p:txBody>
      </p:sp>
      <p:sp>
        <p:nvSpPr>
          <p:cNvPr id="3" name="Content Placeholder 2">
            <a:extLst>
              <a:ext uri="{FF2B5EF4-FFF2-40B4-BE49-F238E27FC236}">
                <a16:creationId xmlns:a16="http://schemas.microsoft.com/office/drawing/2014/main" id="{ABC1F15B-E8A1-4611-AB4A-54629E80FD68}"/>
              </a:ext>
            </a:extLst>
          </p:cNvPr>
          <p:cNvSpPr>
            <a:spLocks noGrp="1"/>
          </p:cNvSpPr>
          <p:nvPr>
            <p:ph idx="1"/>
          </p:nvPr>
        </p:nvSpPr>
        <p:spPr>
          <a:xfrm>
            <a:off x="388801" y="717847"/>
            <a:ext cx="6695663" cy="4065653"/>
          </a:xfrm>
        </p:spPr>
        <p:txBody>
          <a:bodyPr>
            <a:normAutofit fontScale="92500" lnSpcReduction="10000"/>
          </a:bodyPr>
          <a:lstStyle/>
          <a:p>
            <a:pPr marL="171450" indent="-171450">
              <a:buFont typeface="Arial" panose="020B0604020202020204" pitchFamily="34" charset="0"/>
              <a:buChar char="•"/>
            </a:pPr>
            <a:r>
              <a:rPr lang="en-GB" sz="2400" dirty="0"/>
              <a:t>Lots to do including mandatory training </a:t>
            </a:r>
          </a:p>
          <a:p>
            <a:pPr marL="171450" indent="-171450">
              <a:buFont typeface="Arial" panose="020B0604020202020204" pitchFamily="34" charset="0"/>
              <a:buChar char="•"/>
            </a:pPr>
            <a:r>
              <a:rPr lang="en-GB" sz="2400" dirty="0"/>
              <a:t>Some ALs appointed very close to presentation start </a:t>
            </a:r>
          </a:p>
          <a:p>
            <a:pPr marL="171450" indent="-171450">
              <a:buFont typeface="Arial" panose="020B0604020202020204" pitchFamily="34" charset="0"/>
              <a:buChar char="•"/>
            </a:pPr>
            <a:r>
              <a:rPr lang="en-GB" sz="2400" dirty="0"/>
              <a:t>Not clear what to do when (despite guidance given on webpage) would like a checklist </a:t>
            </a:r>
          </a:p>
          <a:p>
            <a:pPr marL="171450" indent="-171450">
              <a:buFont typeface="Arial" panose="020B0604020202020204" pitchFamily="34" charset="0"/>
              <a:buChar char="•"/>
            </a:pPr>
            <a:r>
              <a:rPr lang="en-GB" sz="2400" dirty="0"/>
              <a:t>AL Essentials very large and links out to other resources</a:t>
            </a:r>
          </a:p>
          <a:p>
            <a:pPr marL="171450" indent="-171450">
              <a:buFont typeface="Arial" panose="020B0604020202020204" pitchFamily="34" charset="0"/>
              <a:buChar char="•"/>
            </a:pPr>
            <a:r>
              <a:rPr lang="en-GB" sz="2400" dirty="0"/>
              <a:t>Some inconsistency between workshops delivered at school level</a:t>
            </a:r>
          </a:p>
          <a:p>
            <a:pPr marL="171450" indent="-171450">
              <a:buFont typeface="Arial" panose="020B0604020202020204" pitchFamily="34" charset="0"/>
              <a:buChar char="•"/>
            </a:pPr>
            <a:r>
              <a:rPr lang="en-GB" sz="2400" dirty="0"/>
              <a:t>Mentors were invaluable </a:t>
            </a:r>
          </a:p>
          <a:p>
            <a:pPr marL="171450" indent="-171450">
              <a:buFont typeface="Arial" panose="020B0604020202020204" pitchFamily="34" charset="0"/>
              <a:buChar char="•"/>
            </a:pPr>
            <a:r>
              <a:rPr lang="en-GB" sz="2400" dirty="0"/>
              <a:t>Face to face event valued – opportunities to network, build community </a:t>
            </a:r>
          </a:p>
          <a:p>
            <a:pPr marL="171450" indent="-171450">
              <a:buFont typeface="Arial" panose="020B0604020202020204" pitchFamily="34" charset="0"/>
              <a:buChar char="•"/>
            </a:pPr>
            <a:r>
              <a:rPr lang="en-GB" sz="2400" dirty="0"/>
              <a:t>Induction was great just not enough time </a:t>
            </a:r>
          </a:p>
          <a:p>
            <a:pPr marL="171450" indent="-171450">
              <a:buFont typeface="Arial" panose="020B0604020202020204" pitchFamily="34" charset="0"/>
              <a:buChar char="•"/>
            </a:pPr>
            <a:endParaRPr lang="en-GB" sz="2400" dirty="0"/>
          </a:p>
          <a:p>
            <a:pPr marL="171450" indent="-171450">
              <a:buFont typeface="Arial" panose="020B0604020202020204" pitchFamily="34" charset="0"/>
              <a:buChar char="•"/>
            </a:pPr>
            <a:endParaRPr lang="en-GB" sz="2400" dirty="0"/>
          </a:p>
          <a:p>
            <a:endParaRPr lang="en-GB" dirty="0"/>
          </a:p>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91E6F643-164C-482C-816F-2718C10E93B9}"/>
              </a:ext>
            </a:extLst>
          </p:cNvPr>
          <p:cNvSpPr>
            <a:spLocks noGrp="1"/>
          </p:cNvSpPr>
          <p:nvPr>
            <p:ph type="sldNum" sz="quarter" idx="4"/>
          </p:nvPr>
        </p:nvSpPr>
        <p:spPr/>
        <p:txBody>
          <a:bodyPr/>
          <a:lstStyle/>
          <a:p>
            <a:fld id="{0406593E-52CF-5B45-8CFF-7309163A4729}" type="slidenum">
              <a:rPr lang="en-US" smtClean="0"/>
              <a:pPr/>
              <a:t>13</a:t>
            </a:fld>
            <a:endParaRPr lang="en-US"/>
          </a:p>
        </p:txBody>
      </p:sp>
      <p:pic>
        <p:nvPicPr>
          <p:cNvPr id="6" name="Graphic 5" descr="Group brainstorm with solid fill">
            <a:extLst>
              <a:ext uri="{FF2B5EF4-FFF2-40B4-BE49-F238E27FC236}">
                <a16:creationId xmlns:a16="http://schemas.microsoft.com/office/drawing/2014/main" id="{6C00EC64-B396-40EB-84E2-D8FA7E2EF2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9735" y="1864981"/>
            <a:ext cx="1925464" cy="1771383"/>
          </a:xfrm>
          <a:prstGeom prst="rect">
            <a:avLst/>
          </a:prstGeom>
        </p:spPr>
      </p:pic>
    </p:spTree>
    <p:extLst>
      <p:ext uri="{BB962C8B-B14F-4D97-AF65-F5344CB8AC3E}">
        <p14:creationId xmlns:p14="http://schemas.microsoft.com/office/powerpoint/2010/main" val="463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70AF-B132-4DC9-BD7F-2FD04B97D093}"/>
              </a:ext>
            </a:extLst>
          </p:cNvPr>
          <p:cNvSpPr>
            <a:spLocks noGrp="1"/>
          </p:cNvSpPr>
          <p:nvPr>
            <p:ph type="ctrTitle"/>
          </p:nvPr>
        </p:nvSpPr>
        <p:spPr>
          <a:xfrm>
            <a:off x="432000" y="160229"/>
            <a:ext cx="8352000" cy="680074"/>
          </a:xfrm>
          <a:solidFill>
            <a:schemeClr val="accent2"/>
          </a:solidFill>
        </p:spPr>
        <p:txBody>
          <a:bodyPr/>
          <a:lstStyle/>
          <a:p>
            <a:r>
              <a:rPr lang="en-GB" sz="3200" dirty="0"/>
              <a:t>Summary phase 3</a:t>
            </a:r>
          </a:p>
        </p:txBody>
      </p:sp>
      <p:sp>
        <p:nvSpPr>
          <p:cNvPr id="3" name="Content Placeholder 2">
            <a:extLst>
              <a:ext uri="{FF2B5EF4-FFF2-40B4-BE49-F238E27FC236}">
                <a16:creationId xmlns:a16="http://schemas.microsoft.com/office/drawing/2014/main" id="{5DD867BC-8949-4203-9651-9B1BC7DC77BF}"/>
              </a:ext>
            </a:extLst>
          </p:cNvPr>
          <p:cNvSpPr>
            <a:spLocks noGrp="1"/>
          </p:cNvSpPr>
          <p:nvPr>
            <p:ph idx="1"/>
          </p:nvPr>
        </p:nvSpPr>
        <p:spPr>
          <a:xfrm>
            <a:off x="432000" y="960151"/>
            <a:ext cx="8352000" cy="4023120"/>
          </a:xfrm>
        </p:spPr>
        <p:txBody>
          <a:bodyPr>
            <a:normAutofit fontScale="85000" lnSpcReduction="20000"/>
          </a:bodyPr>
          <a:lstStyle/>
          <a:p>
            <a:pPr marL="342900" indent="-342900">
              <a:buFont typeface="Arial" panose="020B0604020202020204" pitchFamily="34" charset="0"/>
              <a:buChar char="•"/>
            </a:pPr>
            <a:r>
              <a:rPr lang="en-GB" sz="2400" dirty="0"/>
              <a:t>Response rates low</a:t>
            </a:r>
          </a:p>
          <a:p>
            <a:pPr marL="342900" indent="-342900">
              <a:buFont typeface="Arial" panose="020B0604020202020204" pitchFamily="34" charset="0"/>
              <a:buChar char="•"/>
            </a:pPr>
            <a:r>
              <a:rPr lang="en-GB" sz="2400" dirty="0"/>
              <a:t>Results similar to those in phases 1 and 2</a:t>
            </a:r>
          </a:p>
          <a:p>
            <a:pPr marL="342900" indent="-342900">
              <a:buFont typeface="Arial" panose="020B0604020202020204" pitchFamily="34" charset="0"/>
              <a:buChar char="•"/>
            </a:pPr>
            <a:r>
              <a:rPr lang="en-GB" sz="2400" dirty="0"/>
              <a:t>Novice ALs have varied backgrounds</a:t>
            </a:r>
          </a:p>
          <a:p>
            <a:pPr marL="342900" indent="-342900">
              <a:buFont typeface="Arial" panose="020B0604020202020204" pitchFamily="34" charset="0"/>
              <a:buChar char="•"/>
            </a:pPr>
            <a:r>
              <a:rPr lang="en-GB" sz="2400" dirty="0"/>
              <a:t>Confidence in core tuition tasks increased for most tasks except working with the SST and supporting disabled students. </a:t>
            </a:r>
          </a:p>
          <a:p>
            <a:pPr marL="342900" indent="-342900">
              <a:buFont typeface="Arial" panose="020B0604020202020204" pitchFamily="34" charset="0"/>
              <a:buChar char="•"/>
            </a:pPr>
            <a:r>
              <a:rPr lang="en-GB" sz="2400" dirty="0"/>
              <a:t>Running induction workshops at faculty level ensures critical mass of ALs</a:t>
            </a:r>
          </a:p>
          <a:p>
            <a:pPr marL="342900" indent="-342900">
              <a:buFont typeface="Arial" panose="020B0604020202020204" pitchFamily="34" charset="0"/>
              <a:buChar char="•"/>
            </a:pPr>
            <a:r>
              <a:rPr lang="en-GB" sz="2400" dirty="0"/>
              <a:t>Those who attended the STEM faculty induction workshops found them useful </a:t>
            </a:r>
          </a:p>
          <a:p>
            <a:pPr marL="342900" indent="-342900">
              <a:buFont typeface="Arial" panose="020B0604020202020204" pitchFamily="34" charset="0"/>
              <a:buChar char="•"/>
            </a:pPr>
            <a:r>
              <a:rPr lang="en-GB" sz="2400" dirty="0"/>
              <a:t>Face to face to meet other ALs and faculty staff valued </a:t>
            </a:r>
          </a:p>
          <a:p>
            <a:pPr marL="342900" indent="-342900">
              <a:buFont typeface="Arial" panose="020B0604020202020204" pitchFamily="34" charset="0"/>
              <a:buChar char="•"/>
            </a:pPr>
            <a:r>
              <a:rPr lang="en-GB" sz="2400" dirty="0"/>
              <a:t>A lot for new ALs to do</a:t>
            </a:r>
          </a:p>
          <a:p>
            <a:pPr marL="342900" indent="-342900">
              <a:buFont typeface="Arial" panose="020B0604020202020204" pitchFamily="34" charset="0"/>
              <a:buChar char="•"/>
            </a:pPr>
            <a:r>
              <a:rPr lang="en-GB" sz="2400" dirty="0"/>
              <a:t>Combination of OU-wide and faculty-based induction allows for a multifaceted induction that includes orientation to the University, faculty, school and tutoring role. </a:t>
            </a:r>
          </a:p>
          <a:p>
            <a:pPr marL="171450" indent="-171450">
              <a:buFont typeface="Arial" panose="020B0604020202020204" pitchFamily="34" charset="0"/>
              <a:buChar char="•"/>
            </a:pPr>
            <a:endParaRPr lang="en-GB" sz="2400" dirty="0"/>
          </a:p>
          <a:p>
            <a:pPr marL="171450" indent="-171450">
              <a:buFont typeface="Arial" panose="020B0604020202020204" pitchFamily="34" charset="0"/>
              <a:buChar char="•"/>
            </a:pPr>
            <a:endParaRPr lang="en-GB" sz="2400" dirty="0"/>
          </a:p>
        </p:txBody>
      </p:sp>
      <p:sp>
        <p:nvSpPr>
          <p:cNvPr id="4" name="Slide Number Placeholder 3">
            <a:extLst>
              <a:ext uri="{FF2B5EF4-FFF2-40B4-BE49-F238E27FC236}">
                <a16:creationId xmlns:a16="http://schemas.microsoft.com/office/drawing/2014/main" id="{D2C97C73-C986-4733-851F-26CF43E3180D}"/>
              </a:ext>
            </a:extLst>
          </p:cNvPr>
          <p:cNvSpPr>
            <a:spLocks noGrp="1"/>
          </p:cNvSpPr>
          <p:nvPr>
            <p:ph type="sldNum" sz="quarter" idx="4"/>
          </p:nvPr>
        </p:nvSpPr>
        <p:spPr/>
        <p:txBody>
          <a:bodyPr/>
          <a:lstStyle/>
          <a:p>
            <a:fld id="{0406593E-52CF-5B45-8CFF-7309163A4729}" type="slidenum">
              <a:rPr lang="en-US" smtClean="0"/>
              <a:pPr/>
              <a:t>14</a:t>
            </a:fld>
            <a:endParaRPr lang="en-US"/>
          </a:p>
        </p:txBody>
      </p:sp>
    </p:spTree>
    <p:extLst>
      <p:ext uri="{BB962C8B-B14F-4D97-AF65-F5344CB8AC3E}">
        <p14:creationId xmlns:p14="http://schemas.microsoft.com/office/powerpoint/2010/main" val="193458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CE25-D336-46FA-B7AF-2C7376281E8E}"/>
              </a:ext>
            </a:extLst>
          </p:cNvPr>
          <p:cNvSpPr>
            <a:spLocks noGrp="1"/>
          </p:cNvSpPr>
          <p:nvPr>
            <p:ph type="ctrTitle"/>
          </p:nvPr>
        </p:nvSpPr>
        <p:spPr>
          <a:xfrm>
            <a:off x="388801" y="170916"/>
            <a:ext cx="8352000" cy="761239"/>
          </a:xfrm>
          <a:solidFill>
            <a:schemeClr val="accent3"/>
          </a:solidFill>
        </p:spPr>
        <p:txBody>
          <a:bodyPr/>
          <a:lstStyle/>
          <a:p>
            <a:r>
              <a:rPr lang="en-GB" sz="2400" dirty="0"/>
              <a:t>Recommendations for STEM AL induction programme </a:t>
            </a:r>
          </a:p>
        </p:txBody>
      </p:sp>
      <p:sp>
        <p:nvSpPr>
          <p:cNvPr id="3" name="Content Placeholder 2">
            <a:extLst>
              <a:ext uri="{FF2B5EF4-FFF2-40B4-BE49-F238E27FC236}">
                <a16:creationId xmlns:a16="http://schemas.microsoft.com/office/drawing/2014/main" id="{B3AFF4B7-C619-49D9-B193-53DCBA0774BA}"/>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GB" sz="2400" dirty="0"/>
              <a:t>The faculty programme overall was a success and should be repeated. </a:t>
            </a:r>
            <a:r>
              <a:rPr lang="en-GB" sz="2400" dirty="0">
                <a:solidFill>
                  <a:srgbClr val="0070C0"/>
                </a:solidFill>
              </a:rPr>
              <a:t>(20J and 21J all online) </a:t>
            </a:r>
            <a:endParaRPr lang="en-GB" sz="2400" dirty="0">
              <a:solidFill>
                <a:srgbClr val="002060"/>
              </a:solidFill>
            </a:endParaRPr>
          </a:p>
          <a:p>
            <a:pPr marL="342900" indent="-342900">
              <a:buFont typeface="Arial" panose="020B0604020202020204" pitchFamily="34" charset="0"/>
              <a:buChar char="•"/>
            </a:pPr>
            <a:r>
              <a:rPr lang="en-GB" sz="2400" dirty="0"/>
              <a:t>Ensure adequate coverage of student support. </a:t>
            </a:r>
          </a:p>
          <a:p>
            <a:pPr marL="342900" indent="-342900">
              <a:buFont typeface="Arial" panose="020B0604020202020204" pitchFamily="34" charset="0"/>
              <a:buChar char="•"/>
            </a:pPr>
            <a:r>
              <a:rPr lang="en-GB" sz="2400" dirty="0"/>
              <a:t>Ensure workshops are interactive. </a:t>
            </a:r>
          </a:p>
          <a:p>
            <a:pPr marL="342900" indent="-342900">
              <a:buFont typeface="Arial" panose="020B0604020202020204" pitchFamily="34" charset="0"/>
              <a:buChar char="•"/>
            </a:pPr>
            <a:r>
              <a:rPr lang="en-GB" sz="2400" dirty="0"/>
              <a:t>Include informal elements for networking. </a:t>
            </a:r>
          </a:p>
          <a:p>
            <a:pPr marL="342900" indent="-342900">
              <a:buFont typeface="Arial" panose="020B0604020202020204" pitchFamily="34" charset="0"/>
              <a:buChar char="•"/>
            </a:pPr>
            <a:r>
              <a:rPr lang="en-GB" sz="2400" dirty="0"/>
              <a:t>Track AL attendance and develop strategy for supporting those were did not participate. </a:t>
            </a:r>
          </a:p>
          <a:p>
            <a:pPr marL="342900" indent="-342900">
              <a:buFont typeface="Arial" panose="020B0604020202020204" pitchFamily="34" charset="0"/>
              <a:buChar char="•"/>
            </a:pPr>
            <a:r>
              <a:rPr lang="en-GB" sz="2400" dirty="0"/>
              <a:t>Clear signposting to STEM AL induction required. </a:t>
            </a:r>
          </a:p>
          <a:p>
            <a:pPr marL="342900" indent="-342900">
              <a:buFont typeface="Arial" panose="020B0604020202020204" pitchFamily="34" charset="0"/>
              <a:buChar char="•"/>
            </a:pPr>
            <a:r>
              <a:rPr lang="en-GB" sz="2400" dirty="0"/>
              <a:t>Workload needed for updating faculty induction resources and website.  </a:t>
            </a:r>
          </a:p>
          <a:p>
            <a:endParaRPr lang="en-GB" sz="2400" dirty="0"/>
          </a:p>
          <a:p>
            <a:endParaRPr lang="en-GB" sz="2400" dirty="0"/>
          </a:p>
          <a:p>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p:txBody>
      </p:sp>
      <p:sp>
        <p:nvSpPr>
          <p:cNvPr id="4" name="Slide Number Placeholder 3">
            <a:extLst>
              <a:ext uri="{FF2B5EF4-FFF2-40B4-BE49-F238E27FC236}">
                <a16:creationId xmlns:a16="http://schemas.microsoft.com/office/drawing/2014/main" id="{582A64C6-CAC2-41F5-B635-C78F8315A3BA}"/>
              </a:ext>
            </a:extLst>
          </p:cNvPr>
          <p:cNvSpPr>
            <a:spLocks noGrp="1"/>
          </p:cNvSpPr>
          <p:nvPr>
            <p:ph type="sldNum" sz="quarter" idx="4"/>
          </p:nvPr>
        </p:nvSpPr>
        <p:spPr/>
        <p:txBody>
          <a:bodyPr/>
          <a:lstStyle/>
          <a:p>
            <a:fld id="{0406593E-52CF-5B45-8CFF-7309163A4729}" type="slidenum">
              <a:rPr lang="en-US" smtClean="0"/>
              <a:pPr/>
              <a:t>15</a:t>
            </a:fld>
            <a:endParaRPr lang="en-US"/>
          </a:p>
        </p:txBody>
      </p:sp>
    </p:spTree>
    <p:extLst>
      <p:ext uri="{BB962C8B-B14F-4D97-AF65-F5344CB8AC3E}">
        <p14:creationId xmlns:p14="http://schemas.microsoft.com/office/powerpoint/2010/main" val="24519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7AFB-5184-4CC3-BDB6-A6B04E41307F}"/>
              </a:ext>
            </a:extLst>
          </p:cNvPr>
          <p:cNvSpPr>
            <a:spLocks noGrp="1"/>
          </p:cNvSpPr>
          <p:nvPr>
            <p:ph type="ctrTitle"/>
          </p:nvPr>
        </p:nvSpPr>
        <p:spPr>
          <a:xfrm>
            <a:off x="388801" y="133166"/>
            <a:ext cx="7941600" cy="478836"/>
          </a:xfrm>
        </p:spPr>
        <p:txBody>
          <a:bodyPr/>
          <a:lstStyle/>
          <a:p>
            <a:r>
              <a:rPr lang="en-GB" sz="2400" dirty="0"/>
              <a:t>Recommendations for OU wide induction </a:t>
            </a:r>
          </a:p>
        </p:txBody>
      </p:sp>
      <p:sp>
        <p:nvSpPr>
          <p:cNvPr id="3" name="Content Placeholder 2">
            <a:extLst>
              <a:ext uri="{FF2B5EF4-FFF2-40B4-BE49-F238E27FC236}">
                <a16:creationId xmlns:a16="http://schemas.microsoft.com/office/drawing/2014/main" id="{3315E251-7561-43FA-ADE3-19BE6409B29D}"/>
              </a:ext>
            </a:extLst>
          </p:cNvPr>
          <p:cNvSpPr>
            <a:spLocks noGrp="1"/>
          </p:cNvSpPr>
          <p:nvPr>
            <p:ph idx="1"/>
          </p:nvPr>
        </p:nvSpPr>
        <p:spPr>
          <a:xfrm>
            <a:off x="432000" y="763480"/>
            <a:ext cx="5807435" cy="4020020"/>
          </a:xfrm>
        </p:spPr>
        <p:txBody>
          <a:bodyPr>
            <a:normAutofit lnSpcReduction="10000"/>
          </a:bodyPr>
          <a:lstStyle/>
          <a:p>
            <a:pPr marL="342900" indent="-342900">
              <a:buFont typeface="Arial" panose="020B0604020202020204" pitchFamily="34" charset="0"/>
              <a:buChar char="•"/>
            </a:pPr>
            <a:r>
              <a:rPr lang="en-GB" sz="2400" dirty="0"/>
              <a:t>Review/replacement of AL essentials </a:t>
            </a:r>
          </a:p>
          <a:p>
            <a:pPr marL="342900" indent="-342900">
              <a:buFont typeface="Arial" panose="020B0604020202020204" pitchFamily="34" charset="0"/>
              <a:buChar char="•"/>
            </a:pPr>
            <a:r>
              <a:rPr lang="en-GB" sz="2400" dirty="0"/>
              <a:t>Clear communications to new ALs around requirements for induction and mandatory training</a:t>
            </a:r>
          </a:p>
          <a:p>
            <a:pPr marL="342900" indent="-342900">
              <a:buFont typeface="Arial" panose="020B0604020202020204" pitchFamily="34" charset="0"/>
              <a:buChar char="•"/>
            </a:pPr>
            <a:r>
              <a:rPr lang="en-GB" sz="2400" dirty="0"/>
              <a:t>Adequate time should be allocated to induction activities</a:t>
            </a:r>
          </a:p>
          <a:p>
            <a:pPr marL="342900" indent="-342900">
              <a:buFont typeface="Arial" panose="020B0604020202020204" pitchFamily="34" charset="0"/>
              <a:buChar char="•"/>
            </a:pPr>
            <a:r>
              <a:rPr lang="en-GB" sz="2400" dirty="0"/>
              <a:t>Staff tutor should be responsible for supporting new ALs with their induction process. </a:t>
            </a:r>
          </a:p>
          <a:p>
            <a:pPr marL="342900" indent="-342900">
              <a:buFont typeface="Arial" panose="020B0604020202020204" pitchFamily="34" charset="0"/>
              <a:buChar char="•"/>
            </a:pPr>
            <a:r>
              <a:rPr lang="en-GB" sz="2400" dirty="0"/>
              <a:t>Mentors are valued by new ALs. Time allocations and training for mentors should be reviewed. </a:t>
            </a:r>
          </a:p>
          <a:p>
            <a:pPr marL="342900" indent="-342900">
              <a:buFont typeface="Arial" panose="020B0604020202020204" pitchFamily="34" charset="0"/>
              <a:buChar char="•"/>
            </a:pPr>
            <a:endParaRPr lang="en-GB" sz="2400" dirty="0"/>
          </a:p>
          <a:p>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p:txBody>
      </p:sp>
      <p:sp>
        <p:nvSpPr>
          <p:cNvPr id="4" name="Slide Number Placeholder 3">
            <a:extLst>
              <a:ext uri="{FF2B5EF4-FFF2-40B4-BE49-F238E27FC236}">
                <a16:creationId xmlns:a16="http://schemas.microsoft.com/office/drawing/2014/main" id="{029FF2A7-240C-436E-9A81-1CA2746AFE4B}"/>
              </a:ext>
            </a:extLst>
          </p:cNvPr>
          <p:cNvSpPr>
            <a:spLocks noGrp="1"/>
          </p:cNvSpPr>
          <p:nvPr>
            <p:ph type="sldNum" sz="quarter" idx="4"/>
          </p:nvPr>
        </p:nvSpPr>
        <p:spPr/>
        <p:txBody>
          <a:bodyPr/>
          <a:lstStyle/>
          <a:p>
            <a:fld id="{0406593E-52CF-5B45-8CFF-7309163A4729}" type="slidenum">
              <a:rPr lang="en-US" smtClean="0"/>
              <a:pPr/>
              <a:t>16</a:t>
            </a:fld>
            <a:endParaRPr lang="en-US"/>
          </a:p>
        </p:txBody>
      </p:sp>
      <p:pic>
        <p:nvPicPr>
          <p:cNvPr id="6" name="Picture 5" descr="Mixed race man using tablet">
            <a:extLst>
              <a:ext uri="{FF2B5EF4-FFF2-40B4-BE49-F238E27FC236}">
                <a16:creationId xmlns:a16="http://schemas.microsoft.com/office/drawing/2014/main" id="{69DC6D34-B9FE-48B4-8756-B630EA60F7DB}"/>
              </a:ext>
            </a:extLst>
          </p:cNvPr>
          <p:cNvPicPr>
            <a:picLocks noChangeAspect="1"/>
          </p:cNvPicPr>
          <p:nvPr/>
        </p:nvPicPr>
        <p:blipFill>
          <a:blip r:embed="rId3"/>
          <a:stretch>
            <a:fillRect/>
          </a:stretch>
        </p:blipFill>
        <p:spPr>
          <a:xfrm>
            <a:off x="6091088" y="1665521"/>
            <a:ext cx="3052911" cy="2037263"/>
          </a:xfrm>
          <a:prstGeom prst="rect">
            <a:avLst/>
          </a:prstGeom>
        </p:spPr>
      </p:pic>
    </p:spTree>
    <p:extLst>
      <p:ext uri="{BB962C8B-B14F-4D97-AF65-F5344CB8AC3E}">
        <p14:creationId xmlns:p14="http://schemas.microsoft.com/office/powerpoint/2010/main" val="292369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563C-C925-4539-9393-07E344D7C88F}"/>
              </a:ext>
            </a:extLst>
          </p:cNvPr>
          <p:cNvSpPr>
            <a:spLocks noGrp="1"/>
          </p:cNvSpPr>
          <p:nvPr>
            <p:ph type="ctrTitle"/>
          </p:nvPr>
        </p:nvSpPr>
        <p:spPr>
          <a:xfrm>
            <a:off x="388800" y="150920"/>
            <a:ext cx="8395199" cy="746388"/>
          </a:xfrm>
          <a:solidFill>
            <a:schemeClr val="accent4"/>
          </a:solidFill>
        </p:spPr>
        <p:txBody>
          <a:bodyPr/>
          <a:lstStyle/>
          <a:p>
            <a:r>
              <a:rPr lang="en-GB" sz="2800" b="0" dirty="0"/>
              <a:t>Impact:</a:t>
            </a:r>
            <a:endParaRPr lang="en-GB" sz="2800" dirty="0"/>
          </a:p>
        </p:txBody>
      </p:sp>
      <p:sp>
        <p:nvSpPr>
          <p:cNvPr id="3" name="Content Placeholder 2">
            <a:extLst>
              <a:ext uri="{FF2B5EF4-FFF2-40B4-BE49-F238E27FC236}">
                <a16:creationId xmlns:a16="http://schemas.microsoft.com/office/drawing/2014/main" id="{D8200744-6AD5-439D-B388-3471A10C19E2}"/>
              </a:ext>
            </a:extLst>
          </p:cNvPr>
          <p:cNvSpPr>
            <a:spLocks noGrp="1"/>
          </p:cNvSpPr>
          <p:nvPr>
            <p:ph idx="1"/>
          </p:nvPr>
        </p:nvSpPr>
        <p:spPr>
          <a:xfrm>
            <a:off x="197506" y="1043015"/>
            <a:ext cx="8946494" cy="2312057"/>
          </a:xfrm>
        </p:spPr>
        <p:txBody>
          <a:bodyPr>
            <a:normAutofit fontScale="92500" lnSpcReduction="10000"/>
          </a:bodyPr>
          <a:lstStyle/>
          <a:p>
            <a:pPr marL="457200" indent="-457200">
              <a:buFont typeface="Arial" panose="020B0604020202020204" pitchFamily="34" charset="0"/>
              <a:buChar char="•"/>
            </a:pPr>
            <a:r>
              <a:rPr lang="en-GB" sz="2400" dirty="0"/>
              <a:t>Development of STEM induction programme and webpage</a:t>
            </a:r>
          </a:p>
          <a:p>
            <a:pPr marL="457200" indent="-457200">
              <a:buFont typeface="Arial" panose="020B0604020202020204" pitchFamily="34" charset="0"/>
              <a:buChar char="•"/>
            </a:pPr>
            <a:r>
              <a:rPr lang="en-GB" sz="2400" dirty="0"/>
              <a:t>Good practice shared with other faculties who are developing own programs </a:t>
            </a:r>
          </a:p>
          <a:p>
            <a:pPr marL="457200" indent="-457200">
              <a:buFont typeface="Arial" panose="020B0604020202020204" pitchFamily="34" charset="0"/>
              <a:buChar char="•"/>
            </a:pPr>
            <a:r>
              <a:rPr lang="en-GB" sz="2400" dirty="0"/>
              <a:t>Instigated AL induction task and finish group resulting in development of new </a:t>
            </a:r>
            <a:r>
              <a:rPr lang="en-GB" sz="2400" dirty="0">
                <a:hlinkClick r:id="rId3"/>
              </a:rPr>
              <a:t>OU-wide AL induction resource</a:t>
            </a:r>
            <a:r>
              <a:rPr lang="en-GB" sz="2400" dirty="0"/>
              <a:t>.</a:t>
            </a:r>
          </a:p>
          <a:p>
            <a:pPr marL="457200" indent="-457200">
              <a:buFont typeface="Arial" panose="020B0604020202020204" pitchFamily="34" charset="0"/>
              <a:buChar char="•"/>
            </a:pPr>
            <a:r>
              <a:rPr lang="en-GB" sz="2400" dirty="0"/>
              <a:t>Findings are transferable to wider HE sector particularly due to increased homeworking and online teaching. </a:t>
            </a:r>
          </a:p>
          <a:p>
            <a:endParaRPr lang="en-GB" sz="3200" dirty="0"/>
          </a:p>
          <a:p>
            <a:pPr marL="457200" indent="-457200">
              <a:buFont typeface="Arial" panose="020B0604020202020204" pitchFamily="34" charset="0"/>
              <a:buChar char="•"/>
            </a:pPr>
            <a:endParaRPr lang="en-GB" sz="3200" dirty="0"/>
          </a:p>
        </p:txBody>
      </p:sp>
      <p:sp>
        <p:nvSpPr>
          <p:cNvPr id="4" name="Slide Number Placeholder 3">
            <a:extLst>
              <a:ext uri="{FF2B5EF4-FFF2-40B4-BE49-F238E27FC236}">
                <a16:creationId xmlns:a16="http://schemas.microsoft.com/office/drawing/2014/main" id="{DEBA7F7F-606B-49BF-8FC3-035FF7F43805}"/>
              </a:ext>
            </a:extLst>
          </p:cNvPr>
          <p:cNvSpPr>
            <a:spLocks noGrp="1"/>
          </p:cNvSpPr>
          <p:nvPr>
            <p:ph type="sldNum" sz="quarter" idx="4"/>
          </p:nvPr>
        </p:nvSpPr>
        <p:spPr/>
        <p:txBody>
          <a:bodyPr/>
          <a:lstStyle/>
          <a:p>
            <a:fld id="{0406593E-52CF-5B45-8CFF-7309163A4729}" type="slidenum">
              <a:rPr lang="en-US" smtClean="0"/>
              <a:pPr/>
              <a:t>17</a:t>
            </a:fld>
            <a:endParaRPr lang="en-US"/>
          </a:p>
        </p:txBody>
      </p:sp>
      <p:pic>
        <p:nvPicPr>
          <p:cNvPr id="6" name="Picture 5">
            <a:extLst>
              <a:ext uri="{FF2B5EF4-FFF2-40B4-BE49-F238E27FC236}">
                <a16:creationId xmlns:a16="http://schemas.microsoft.com/office/drawing/2014/main" id="{BEF9D1DD-BEB3-498B-9612-94E83D38B20E}"/>
              </a:ext>
            </a:extLst>
          </p:cNvPr>
          <p:cNvPicPr>
            <a:picLocks noChangeAspect="1"/>
          </p:cNvPicPr>
          <p:nvPr/>
        </p:nvPicPr>
        <p:blipFill>
          <a:blip r:embed="rId4"/>
          <a:stretch>
            <a:fillRect/>
          </a:stretch>
        </p:blipFill>
        <p:spPr>
          <a:xfrm>
            <a:off x="806823" y="3373001"/>
            <a:ext cx="6867388" cy="1770499"/>
          </a:xfrm>
          <a:prstGeom prst="rect">
            <a:avLst/>
          </a:prstGeom>
        </p:spPr>
      </p:pic>
    </p:spTree>
    <p:extLst>
      <p:ext uri="{BB962C8B-B14F-4D97-AF65-F5344CB8AC3E}">
        <p14:creationId xmlns:p14="http://schemas.microsoft.com/office/powerpoint/2010/main" val="257773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97409" y="767036"/>
            <a:ext cx="8614700" cy="3988784"/>
          </a:xfrm>
        </p:spPr>
        <p:txBody>
          <a:bodyPr/>
          <a:lstStyle/>
          <a:p>
            <a:pPr algn="l" rtl="0" fontAlgn="base"/>
            <a:r>
              <a:rPr lang="en-US" dirty="0"/>
              <a:t>THANK YOU</a:t>
            </a:r>
            <a:br>
              <a:rPr lang="en-US" dirty="0"/>
            </a:br>
            <a:br>
              <a:rPr lang="en-US" dirty="0"/>
            </a:br>
            <a:br>
              <a:rPr lang="en-US" dirty="0"/>
            </a:br>
            <a:br>
              <a:rPr lang="en-US" dirty="0"/>
            </a:br>
            <a:r>
              <a:rPr lang="en-US" b="0" dirty="0"/>
              <a:t>Thanks to </a:t>
            </a:r>
            <a:r>
              <a:rPr lang="en-US" b="0" dirty="0" err="1"/>
              <a:t>eSTEeM</a:t>
            </a:r>
            <a:br>
              <a:rPr lang="en-US" dirty="0"/>
            </a:br>
            <a:r>
              <a:rPr lang="en-US" sz="2000" dirty="0"/>
              <a:t>Reference:</a:t>
            </a:r>
            <a:r>
              <a:rPr lang="en-US" dirty="0"/>
              <a:t> </a:t>
            </a:r>
            <a:r>
              <a:rPr lang="en-GB" sz="1800" b="0" i="0" dirty="0">
                <a:effectLst/>
                <a:latin typeface="Calibri" panose="020F0502020204030204" pitchFamily="34" charset="0"/>
              </a:rPr>
              <a:t>Barlow, J. and Antoniou, M. (2007) Room for improvement: the experiences of new lecturers in higher education.</a:t>
            </a:r>
            <a:r>
              <a:rPr lang="en-GB" sz="1800" b="1" i="0" dirty="0">
                <a:effectLst/>
                <a:latin typeface="Calibri" panose="020F0502020204030204" pitchFamily="34" charset="0"/>
              </a:rPr>
              <a:t> </a:t>
            </a:r>
            <a:r>
              <a:rPr lang="en-GB" sz="1800" b="0" i="1" dirty="0">
                <a:effectLst/>
                <a:latin typeface="Calibri" panose="020F0502020204030204" pitchFamily="34" charset="0"/>
              </a:rPr>
              <a:t>Innovations in Education and Teaching International </a:t>
            </a:r>
            <a:br>
              <a:rPr lang="en-GB" b="0" i="0" dirty="0">
                <a:effectLst/>
                <a:latin typeface="Segoe UI" panose="020B0502040204020203" pitchFamily="34" charset="0"/>
              </a:rPr>
            </a:br>
            <a:r>
              <a:rPr lang="en-GB" sz="1800" b="1" i="0" dirty="0">
                <a:effectLst/>
                <a:latin typeface="Calibri" panose="020F0502020204030204" pitchFamily="34" charset="0"/>
              </a:rPr>
              <a:t>Vol. 44</a:t>
            </a:r>
            <a:r>
              <a:rPr lang="en-GB" sz="1800" b="0" i="0" dirty="0">
                <a:effectLst/>
                <a:latin typeface="Calibri" panose="020F0502020204030204" pitchFamily="34" charset="0"/>
              </a:rPr>
              <a:t>, No. 1, pp. 67–77</a:t>
            </a:r>
            <a:br>
              <a:rPr lang="en-GB" b="0" i="0" dirty="0">
                <a:solidFill>
                  <a:srgbClr val="000000"/>
                </a:solidFill>
                <a:effectLst/>
                <a:latin typeface="Segoe UI" panose="020B0502040204020203" pitchFamily="34" charset="0"/>
              </a:rPr>
            </a:br>
            <a:endParaRPr lang="en-US" dirty="0"/>
          </a:p>
        </p:txBody>
      </p:sp>
    </p:spTree>
    <p:extLst>
      <p:ext uri="{BB962C8B-B14F-4D97-AF65-F5344CB8AC3E}">
        <p14:creationId xmlns:p14="http://schemas.microsoft.com/office/powerpoint/2010/main" val="178026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388800" y="399926"/>
            <a:ext cx="8351999" cy="619670"/>
          </a:xfrm>
        </p:spPr>
        <p:txBody>
          <a:bodyPr/>
          <a:lstStyle/>
          <a:p>
            <a:r>
              <a:rPr lang="en-US" sz="3200" dirty="0"/>
              <a:t>Background</a:t>
            </a:r>
          </a:p>
        </p:txBody>
      </p:sp>
      <p:sp>
        <p:nvSpPr>
          <p:cNvPr id="23" name="Content Placeholder 22"/>
          <p:cNvSpPr>
            <a:spLocks noGrp="1"/>
          </p:cNvSpPr>
          <p:nvPr>
            <p:ph idx="1"/>
          </p:nvPr>
        </p:nvSpPr>
        <p:spPr>
          <a:xfrm>
            <a:off x="414370" y="1092314"/>
            <a:ext cx="8549630" cy="3703500"/>
          </a:xfrm>
        </p:spPr>
        <p:txBody>
          <a:bodyPr>
            <a:normAutofit/>
          </a:bodyPr>
          <a:lstStyle/>
          <a:p>
            <a:pPr marL="457200" indent="-457200">
              <a:buFont typeface="Arial" panose="020B0604020202020204" pitchFamily="34" charset="0"/>
              <a:buChar char="•"/>
            </a:pPr>
            <a:r>
              <a:rPr lang="en-US" sz="2000" dirty="0"/>
              <a:t>After closure of regional </a:t>
            </a:r>
            <a:r>
              <a:rPr lang="en-US" sz="2000" dirty="0" err="1"/>
              <a:t>centres</a:t>
            </a:r>
            <a:r>
              <a:rPr lang="en-US" sz="2000" dirty="0"/>
              <a:t> induction became ad hoc and variable</a:t>
            </a:r>
          </a:p>
          <a:p>
            <a:pPr marL="457200" indent="-457200">
              <a:buFont typeface="Arial" panose="020B0604020202020204" pitchFamily="34" charset="0"/>
              <a:buChar char="•"/>
            </a:pPr>
            <a:r>
              <a:rPr lang="en-US" sz="2000" dirty="0"/>
              <a:t>Generic (AL Essentials &amp; tutoring on-line course) and support from mentor &amp; staff tutor.</a:t>
            </a:r>
          </a:p>
          <a:p>
            <a:pPr marL="457200" indent="-457200">
              <a:buFont typeface="Arial" panose="020B0604020202020204" pitchFamily="34" charset="0"/>
              <a:buChar char="•"/>
            </a:pPr>
            <a:r>
              <a:rPr lang="en-US" sz="2000" dirty="0"/>
              <a:t>Literature indicates benefits of a multifaceted approach to lecturer induction (e.g. </a:t>
            </a:r>
            <a:r>
              <a:rPr lang="en-GB" sz="2000" b="0" i="0" dirty="0">
                <a:effectLst/>
                <a:latin typeface="Calibri" panose="020F0502020204030204" pitchFamily="34" charset="0"/>
              </a:rPr>
              <a:t>Barlow &amp; Antoniou 2007).</a:t>
            </a:r>
            <a:endParaRPr lang="en-US" sz="2000" dirty="0">
              <a:highlight>
                <a:srgbClr val="FFFF00"/>
              </a:highlight>
            </a:endParaRPr>
          </a:p>
          <a:p>
            <a:pPr marL="457200" indent="-457200">
              <a:buFont typeface="Arial" panose="020B0604020202020204" pitchFamily="34" charset="0"/>
              <a:buChar char="•"/>
            </a:pPr>
            <a:r>
              <a:rPr lang="en-US" sz="2000" dirty="0"/>
              <a:t>Series of </a:t>
            </a:r>
            <a:r>
              <a:rPr lang="en-US" sz="2000" dirty="0" err="1"/>
              <a:t>eSTEeM</a:t>
            </a:r>
            <a:r>
              <a:rPr lang="en-US" sz="2000" dirty="0"/>
              <a:t> projects: </a:t>
            </a:r>
          </a:p>
          <a:p>
            <a:pPr marL="914389" lvl="1" indent="-457200">
              <a:buFont typeface="Arial" panose="020B0604020202020204" pitchFamily="34" charset="0"/>
              <a:buChar char="•"/>
            </a:pPr>
            <a:r>
              <a:rPr lang="en-US" sz="2000" dirty="0"/>
              <a:t>Phase 1: 2017 new module SK299 Human Biology  module-based induction</a:t>
            </a:r>
          </a:p>
          <a:p>
            <a:pPr marL="914389" lvl="1" indent="-457200">
              <a:buFont typeface="Arial" panose="020B0604020202020204" pitchFamily="34" charset="0"/>
              <a:buChar char="•"/>
            </a:pPr>
            <a:r>
              <a:rPr lang="en-US" sz="2000" dirty="0"/>
              <a:t>Phase 2: 2018 LHCS school-based induction </a:t>
            </a:r>
          </a:p>
          <a:p>
            <a:pPr marL="914389" lvl="1" indent="-457200">
              <a:buFont typeface="Arial" panose="020B0604020202020204" pitchFamily="34" charset="0"/>
              <a:buChar char="•"/>
            </a:pPr>
            <a:r>
              <a:rPr lang="en-US" sz="2000" b="1" dirty="0"/>
              <a:t>Phase 3: 2019 STEM faculty-based induction </a:t>
            </a:r>
          </a:p>
        </p:txBody>
      </p:sp>
      <p:sp>
        <p:nvSpPr>
          <p:cNvPr id="6" name="Slide Number Placeholder 5"/>
          <p:cNvSpPr>
            <a:spLocks noGrp="1"/>
          </p:cNvSpPr>
          <p:nvPr>
            <p:ph type="sldNum" sz="quarter" idx="4"/>
          </p:nvPr>
        </p:nvSpPr>
        <p:spPr/>
        <p:txBody>
          <a:bodyPr/>
          <a:lstStyle/>
          <a:p>
            <a:fld id="{0406593E-52CF-5B45-8CFF-7309163A4729}" type="slidenum">
              <a:rPr lang="en-US" smtClean="0"/>
              <a:pPr/>
              <a:t>2</a:t>
            </a:fld>
            <a:endParaRPr lang="en-US"/>
          </a:p>
        </p:txBody>
      </p:sp>
    </p:spTree>
    <p:extLst>
      <p:ext uri="{BB962C8B-B14F-4D97-AF65-F5344CB8AC3E}">
        <p14:creationId xmlns:p14="http://schemas.microsoft.com/office/powerpoint/2010/main" val="203816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504F-A1AC-4646-817F-FEC8CEEE13DE}"/>
              </a:ext>
            </a:extLst>
          </p:cNvPr>
          <p:cNvSpPr>
            <a:spLocks noGrp="1"/>
          </p:cNvSpPr>
          <p:nvPr>
            <p:ph type="ctrTitle"/>
          </p:nvPr>
        </p:nvSpPr>
        <p:spPr>
          <a:xfrm>
            <a:off x="59821" y="76912"/>
            <a:ext cx="9084179" cy="922946"/>
          </a:xfrm>
        </p:spPr>
        <p:txBody>
          <a:bodyPr/>
          <a:lstStyle/>
          <a:p>
            <a:r>
              <a:rPr lang="en-GB" sz="2400" dirty="0"/>
              <a:t>Results from phases 1 and 2 indicated:</a:t>
            </a:r>
          </a:p>
        </p:txBody>
      </p:sp>
      <p:sp>
        <p:nvSpPr>
          <p:cNvPr id="3" name="Content Placeholder 2">
            <a:extLst>
              <a:ext uri="{FF2B5EF4-FFF2-40B4-BE49-F238E27FC236}">
                <a16:creationId xmlns:a16="http://schemas.microsoft.com/office/drawing/2014/main" id="{CD23E0E8-ED5C-47AF-AB8A-62203DC59597}"/>
              </a:ext>
            </a:extLst>
          </p:cNvPr>
          <p:cNvSpPr>
            <a:spLocks noGrp="1"/>
          </p:cNvSpPr>
          <p:nvPr>
            <p:ph idx="1"/>
          </p:nvPr>
        </p:nvSpPr>
        <p:spPr>
          <a:xfrm>
            <a:off x="299104" y="1075760"/>
            <a:ext cx="5953784" cy="4067739"/>
          </a:xfrm>
        </p:spPr>
        <p:txBody>
          <a:bodyPr>
            <a:normAutofit fontScale="62500" lnSpcReduction="20000"/>
          </a:bodyPr>
          <a:lstStyle/>
          <a:p>
            <a:pPr marL="457200" indent="-457200">
              <a:buFont typeface="Arial" panose="020B0604020202020204" pitchFamily="34" charset="0"/>
              <a:buChar char="•"/>
            </a:pPr>
            <a:r>
              <a:rPr lang="en-GB" sz="3300" dirty="0"/>
              <a:t>A critical mass of ALs required to enable: </a:t>
            </a:r>
          </a:p>
          <a:p>
            <a:pPr marL="914389" lvl="1" indent="-457200">
              <a:buFont typeface="Arial" panose="020B0604020202020204" pitchFamily="34" charset="0"/>
              <a:buChar char="•"/>
            </a:pPr>
            <a:r>
              <a:rPr lang="en-GB" sz="3300" dirty="0"/>
              <a:t>effective delivery of interactive workshops </a:t>
            </a:r>
          </a:p>
          <a:p>
            <a:pPr marL="914389" lvl="1" indent="-457200">
              <a:buFont typeface="Arial" panose="020B0604020202020204" pitchFamily="34" charset="0"/>
              <a:buChar char="•"/>
            </a:pPr>
            <a:r>
              <a:rPr lang="en-GB" sz="3300" dirty="0"/>
              <a:t>development of supportive community for new ALs</a:t>
            </a:r>
          </a:p>
          <a:p>
            <a:pPr marL="457200" indent="-457200">
              <a:buFont typeface="Arial" panose="020B0604020202020204" pitchFamily="34" charset="0"/>
              <a:buChar char="•"/>
            </a:pPr>
            <a:r>
              <a:rPr lang="en-GB" sz="3300" dirty="0"/>
              <a:t>ALs value the opportunity to meet up face to face </a:t>
            </a:r>
          </a:p>
          <a:p>
            <a:pPr marL="457200" indent="-457200">
              <a:buFont typeface="Arial" panose="020B0604020202020204" pitchFamily="34" charset="0"/>
              <a:buChar char="•"/>
            </a:pPr>
            <a:r>
              <a:rPr lang="en-GB" sz="3300" dirty="0"/>
              <a:t>Induction events need to take place in the first few months </a:t>
            </a:r>
          </a:p>
          <a:p>
            <a:pPr marL="457200" indent="-457200">
              <a:buFont typeface="Arial" panose="020B0604020202020204" pitchFamily="34" charset="0"/>
              <a:buChar char="•"/>
            </a:pPr>
            <a:r>
              <a:rPr lang="en-GB" sz="3300" dirty="0"/>
              <a:t>New ALs in LHCS have varied previous experience</a:t>
            </a:r>
          </a:p>
          <a:p>
            <a:pPr marL="457200" indent="-457200">
              <a:buFont typeface="Arial" panose="020B0604020202020204" pitchFamily="34" charset="0"/>
              <a:buChar char="•"/>
            </a:pPr>
            <a:r>
              <a:rPr lang="en-GB" sz="3300" dirty="0"/>
              <a:t>New ALs in LHCS least confident about moderating forums, supporting (disabled) students online, and delivering online tutorials</a:t>
            </a:r>
          </a:p>
          <a:p>
            <a:pPr marL="457200" indent="-457200">
              <a:buFont typeface="Arial" panose="020B0604020202020204" pitchFamily="34" charset="0"/>
              <a:buChar char="•"/>
            </a:pPr>
            <a:r>
              <a:rPr lang="en-GB" sz="3300" dirty="0"/>
              <a:t>New ALs are overwhelmed with information </a:t>
            </a:r>
          </a:p>
          <a:p>
            <a:endParaRPr lang="en-GB" sz="3300" dirty="0"/>
          </a:p>
          <a:p>
            <a:endParaRPr lang="en-GB" sz="2400" dirty="0"/>
          </a:p>
          <a:p>
            <a:pPr marL="342900" indent="-342900">
              <a:buFont typeface="Arial" panose="020B0604020202020204" pitchFamily="34" charset="0"/>
              <a:buChar char="•"/>
            </a:pPr>
            <a:endParaRPr lang="en-GB" sz="2400" dirty="0"/>
          </a:p>
        </p:txBody>
      </p:sp>
      <p:sp>
        <p:nvSpPr>
          <p:cNvPr id="4" name="Slide Number Placeholder 3">
            <a:extLst>
              <a:ext uri="{FF2B5EF4-FFF2-40B4-BE49-F238E27FC236}">
                <a16:creationId xmlns:a16="http://schemas.microsoft.com/office/drawing/2014/main" id="{EE57AD7C-7524-4FD7-87EB-FB7ACE178DC6}"/>
              </a:ext>
            </a:extLst>
          </p:cNvPr>
          <p:cNvSpPr>
            <a:spLocks noGrp="1"/>
          </p:cNvSpPr>
          <p:nvPr>
            <p:ph type="sldNum" sz="quarter" idx="4"/>
          </p:nvPr>
        </p:nvSpPr>
        <p:spPr/>
        <p:txBody>
          <a:bodyPr/>
          <a:lstStyle/>
          <a:p>
            <a:fld id="{0406593E-52CF-5B45-8CFF-7309163A4729}" type="slidenum">
              <a:rPr lang="en-US" smtClean="0"/>
              <a:pPr/>
              <a:t>3</a:t>
            </a:fld>
            <a:endParaRPr lang="en-US"/>
          </a:p>
        </p:txBody>
      </p:sp>
      <p:pic>
        <p:nvPicPr>
          <p:cNvPr id="7" name="Picture 6" descr="Three women brainstorming">
            <a:extLst>
              <a:ext uri="{FF2B5EF4-FFF2-40B4-BE49-F238E27FC236}">
                <a16:creationId xmlns:a16="http://schemas.microsoft.com/office/drawing/2014/main" id="{AF4E6226-72A6-4B78-B0B8-E762F27A2785}"/>
              </a:ext>
            </a:extLst>
          </p:cNvPr>
          <p:cNvPicPr>
            <a:picLocks noChangeAspect="1"/>
          </p:cNvPicPr>
          <p:nvPr/>
        </p:nvPicPr>
        <p:blipFill>
          <a:blip r:embed="rId3"/>
          <a:stretch>
            <a:fillRect/>
          </a:stretch>
        </p:blipFill>
        <p:spPr>
          <a:xfrm>
            <a:off x="6252887" y="1075760"/>
            <a:ext cx="2592010" cy="1729694"/>
          </a:xfrm>
          <a:prstGeom prst="rect">
            <a:avLst/>
          </a:prstGeom>
        </p:spPr>
      </p:pic>
    </p:spTree>
    <p:extLst>
      <p:ext uri="{BB962C8B-B14F-4D97-AF65-F5344CB8AC3E}">
        <p14:creationId xmlns:p14="http://schemas.microsoft.com/office/powerpoint/2010/main" val="3424473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12D1-0D01-454E-B178-DF8BD817D9F4}"/>
              </a:ext>
            </a:extLst>
          </p:cNvPr>
          <p:cNvSpPr>
            <a:spLocks noGrp="1"/>
          </p:cNvSpPr>
          <p:nvPr>
            <p:ph type="ctrTitle"/>
          </p:nvPr>
        </p:nvSpPr>
        <p:spPr>
          <a:xfrm>
            <a:off x="357275" y="95696"/>
            <a:ext cx="8502640" cy="864001"/>
          </a:xfrm>
          <a:solidFill>
            <a:schemeClr val="accent2"/>
          </a:solidFill>
        </p:spPr>
        <p:txBody>
          <a:bodyPr/>
          <a:lstStyle/>
          <a:p>
            <a:r>
              <a:rPr lang="en-GB" sz="2400" dirty="0"/>
              <a:t>Development of a faculty-based induction</a:t>
            </a:r>
          </a:p>
        </p:txBody>
      </p:sp>
      <p:sp>
        <p:nvSpPr>
          <p:cNvPr id="3" name="Content Placeholder 2">
            <a:extLst>
              <a:ext uri="{FF2B5EF4-FFF2-40B4-BE49-F238E27FC236}">
                <a16:creationId xmlns:a16="http://schemas.microsoft.com/office/drawing/2014/main" id="{84F364FD-7167-4257-BFED-EA90595BF03B}"/>
              </a:ext>
            </a:extLst>
          </p:cNvPr>
          <p:cNvSpPr>
            <a:spLocks noGrp="1"/>
          </p:cNvSpPr>
          <p:nvPr>
            <p:ph idx="1"/>
          </p:nvPr>
        </p:nvSpPr>
        <p:spPr>
          <a:xfrm>
            <a:off x="446750" y="1080000"/>
            <a:ext cx="8352000" cy="3703500"/>
          </a:xfrm>
        </p:spPr>
        <p:txBody>
          <a:bodyPr/>
          <a:lstStyle/>
          <a:p>
            <a:pPr marL="342900" marR="0" lvl="0" indent="-34290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rPr>
              <a:t>Faculty-based induction allows for critical mass of new ALs</a:t>
            </a:r>
          </a:p>
          <a:p>
            <a:pPr marL="342900" marR="0" lvl="0" indent="-34290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rPr>
              <a:t>STEM faculty-based induction developed by working group. </a:t>
            </a:r>
          </a:p>
          <a:p>
            <a:pPr marL="342900" marR="0" lvl="0" indent="-34290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rPr>
              <a:t>Supported by </a:t>
            </a:r>
            <a:r>
              <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hlinkClick r:id="rId3"/>
              </a:rPr>
              <a:t>website</a:t>
            </a:r>
            <a:r>
              <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rPr>
              <a:t>: forum, online room, calendar of events, links to generic induction. </a:t>
            </a:r>
          </a:p>
          <a:p>
            <a:pPr marL="342900" marR="0" lvl="0" indent="-34290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rPr>
              <a:t>All 46 ALs new to the STEM faculty in 2019 invited</a:t>
            </a:r>
          </a:p>
          <a:p>
            <a:pPr marL="342900" marR="0" lvl="0" indent="-34290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GB" dirty="0"/>
          </a:p>
        </p:txBody>
      </p:sp>
      <p:sp>
        <p:nvSpPr>
          <p:cNvPr id="4" name="Slide Number Placeholder 3">
            <a:extLst>
              <a:ext uri="{FF2B5EF4-FFF2-40B4-BE49-F238E27FC236}">
                <a16:creationId xmlns:a16="http://schemas.microsoft.com/office/drawing/2014/main" id="{6432B292-05D4-475E-ACFF-8221F4ECC453}"/>
              </a:ext>
            </a:extLst>
          </p:cNvPr>
          <p:cNvSpPr>
            <a:spLocks noGrp="1"/>
          </p:cNvSpPr>
          <p:nvPr>
            <p:ph type="sldNum" sz="quarter" idx="4"/>
          </p:nvPr>
        </p:nvSpPr>
        <p:spPr/>
        <p:txBody>
          <a:bodyPr/>
          <a:lstStyle/>
          <a:p>
            <a:fld id="{0406593E-52CF-5B45-8CFF-7309163A4729}" type="slidenum">
              <a:rPr lang="en-US" smtClean="0"/>
              <a:pPr/>
              <a:t>4</a:t>
            </a:fld>
            <a:endParaRPr lang="en-US"/>
          </a:p>
        </p:txBody>
      </p:sp>
      <p:pic>
        <p:nvPicPr>
          <p:cNvPr id="9" name="Picture 8">
            <a:extLst>
              <a:ext uri="{FF2B5EF4-FFF2-40B4-BE49-F238E27FC236}">
                <a16:creationId xmlns:a16="http://schemas.microsoft.com/office/drawing/2014/main" id="{E31CD07E-8066-4121-8F6D-7C093E39C321}"/>
              </a:ext>
            </a:extLst>
          </p:cNvPr>
          <p:cNvPicPr>
            <a:picLocks noChangeAspect="1"/>
          </p:cNvPicPr>
          <p:nvPr/>
        </p:nvPicPr>
        <p:blipFill>
          <a:blip r:embed="rId4"/>
          <a:stretch>
            <a:fillRect/>
          </a:stretch>
        </p:blipFill>
        <p:spPr>
          <a:xfrm>
            <a:off x="1042534" y="3485288"/>
            <a:ext cx="6414710" cy="1658212"/>
          </a:xfrm>
          <a:prstGeom prst="rect">
            <a:avLst/>
          </a:prstGeom>
        </p:spPr>
      </p:pic>
    </p:spTree>
    <p:extLst>
      <p:ext uri="{BB962C8B-B14F-4D97-AF65-F5344CB8AC3E}">
        <p14:creationId xmlns:p14="http://schemas.microsoft.com/office/powerpoint/2010/main" val="211850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F9C4-3B99-4D13-B5FA-D700E40E0A64}"/>
              </a:ext>
            </a:extLst>
          </p:cNvPr>
          <p:cNvSpPr>
            <a:spLocks noGrp="1"/>
          </p:cNvSpPr>
          <p:nvPr>
            <p:ph type="ctrTitle"/>
          </p:nvPr>
        </p:nvSpPr>
        <p:spPr>
          <a:xfrm>
            <a:off x="388800" y="153824"/>
            <a:ext cx="8351999" cy="837488"/>
          </a:xfrm>
          <a:solidFill>
            <a:schemeClr val="accent4"/>
          </a:solidFill>
        </p:spPr>
        <p:txBody>
          <a:bodyPr/>
          <a:lstStyle/>
          <a:p>
            <a:r>
              <a:rPr lang="en-GB" sz="3200" dirty="0"/>
              <a:t>STEM faculty induction programme (19J) </a:t>
            </a:r>
          </a:p>
        </p:txBody>
      </p:sp>
      <p:sp>
        <p:nvSpPr>
          <p:cNvPr id="3" name="Content Placeholder 2">
            <a:extLst>
              <a:ext uri="{FF2B5EF4-FFF2-40B4-BE49-F238E27FC236}">
                <a16:creationId xmlns:a16="http://schemas.microsoft.com/office/drawing/2014/main" id="{169E173D-EB8D-4A08-BFA7-A205C10BA051}"/>
              </a:ext>
            </a:extLst>
          </p:cNvPr>
          <p:cNvSpPr>
            <a:spLocks noGrp="1"/>
          </p:cNvSpPr>
          <p:nvPr>
            <p:ph idx="1"/>
          </p:nvPr>
        </p:nvSpPr>
        <p:spPr>
          <a:xfrm>
            <a:off x="432000" y="1080000"/>
            <a:ext cx="8352000" cy="3979110"/>
          </a:xfrm>
        </p:spPr>
        <p:txBody>
          <a:bodyPr>
            <a:normAutofit fontScale="92500" lnSpcReduction="10000"/>
          </a:bodyPr>
          <a:lstStyle/>
          <a:p>
            <a:pPr marL="171450" indent="-171450">
              <a:buFont typeface="Arial" panose="020B0604020202020204" pitchFamily="34" charset="0"/>
              <a:buChar char="•"/>
            </a:pPr>
            <a:r>
              <a:rPr lang="en-GB" sz="2400" dirty="0"/>
              <a:t>Online: top tips for starting (October) attended by 25 ALs </a:t>
            </a:r>
          </a:p>
          <a:p>
            <a:pPr marL="171450" indent="-171450">
              <a:buFont typeface="Arial" panose="020B0604020202020204" pitchFamily="34" charset="0"/>
              <a:buChar char="•"/>
            </a:pPr>
            <a:r>
              <a:rPr lang="en-GB" sz="2400" dirty="0">
                <a:solidFill>
                  <a:schemeClr val="accent1"/>
                </a:solidFill>
              </a:rPr>
              <a:t>Face to face event with overnight stay (early November) attended by 57% (26) ALs</a:t>
            </a:r>
          </a:p>
          <a:p>
            <a:pPr marL="628639" lvl="1" indent="-171450">
              <a:buFont typeface="Arial" panose="020B0604020202020204" pitchFamily="34" charset="0"/>
              <a:buChar char="•"/>
            </a:pPr>
            <a:r>
              <a:rPr lang="en-GB" sz="2400" dirty="0">
                <a:solidFill>
                  <a:schemeClr val="accent1"/>
                </a:solidFill>
              </a:rPr>
              <a:t>Networking</a:t>
            </a:r>
          </a:p>
          <a:p>
            <a:pPr marL="1085827" lvl="2" indent="-171450">
              <a:buFont typeface="Arial" panose="020B0604020202020204" pitchFamily="34" charset="0"/>
              <a:buChar char="•"/>
            </a:pPr>
            <a:r>
              <a:rPr lang="en-GB" sz="2400" dirty="0">
                <a:solidFill>
                  <a:schemeClr val="accent1"/>
                </a:solidFill>
              </a:rPr>
              <a:t>Meeting with school, tour of facilities </a:t>
            </a:r>
          </a:p>
          <a:p>
            <a:pPr marL="1085827" lvl="2" indent="-171450">
              <a:buFont typeface="Arial" panose="020B0604020202020204" pitchFamily="34" charset="0"/>
              <a:buChar char="•"/>
            </a:pPr>
            <a:r>
              <a:rPr lang="en-GB" sz="2400" dirty="0">
                <a:solidFill>
                  <a:schemeClr val="accent1"/>
                </a:solidFill>
              </a:rPr>
              <a:t>Dinner</a:t>
            </a:r>
          </a:p>
          <a:p>
            <a:pPr marL="628639" lvl="1" indent="-171450">
              <a:buFont typeface="Arial" panose="020B0604020202020204" pitchFamily="34" charset="0"/>
              <a:buChar char="•"/>
            </a:pPr>
            <a:r>
              <a:rPr lang="en-GB" sz="2400" dirty="0">
                <a:solidFill>
                  <a:schemeClr val="accent1"/>
                </a:solidFill>
              </a:rPr>
              <a:t>Workshops </a:t>
            </a:r>
          </a:p>
          <a:p>
            <a:pPr marL="1085827" lvl="2" indent="-171450">
              <a:buFont typeface="Arial" panose="020B0604020202020204" pitchFamily="34" charset="0"/>
              <a:buChar char="•"/>
            </a:pPr>
            <a:r>
              <a:rPr lang="en-GB" sz="2400" dirty="0">
                <a:solidFill>
                  <a:schemeClr val="accent1"/>
                </a:solidFill>
              </a:rPr>
              <a:t>Correspondence tuition (in schools)</a:t>
            </a:r>
          </a:p>
          <a:p>
            <a:pPr marL="1085827" lvl="2" indent="-171450">
              <a:buFont typeface="Arial" panose="020B0604020202020204" pitchFamily="34" charset="0"/>
              <a:buChar char="•"/>
            </a:pPr>
            <a:r>
              <a:rPr lang="en-GB" sz="2400" dirty="0">
                <a:solidFill>
                  <a:schemeClr val="accent1"/>
                </a:solidFill>
              </a:rPr>
              <a:t>Supporting students and working with SST </a:t>
            </a:r>
          </a:p>
          <a:p>
            <a:pPr marL="1085827" lvl="2" indent="-171450">
              <a:buFont typeface="Arial" panose="020B0604020202020204" pitchFamily="34" charset="0"/>
              <a:buChar char="•"/>
            </a:pPr>
            <a:r>
              <a:rPr lang="en-GB" sz="2400" dirty="0">
                <a:solidFill>
                  <a:schemeClr val="accent1"/>
                </a:solidFill>
              </a:rPr>
              <a:t>Tutorials – ideas and techniques (in schools)</a:t>
            </a:r>
          </a:p>
          <a:p>
            <a:pPr marL="171450" indent="-171450">
              <a:buFont typeface="Arial" panose="020B0604020202020204" pitchFamily="34" charset="0"/>
              <a:buChar char="•"/>
            </a:pPr>
            <a:r>
              <a:rPr lang="en-GB" sz="2400" dirty="0"/>
              <a:t>In addition to OU generic induction (AL Essentials &amp; Tutoring online courses)</a:t>
            </a:r>
          </a:p>
        </p:txBody>
      </p:sp>
      <p:sp>
        <p:nvSpPr>
          <p:cNvPr id="4" name="Slide Number Placeholder 3">
            <a:extLst>
              <a:ext uri="{FF2B5EF4-FFF2-40B4-BE49-F238E27FC236}">
                <a16:creationId xmlns:a16="http://schemas.microsoft.com/office/drawing/2014/main" id="{A8054E78-71FB-49D0-8A81-CE65BE3DCDE5}"/>
              </a:ext>
            </a:extLst>
          </p:cNvPr>
          <p:cNvSpPr>
            <a:spLocks noGrp="1"/>
          </p:cNvSpPr>
          <p:nvPr>
            <p:ph type="sldNum" sz="quarter" idx="4"/>
          </p:nvPr>
        </p:nvSpPr>
        <p:spPr/>
        <p:txBody>
          <a:bodyPr/>
          <a:lstStyle/>
          <a:p>
            <a:fld id="{0406593E-52CF-5B45-8CFF-7309163A4729}" type="slidenum">
              <a:rPr lang="en-US" smtClean="0"/>
              <a:pPr/>
              <a:t>5</a:t>
            </a:fld>
            <a:endParaRPr lang="en-US"/>
          </a:p>
        </p:txBody>
      </p:sp>
    </p:spTree>
    <p:extLst>
      <p:ext uri="{BB962C8B-B14F-4D97-AF65-F5344CB8AC3E}">
        <p14:creationId xmlns:p14="http://schemas.microsoft.com/office/powerpoint/2010/main" val="4065450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AC2E-A29C-4991-80EC-76F5B0AC1705}"/>
              </a:ext>
            </a:extLst>
          </p:cNvPr>
          <p:cNvSpPr>
            <a:spLocks noGrp="1"/>
          </p:cNvSpPr>
          <p:nvPr>
            <p:ph type="ctrTitle"/>
          </p:nvPr>
        </p:nvSpPr>
        <p:spPr>
          <a:xfrm>
            <a:off x="388800" y="399926"/>
            <a:ext cx="8395199" cy="680074"/>
          </a:xfrm>
          <a:solidFill>
            <a:schemeClr val="accent3"/>
          </a:solidFill>
        </p:spPr>
        <p:txBody>
          <a:bodyPr/>
          <a:lstStyle/>
          <a:p>
            <a:r>
              <a:rPr lang="en-GB" sz="3200" dirty="0"/>
              <a:t>Phase 3 aims</a:t>
            </a:r>
          </a:p>
        </p:txBody>
      </p:sp>
      <p:sp>
        <p:nvSpPr>
          <p:cNvPr id="3" name="Content Placeholder 2">
            <a:extLst>
              <a:ext uri="{FF2B5EF4-FFF2-40B4-BE49-F238E27FC236}">
                <a16:creationId xmlns:a16="http://schemas.microsoft.com/office/drawing/2014/main" id="{F69EF0A8-5995-48B3-8017-2AFD1B45E455}"/>
              </a:ext>
            </a:extLst>
          </p:cNvPr>
          <p:cNvSpPr>
            <a:spLocks noGrp="1"/>
          </p:cNvSpPr>
          <p:nvPr>
            <p:ph idx="1"/>
          </p:nvPr>
        </p:nvSpPr>
        <p:spPr/>
        <p:txBody>
          <a:bodyPr>
            <a:normAutofit fontScale="55000" lnSpcReduction="20000"/>
          </a:bodyPr>
          <a:lstStyle/>
          <a:p>
            <a:endParaRPr lang="en-GB" sz="2400" dirty="0"/>
          </a:p>
          <a:p>
            <a:pPr marL="571500" indent="-571500" algn="l">
              <a:lnSpc>
                <a:spcPct val="120000"/>
              </a:lnSpc>
              <a:buFont typeface="Arial" panose="020B0604020202020204" pitchFamily="34" charset="0"/>
              <a:buChar char="•"/>
            </a:pPr>
            <a:r>
              <a:rPr lang="en-GB" sz="3600" b="0" i="0" dirty="0">
                <a:solidFill>
                  <a:srgbClr val="333333"/>
                </a:solidFill>
                <a:effectLst/>
                <a:latin typeface="+mj-lt"/>
              </a:rPr>
              <a:t>previous experience</a:t>
            </a:r>
          </a:p>
          <a:p>
            <a:pPr marL="571500" indent="-571500" algn="l">
              <a:lnSpc>
                <a:spcPct val="120000"/>
              </a:lnSpc>
              <a:buFont typeface="Arial" panose="020B0604020202020204" pitchFamily="34" charset="0"/>
              <a:buChar char="•"/>
            </a:pPr>
            <a:r>
              <a:rPr lang="en-GB" sz="3600" b="0" i="0" dirty="0">
                <a:solidFill>
                  <a:srgbClr val="333333"/>
                </a:solidFill>
                <a:effectLst/>
                <a:latin typeface="+mj-lt"/>
              </a:rPr>
              <a:t>confidence in AL tutoring tasks before and after a period of induction.</a:t>
            </a:r>
          </a:p>
          <a:p>
            <a:pPr marL="571500" indent="-571500" algn="l">
              <a:lnSpc>
                <a:spcPct val="120000"/>
              </a:lnSpc>
              <a:buFont typeface="Arial" panose="020B0604020202020204" pitchFamily="34" charset="0"/>
              <a:buChar char="•"/>
            </a:pPr>
            <a:r>
              <a:rPr lang="en-GB" sz="3600" b="0" i="0" dirty="0">
                <a:solidFill>
                  <a:srgbClr val="333333"/>
                </a:solidFill>
                <a:effectLst/>
                <a:latin typeface="+mj-lt"/>
              </a:rPr>
              <a:t>usefulness and value of induction programme</a:t>
            </a:r>
          </a:p>
          <a:p>
            <a:pPr marL="571500" indent="-571500" algn="l">
              <a:lnSpc>
                <a:spcPct val="120000"/>
              </a:lnSpc>
              <a:buFont typeface="Arial" panose="020B0604020202020204" pitchFamily="34" charset="0"/>
              <a:buChar char="•"/>
            </a:pPr>
            <a:r>
              <a:rPr lang="en-GB" sz="3600" dirty="0">
                <a:solidFill>
                  <a:srgbClr val="333333"/>
                </a:solidFill>
                <a:latin typeface="+mj-lt"/>
              </a:rPr>
              <a:t>co</a:t>
            </a:r>
            <a:r>
              <a:rPr lang="en-GB" sz="3600" b="0" i="0" dirty="0">
                <a:solidFill>
                  <a:srgbClr val="333333"/>
                </a:solidFill>
                <a:effectLst/>
                <a:latin typeface="+mj-lt"/>
              </a:rPr>
              <a:t>mponents for STEM AL induction</a:t>
            </a:r>
          </a:p>
          <a:p>
            <a:pPr marL="571500" indent="-571500" algn="l">
              <a:lnSpc>
                <a:spcPct val="120000"/>
              </a:lnSpc>
              <a:buFont typeface="Arial" panose="020B0604020202020204" pitchFamily="34" charset="0"/>
              <a:buChar char="•"/>
            </a:pPr>
            <a:r>
              <a:rPr lang="en-GB" sz="3600" b="0" i="0" dirty="0">
                <a:solidFill>
                  <a:srgbClr val="333333"/>
                </a:solidFill>
                <a:effectLst/>
                <a:latin typeface="+mj-lt"/>
              </a:rPr>
              <a:t>recommendations for future STEM induction programmes.</a:t>
            </a:r>
          </a:p>
          <a:p>
            <a:pPr marL="571500" indent="-571500" algn="l">
              <a:lnSpc>
                <a:spcPct val="120000"/>
              </a:lnSpc>
              <a:buFont typeface="Arial" panose="020B0604020202020204" pitchFamily="34" charset="0"/>
              <a:buChar char="•"/>
            </a:pPr>
            <a:r>
              <a:rPr lang="en-GB" sz="3600" b="0" i="0" dirty="0">
                <a:solidFill>
                  <a:srgbClr val="333333"/>
                </a:solidFill>
                <a:effectLst/>
                <a:latin typeface="+mj-lt"/>
              </a:rPr>
              <a:t>recommendations for faculty-based AL induction that would be applicable across the OU.</a:t>
            </a:r>
          </a:p>
          <a:p>
            <a:pPr marL="571500" indent="-571500" algn="l">
              <a:lnSpc>
                <a:spcPct val="120000"/>
              </a:lnSpc>
              <a:buFont typeface="Arial" panose="020B0604020202020204" pitchFamily="34" charset="0"/>
              <a:buChar char="•"/>
            </a:pPr>
            <a:r>
              <a:rPr lang="en-GB" sz="3600" b="0" i="0" dirty="0">
                <a:solidFill>
                  <a:srgbClr val="333333"/>
                </a:solidFill>
                <a:effectLst/>
                <a:latin typeface="+mj-lt"/>
              </a:rPr>
              <a:t>aspects of HE practitioner induction that are relevant to the wider HE sector.</a:t>
            </a:r>
          </a:p>
          <a:p>
            <a:pPr marL="342900" indent="-342900">
              <a:buFont typeface="Arial" panose="020B0604020202020204" pitchFamily="34" charset="0"/>
              <a:buChar char="•"/>
            </a:pPr>
            <a:endParaRPr lang="en-GB" sz="2400" dirty="0"/>
          </a:p>
        </p:txBody>
      </p:sp>
      <p:sp>
        <p:nvSpPr>
          <p:cNvPr id="4" name="Slide Number Placeholder 3">
            <a:extLst>
              <a:ext uri="{FF2B5EF4-FFF2-40B4-BE49-F238E27FC236}">
                <a16:creationId xmlns:a16="http://schemas.microsoft.com/office/drawing/2014/main" id="{B428EF1B-DC37-4413-B357-F04E0A2FA3A6}"/>
              </a:ext>
            </a:extLst>
          </p:cNvPr>
          <p:cNvSpPr>
            <a:spLocks noGrp="1"/>
          </p:cNvSpPr>
          <p:nvPr>
            <p:ph type="sldNum" sz="quarter" idx="4"/>
          </p:nvPr>
        </p:nvSpPr>
        <p:spPr/>
        <p:txBody>
          <a:bodyPr/>
          <a:lstStyle/>
          <a:p>
            <a:fld id="{0406593E-52CF-5B45-8CFF-7309163A4729}" type="slidenum">
              <a:rPr lang="en-US" smtClean="0"/>
              <a:pPr/>
              <a:t>6</a:t>
            </a:fld>
            <a:endParaRPr lang="en-US"/>
          </a:p>
        </p:txBody>
      </p:sp>
    </p:spTree>
    <p:extLst>
      <p:ext uri="{BB962C8B-B14F-4D97-AF65-F5344CB8AC3E}">
        <p14:creationId xmlns:p14="http://schemas.microsoft.com/office/powerpoint/2010/main" val="206522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6824-FAE3-4E70-BFFF-A47DAB577297}"/>
              </a:ext>
            </a:extLst>
          </p:cNvPr>
          <p:cNvSpPr>
            <a:spLocks noGrp="1"/>
          </p:cNvSpPr>
          <p:nvPr>
            <p:ph type="ctrTitle"/>
          </p:nvPr>
        </p:nvSpPr>
        <p:spPr>
          <a:xfrm>
            <a:off x="388800" y="399926"/>
            <a:ext cx="8395199" cy="680074"/>
          </a:xfrm>
          <a:solidFill>
            <a:schemeClr val="accent2"/>
          </a:solidFill>
        </p:spPr>
        <p:txBody>
          <a:bodyPr/>
          <a:lstStyle/>
          <a:p>
            <a:r>
              <a:rPr lang="en-GB" sz="3200" dirty="0"/>
              <a:t>Methods</a:t>
            </a:r>
          </a:p>
        </p:txBody>
      </p:sp>
      <p:sp>
        <p:nvSpPr>
          <p:cNvPr id="3" name="Content Placeholder 2">
            <a:extLst>
              <a:ext uri="{FF2B5EF4-FFF2-40B4-BE49-F238E27FC236}">
                <a16:creationId xmlns:a16="http://schemas.microsoft.com/office/drawing/2014/main" id="{447D3611-66C8-48FF-ADE5-24B6416932E1}"/>
              </a:ext>
            </a:extLst>
          </p:cNvPr>
          <p:cNvSpPr>
            <a:spLocks noGrp="1"/>
          </p:cNvSpPr>
          <p:nvPr>
            <p:ph idx="1"/>
          </p:nvPr>
        </p:nvSpPr>
        <p:spPr/>
        <p:txBody>
          <a:bodyPr>
            <a:normAutofit/>
          </a:bodyPr>
          <a:lstStyle/>
          <a:p>
            <a:endParaRPr lang="en-GB" sz="1400" b="1" dirty="0">
              <a:solidFill>
                <a:schemeClr val="bg1"/>
              </a:solidFill>
              <a:latin typeface="+mj-lt"/>
              <a:ea typeface="+mj-ea"/>
              <a:cs typeface="+mj-cs"/>
            </a:endParaRPr>
          </a:p>
          <a:p>
            <a:endParaRPr lang="en-GB" sz="2400" b="1" dirty="0">
              <a:solidFill>
                <a:schemeClr val="bg1"/>
              </a:solidFill>
              <a:latin typeface="+mj-lt"/>
              <a:ea typeface="+mj-ea"/>
              <a:cs typeface="+mj-cs"/>
            </a:endParaRPr>
          </a:p>
          <a:p>
            <a:endParaRPr lang="en-GB" sz="1400" b="1" dirty="0">
              <a:solidFill>
                <a:schemeClr val="bg1"/>
              </a:solidFill>
              <a:latin typeface="+mj-lt"/>
              <a:ea typeface="+mj-ea"/>
              <a:cs typeface="+mj-cs"/>
            </a:endParaRPr>
          </a:p>
        </p:txBody>
      </p:sp>
      <p:sp>
        <p:nvSpPr>
          <p:cNvPr id="4" name="Slide Number Placeholder 3">
            <a:extLst>
              <a:ext uri="{FF2B5EF4-FFF2-40B4-BE49-F238E27FC236}">
                <a16:creationId xmlns:a16="http://schemas.microsoft.com/office/drawing/2014/main" id="{B4309221-D3DE-4D7F-850D-4C1EFDE5B38F}"/>
              </a:ext>
            </a:extLst>
          </p:cNvPr>
          <p:cNvSpPr>
            <a:spLocks noGrp="1"/>
          </p:cNvSpPr>
          <p:nvPr>
            <p:ph type="sldNum" sz="quarter" idx="4"/>
          </p:nvPr>
        </p:nvSpPr>
        <p:spPr/>
        <p:txBody>
          <a:bodyPr/>
          <a:lstStyle/>
          <a:p>
            <a:fld id="{0406593E-52CF-5B45-8CFF-7309163A4729}" type="slidenum">
              <a:rPr lang="en-US" smtClean="0"/>
              <a:pPr/>
              <a:t>7</a:t>
            </a:fld>
            <a:endParaRPr lang="en-US"/>
          </a:p>
        </p:txBody>
      </p:sp>
      <p:sp>
        <p:nvSpPr>
          <p:cNvPr id="6" name="TextBox 5">
            <a:extLst>
              <a:ext uri="{FF2B5EF4-FFF2-40B4-BE49-F238E27FC236}">
                <a16:creationId xmlns:a16="http://schemas.microsoft.com/office/drawing/2014/main" id="{A3F59D6F-6DB1-4A5B-BB23-BC1DBF93F0FD}"/>
              </a:ext>
            </a:extLst>
          </p:cNvPr>
          <p:cNvSpPr txBox="1"/>
          <p:nvPr/>
        </p:nvSpPr>
        <p:spPr>
          <a:xfrm>
            <a:off x="0" y="1196410"/>
            <a:ext cx="9144000" cy="3947089"/>
          </a:xfrm>
          <a:prstGeom prst="rect">
            <a:avLst/>
          </a:prstGeom>
          <a:noFill/>
        </p:spPr>
        <p:txBody>
          <a:bodyPr wrap="square" rtlCol="0">
            <a:noAutofit/>
          </a:bodyPr>
          <a:lstStyle/>
          <a:p>
            <a:pPr marL="342900" indent="-342900" algn="l">
              <a:buFont typeface="Arial" panose="020B0604020202020204" pitchFamily="34" charset="0"/>
              <a:buChar char="•"/>
            </a:pPr>
            <a:r>
              <a:rPr lang="en-GB" sz="1700" dirty="0"/>
              <a:t>Survey 1: sent to all ALs new to STEM in 19J (n=46) October 2019 (BOS online surveys).</a:t>
            </a:r>
          </a:p>
          <a:p>
            <a:pPr marL="685800" lvl="1" indent="-342900">
              <a:buFont typeface="Arial" panose="020B0604020202020204" pitchFamily="34" charset="0"/>
              <a:buChar char="•"/>
            </a:pPr>
            <a:r>
              <a:rPr lang="en-GB" sz="1700" dirty="0"/>
              <a:t>Previous experience. </a:t>
            </a:r>
          </a:p>
          <a:p>
            <a:pPr marL="685800" lvl="1" indent="-342900">
              <a:buFont typeface="Arial" panose="020B0604020202020204" pitchFamily="34" charset="0"/>
              <a:buChar char="•"/>
            </a:pPr>
            <a:r>
              <a:rPr lang="en-GB" sz="1700" dirty="0"/>
              <a:t>confidence in key tutoring tasks.</a:t>
            </a:r>
          </a:p>
          <a:p>
            <a:pPr lvl="1"/>
            <a:endParaRPr lang="en-GB" sz="1700" dirty="0"/>
          </a:p>
          <a:p>
            <a:pPr marL="342900" indent="-342900">
              <a:buFont typeface="Arial" panose="020B0604020202020204" pitchFamily="34" charset="0"/>
              <a:buChar char="•"/>
            </a:pPr>
            <a:r>
              <a:rPr lang="en-GB" sz="1700" dirty="0"/>
              <a:t>Survey 2: sent to same ALs (n=46) end 19J June 2020 (BOS online surveys). </a:t>
            </a:r>
          </a:p>
          <a:p>
            <a:pPr marL="685800" lvl="1" indent="-342900">
              <a:buFont typeface="Arial" panose="020B0604020202020204" pitchFamily="34" charset="0"/>
              <a:buChar char="•"/>
            </a:pPr>
            <a:r>
              <a:rPr lang="en-GB" sz="1700" dirty="0"/>
              <a:t>Confidence in key tutoring tasks.</a:t>
            </a:r>
          </a:p>
          <a:p>
            <a:pPr marL="685800" lvl="1" indent="-342900">
              <a:buFont typeface="Arial" panose="020B0604020202020204" pitchFamily="34" charset="0"/>
              <a:buChar char="•"/>
            </a:pPr>
            <a:r>
              <a:rPr lang="en-GB" sz="1700" dirty="0"/>
              <a:t>Experience of induction process. </a:t>
            </a:r>
          </a:p>
          <a:p>
            <a:pPr marL="685800" lvl="1" indent="-342900">
              <a:buFont typeface="Arial" panose="020B0604020202020204" pitchFamily="34" charset="0"/>
              <a:buChar char="•"/>
            </a:pPr>
            <a:endParaRPr lang="en-GB" sz="1700" dirty="0"/>
          </a:p>
          <a:p>
            <a:pPr marL="342900" indent="-342900">
              <a:buFont typeface="Arial" panose="020B0604020202020204" pitchFamily="34" charset="0"/>
              <a:buChar char="•"/>
            </a:pPr>
            <a:r>
              <a:rPr lang="en-GB" sz="1700" dirty="0"/>
              <a:t>Online focus group of ALs June 2020 (n=4).</a:t>
            </a:r>
          </a:p>
          <a:p>
            <a:pPr marL="342900" indent="-342900">
              <a:buFont typeface="Arial" panose="020B0604020202020204" pitchFamily="34" charset="0"/>
              <a:buChar char="•"/>
            </a:pPr>
            <a:endParaRPr lang="en-GB" sz="1700" dirty="0"/>
          </a:p>
          <a:p>
            <a:pPr marL="342900" indent="-342900">
              <a:buFont typeface="Arial" panose="020B0604020202020204" pitchFamily="34" charset="0"/>
              <a:buChar char="•"/>
            </a:pPr>
            <a:r>
              <a:rPr lang="en-GB" sz="1700" dirty="0">
                <a:solidFill>
                  <a:schemeClr val="accent1"/>
                </a:solidFill>
              </a:rPr>
              <a:t>Survey of mentors (via email) n=2 June 2020.</a:t>
            </a:r>
          </a:p>
          <a:p>
            <a:pPr marL="342900" indent="-342900">
              <a:buFont typeface="Arial" panose="020B0604020202020204" pitchFamily="34" charset="0"/>
              <a:buChar char="•"/>
            </a:pPr>
            <a:endParaRPr lang="en-GB" sz="1700" dirty="0">
              <a:solidFill>
                <a:schemeClr val="accent1"/>
              </a:solidFill>
            </a:endParaRPr>
          </a:p>
          <a:p>
            <a:pPr marL="342900" indent="-342900">
              <a:buFont typeface="Arial" panose="020B0604020202020204" pitchFamily="34" charset="0"/>
              <a:buChar char="•"/>
            </a:pPr>
            <a:r>
              <a:rPr lang="en-GB" sz="1700" dirty="0">
                <a:solidFill>
                  <a:schemeClr val="accent1"/>
                </a:solidFill>
              </a:rPr>
              <a:t>Online Workshop discussion in (+ forum discussion) of STEM Staff Tutors May 2020</a:t>
            </a:r>
            <a:r>
              <a:rPr lang="en-GB" sz="1700" dirty="0"/>
              <a:t>.</a:t>
            </a:r>
          </a:p>
          <a:p>
            <a:pPr marL="342900" indent="-342900">
              <a:buFont typeface="Arial" panose="020B0604020202020204" pitchFamily="34" charset="0"/>
              <a:buChar char="•"/>
            </a:pPr>
            <a:endParaRPr lang="en-GB" sz="2400" dirty="0"/>
          </a:p>
          <a:p>
            <a:pPr marL="342900" indent="-342900" algn="l">
              <a:buFont typeface="Arial" panose="020B0604020202020204" pitchFamily="34" charset="0"/>
              <a:buChar char="•"/>
            </a:pPr>
            <a:endParaRPr lang="en-GB" sz="2400" dirty="0"/>
          </a:p>
          <a:p>
            <a:pPr algn="l"/>
            <a:endParaRPr lang="en-GB" sz="2400" dirty="0"/>
          </a:p>
        </p:txBody>
      </p:sp>
      <p:pic>
        <p:nvPicPr>
          <p:cNvPr id="8" name="Picture 7" descr="Quizzical burrowing owl looking forward">
            <a:extLst>
              <a:ext uri="{FF2B5EF4-FFF2-40B4-BE49-F238E27FC236}">
                <a16:creationId xmlns:a16="http://schemas.microsoft.com/office/drawing/2014/main" id="{552F8595-ACD7-4D7F-A8C8-517F5E69B7CC}"/>
              </a:ext>
            </a:extLst>
          </p:cNvPr>
          <p:cNvPicPr>
            <a:picLocks noChangeAspect="1"/>
          </p:cNvPicPr>
          <p:nvPr/>
        </p:nvPicPr>
        <p:blipFill>
          <a:blip r:embed="rId3"/>
          <a:stretch>
            <a:fillRect/>
          </a:stretch>
        </p:blipFill>
        <p:spPr>
          <a:xfrm>
            <a:off x="6016239" y="2567366"/>
            <a:ext cx="2516298" cy="1748384"/>
          </a:xfrm>
          <a:prstGeom prst="rect">
            <a:avLst/>
          </a:prstGeom>
        </p:spPr>
      </p:pic>
    </p:spTree>
    <p:extLst>
      <p:ext uri="{BB962C8B-B14F-4D97-AF65-F5344CB8AC3E}">
        <p14:creationId xmlns:p14="http://schemas.microsoft.com/office/powerpoint/2010/main" val="1719511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8408-F797-4801-AD33-43B07A3FDE46}"/>
              </a:ext>
            </a:extLst>
          </p:cNvPr>
          <p:cNvSpPr>
            <a:spLocks noGrp="1"/>
          </p:cNvSpPr>
          <p:nvPr>
            <p:ph type="ctrTitle"/>
          </p:nvPr>
        </p:nvSpPr>
        <p:spPr>
          <a:xfrm>
            <a:off x="388800" y="170916"/>
            <a:ext cx="8395200" cy="846034"/>
          </a:xfrm>
        </p:spPr>
        <p:txBody>
          <a:bodyPr/>
          <a:lstStyle/>
          <a:p>
            <a:r>
              <a:rPr lang="en-GB" sz="3200" dirty="0"/>
              <a:t>Results: Survey 1 (n=19, 41%) </a:t>
            </a:r>
            <a:br>
              <a:rPr lang="en-GB" sz="3200" dirty="0"/>
            </a:br>
            <a:r>
              <a:rPr lang="en-GB" sz="3200" dirty="0"/>
              <a:t>Previous experience</a:t>
            </a:r>
            <a:endParaRPr lang="en-GB" sz="3200" dirty="0">
              <a:solidFill>
                <a:srgbClr val="FFFF00"/>
              </a:solidFill>
            </a:endParaRPr>
          </a:p>
        </p:txBody>
      </p:sp>
      <p:sp>
        <p:nvSpPr>
          <p:cNvPr id="4" name="Slide Number Placeholder 3">
            <a:extLst>
              <a:ext uri="{FF2B5EF4-FFF2-40B4-BE49-F238E27FC236}">
                <a16:creationId xmlns:a16="http://schemas.microsoft.com/office/drawing/2014/main" id="{58F6AE7E-6B65-447E-903B-5B0179B16270}"/>
              </a:ext>
            </a:extLst>
          </p:cNvPr>
          <p:cNvSpPr>
            <a:spLocks noGrp="1"/>
          </p:cNvSpPr>
          <p:nvPr>
            <p:ph type="sldNum" sz="quarter" idx="4"/>
          </p:nvPr>
        </p:nvSpPr>
        <p:spPr/>
        <p:txBody>
          <a:bodyPr/>
          <a:lstStyle/>
          <a:p>
            <a:fld id="{0406593E-52CF-5B45-8CFF-7309163A4729}" type="slidenum">
              <a:rPr lang="en-US" smtClean="0"/>
              <a:pPr/>
              <a:t>8</a:t>
            </a:fld>
            <a:endParaRPr lang="en-US"/>
          </a:p>
        </p:txBody>
      </p:sp>
      <p:sp>
        <p:nvSpPr>
          <p:cNvPr id="8" name="Oval 7">
            <a:extLst>
              <a:ext uri="{FF2B5EF4-FFF2-40B4-BE49-F238E27FC236}">
                <a16:creationId xmlns:a16="http://schemas.microsoft.com/office/drawing/2014/main" id="{D0BED1A5-9B30-45C7-AC0C-1EAFF702B7BF}"/>
              </a:ext>
            </a:extLst>
          </p:cNvPr>
          <p:cNvSpPr/>
          <p:nvPr/>
        </p:nvSpPr>
        <p:spPr>
          <a:xfrm>
            <a:off x="1230593" y="1102519"/>
            <a:ext cx="2384277" cy="182025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dirty="0"/>
              <a:t>All had prior teaching experience</a:t>
            </a:r>
          </a:p>
          <a:p>
            <a:r>
              <a:rPr lang="en-GB" dirty="0"/>
              <a:t>100%</a:t>
            </a:r>
          </a:p>
        </p:txBody>
      </p:sp>
      <p:sp>
        <p:nvSpPr>
          <p:cNvPr id="9" name="Oval 8">
            <a:extLst>
              <a:ext uri="{FF2B5EF4-FFF2-40B4-BE49-F238E27FC236}">
                <a16:creationId xmlns:a16="http://schemas.microsoft.com/office/drawing/2014/main" id="{E4E8E1B6-DF93-4C7A-86F5-ADF728D8CF12}"/>
              </a:ext>
            </a:extLst>
          </p:cNvPr>
          <p:cNvSpPr/>
          <p:nvPr/>
        </p:nvSpPr>
        <p:spPr>
          <a:xfrm>
            <a:off x="1089474" y="3420011"/>
            <a:ext cx="1526082" cy="134809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HE </a:t>
            </a:r>
          </a:p>
          <a:p>
            <a:r>
              <a:rPr lang="en-GB" dirty="0"/>
              <a:t>74%</a:t>
            </a:r>
          </a:p>
        </p:txBody>
      </p:sp>
      <p:pic>
        <p:nvPicPr>
          <p:cNvPr id="13" name="Content Placeholder 12" descr="Group of men with solid fill">
            <a:extLst>
              <a:ext uri="{FF2B5EF4-FFF2-40B4-BE49-F238E27FC236}">
                <a16:creationId xmlns:a16="http://schemas.microsoft.com/office/drawing/2014/main" id="{750C8D87-AC9A-4B21-A75C-24F1195E4A0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637034" y="1439842"/>
            <a:ext cx="429537" cy="417505"/>
          </a:xfrm>
        </p:spPr>
      </p:pic>
      <p:pic>
        <p:nvPicPr>
          <p:cNvPr id="15" name="Graphic 14" descr="Man with solid fill">
            <a:extLst>
              <a:ext uri="{FF2B5EF4-FFF2-40B4-BE49-F238E27FC236}">
                <a16:creationId xmlns:a16="http://schemas.microsoft.com/office/drawing/2014/main" id="{7CD39F0F-40D4-471A-95A3-D5A755D1EF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6399" y="3941284"/>
            <a:ext cx="305546" cy="305546"/>
          </a:xfrm>
          <a:prstGeom prst="rect">
            <a:avLst/>
          </a:prstGeom>
        </p:spPr>
      </p:pic>
      <p:pic>
        <p:nvPicPr>
          <p:cNvPr id="16" name="Content Placeholder 12" descr="Group of men with solid fill">
            <a:extLst>
              <a:ext uri="{FF2B5EF4-FFF2-40B4-BE49-F238E27FC236}">
                <a16:creationId xmlns:a16="http://schemas.microsoft.com/office/drawing/2014/main" id="{B1D87A5A-D1C9-4850-AF6A-FB205C2E5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5231" y="1858980"/>
            <a:ext cx="375527" cy="375527"/>
          </a:xfrm>
          <a:prstGeom prst="rect">
            <a:avLst/>
          </a:prstGeom>
        </p:spPr>
      </p:pic>
      <p:pic>
        <p:nvPicPr>
          <p:cNvPr id="17" name="Content Placeholder 12" descr="Group of men with solid fill">
            <a:extLst>
              <a:ext uri="{FF2B5EF4-FFF2-40B4-BE49-F238E27FC236}">
                <a16:creationId xmlns:a16="http://schemas.microsoft.com/office/drawing/2014/main" id="{8B24D2F9-8903-4B07-BDA9-9B3EA4D032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9162" y="1457830"/>
            <a:ext cx="411945" cy="411945"/>
          </a:xfrm>
          <a:prstGeom prst="rect">
            <a:avLst/>
          </a:prstGeom>
        </p:spPr>
      </p:pic>
      <p:pic>
        <p:nvPicPr>
          <p:cNvPr id="18" name="Content Placeholder 12" descr="Group of men with solid fill">
            <a:extLst>
              <a:ext uri="{FF2B5EF4-FFF2-40B4-BE49-F238E27FC236}">
                <a16:creationId xmlns:a16="http://schemas.microsoft.com/office/drawing/2014/main" id="{FDB62A03-2D4E-4464-A6CF-F6DEE808A4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2266" y="1857346"/>
            <a:ext cx="382699" cy="382699"/>
          </a:xfrm>
          <a:prstGeom prst="rect">
            <a:avLst/>
          </a:prstGeom>
        </p:spPr>
      </p:pic>
      <p:pic>
        <p:nvPicPr>
          <p:cNvPr id="19" name="Content Placeholder 12" descr="Group of men with solid fill">
            <a:extLst>
              <a:ext uri="{FF2B5EF4-FFF2-40B4-BE49-F238E27FC236}">
                <a16:creationId xmlns:a16="http://schemas.microsoft.com/office/drawing/2014/main" id="{E29C9046-0A73-4C18-A954-C3A40D0EF4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4298" y="2240045"/>
            <a:ext cx="390974" cy="390974"/>
          </a:xfrm>
          <a:prstGeom prst="rect">
            <a:avLst/>
          </a:prstGeom>
        </p:spPr>
      </p:pic>
      <p:pic>
        <p:nvPicPr>
          <p:cNvPr id="20" name="Content Placeholder 12" descr="Group of men with solid fill">
            <a:extLst>
              <a:ext uri="{FF2B5EF4-FFF2-40B4-BE49-F238E27FC236}">
                <a16:creationId xmlns:a16="http://schemas.microsoft.com/office/drawing/2014/main" id="{729484D6-C4A6-4517-B21E-687231D4A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5375" y="2252473"/>
            <a:ext cx="344695" cy="344695"/>
          </a:xfrm>
          <a:prstGeom prst="rect">
            <a:avLst/>
          </a:prstGeom>
        </p:spPr>
      </p:pic>
      <p:pic>
        <p:nvPicPr>
          <p:cNvPr id="21" name="Content Placeholder 12" descr="Group of men with solid fill">
            <a:extLst>
              <a:ext uri="{FF2B5EF4-FFF2-40B4-BE49-F238E27FC236}">
                <a16:creationId xmlns:a16="http://schemas.microsoft.com/office/drawing/2014/main" id="{7AD82781-BE7B-4F87-8343-0B8A794050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9887" y="3558574"/>
            <a:ext cx="349586" cy="339794"/>
          </a:xfrm>
          <a:prstGeom prst="rect">
            <a:avLst/>
          </a:prstGeom>
        </p:spPr>
      </p:pic>
      <p:pic>
        <p:nvPicPr>
          <p:cNvPr id="22" name="Content Placeholder 12" descr="Group of men with solid fill">
            <a:extLst>
              <a:ext uri="{FF2B5EF4-FFF2-40B4-BE49-F238E27FC236}">
                <a16:creationId xmlns:a16="http://schemas.microsoft.com/office/drawing/2014/main" id="{850DEF0C-757E-4BE1-AF4D-16DC435607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33" y="3880035"/>
            <a:ext cx="349585" cy="339793"/>
          </a:xfrm>
          <a:prstGeom prst="rect">
            <a:avLst/>
          </a:prstGeom>
        </p:spPr>
      </p:pic>
      <p:pic>
        <p:nvPicPr>
          <p:cNvPr id="23" name="Content Placeholder 12" descr="Group of men with solid fill">
            <a:extLst>
              <a:ext uri="{FF2B5EF4-FFF2-40B4-BE49-F238E27FC236}">
                <a16:creationId xmlns:a16="http://schemas.microsoft.com/office/drawing/2014/main" id="{85C9B3BE-1E75-4713-823F-F4725D387C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33" y="4201494"/>
            <a:ext cx="349586" cy="339794"/>
          </a:xfrm>
          <a:prstGeom prst="rect">
            <a:avLst/>
          </a:prstGeom>
        </p:spPr>
      </p:pic>
      <p:pic>
        <p:nvPicPr>
          <p:cNvPr id="24" name="Picture 23">
            <a:extLst>
              <a:ext uri="{FF2B5EF4-FFF2-40B4-BE49-F238E27FC236}">
                <a16:creationId xmlns:a16="http://schemas.microsoft.com/office/drawing/2014/main" id="{F74B3D8D-35F9-4BB4-9F44-DB7C5F70BB8E}"/>
              </a:ext>
            </a:extLst>
          </p:cNvPr>
          <p:cNvPicPr>
            <a:picLocks noChangeAspect="1"/>
          </p:cNvPicPr>
          <p:nvPr/>
        </p:nvPicPr>
        <p:blipFill>
          <a:blip r:embed="rId7"/>
          <a:stretch>
            <a:fillRect/>
          </a:stretch>
        </p:blipFill>
        <p:spPr>
          <a:xfrm>
            <a:off x="2057185" y="3878370"/>
            <a:ext cx="365546" cy="355531"/>
          </a:xfrm>
          <a:prstGeom prst="rect">
            <a:avLst/>
          </a:prstGeom>
        </p:spPr>
      </p:pic>
      <p:pic>
        <p:nvPicPr>
          <p:cNvPr id="25" name="Graphic 24" descr="Man with solid fill">
            <a:extLst>
              <a:ext uri="{FF2B5EF4-FFF2-40B4-BE49-F238E27FC236}">
                <a16:creationId xmlns:a16="http://schemas.microsoft.com/office/drawing/2014/main" id="{66F36CCF-D2F0-47CE-871D-D3BF910E47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3664" y="4233900"/>
            <a:ext cx="279403" cy="279403"/>
          </a:xfrm>
          <a:prstGeom prst="rect">
            <a:avLst/>
          </a:prstGeom>
        </p:spPr>
      </p:pic>
      <p:pic>
        <p:nvPicPr>
          <p:cNvPr id="26" name="Picture 25">
            <a:extLst>
              <a:ext uri="{FF2B5EF4-FFF2-40B4-BE49-F238E27FC236}">
                <a16:creationId xmlns:a16="http://schemas.microsoft.com/office/drawing/2014/main" id="{8A0BEAE3-C006-49DF-B8ED-8F8681D019DC}"/>
              </a:ext>
            </a:extLst>
          </p:cNvPr>
          <p:cNvPicPr>
            <a:picLocks noChangeAspect="1"/>
          </p:cNvPicPr>
          <p:nvPr/>
        </p:nvPicPr>
        <p:blipFill>
          <a:blip r:embed="rId8"/>
          <a:stretch>
            <a:fillRect/>
          </a:stretch>
        </p:blipFill>
        <p:spPr>
          <a:xfrm>
            <a:off x="2129589" y="4201494"/>
            <a:ext cx="304826" cy="304826"/>
          </a:xfrm>
          <a:prstGeom prst="rect">
            <a:avLst/>
          </a:prstGeom>
        </p:spPr>
      </p:pic>
      <p:sp>
        <p:nvSpPr>
          <p:cNvPr id="27" name="Oval 26">
            <a:extLst>
              <a:ext uri="{FF2B5EF4-FFF2-40B4-BE49-F238E27FC236}">
                <a16:creationId xmlns:a16="http://schemas.microsoft.com/office/drawing/2014/main" id="{00F3C9CA-86EF-46BC-8E2F-645727058DAE}"/>
              </a:ext>
            </a:extLst>
          </p:cNvPr>
          <p:cNvSpPr/>
          <p:nvPr/>
        </p:nvSpPr>
        <p:spPr>
          <a:xfrm>
            <a:off x="2771101" y="3407116"/>
            <a:ext cx="1369820" cy="1356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FE </a:t>
            </a:r>
          </a:p>
          <a:p>
            <a:r>
              <a:rPr lang="en-GB" dirty="0"/>
              <a:t>42%</a:t>
            </a:r>
          </a:p>
        </p:txBody>
      </p:sp>
      <p:pic>
        <p:nvPicPr>
          <p:cNvPr id="28" name="Content Placeholder 12" descr="Group of men with solid fill">
            <a:extLst>
              <a:ext uri="{FF2B5EF4-FFF2-40B4-BE49-F238E27FC236}">
                <a16:creationId xmlns:a16="http://schemas.microsoft.com/office/drawing/2014/main" id="{9A8B4091-E26B-4704-996C-86B275547F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8761" y="3672508"/>
            <a:ext cx="349586" cy="339794"/>
          </a:xfrm>
          <a:prstGeom prst="rect">
            <a:avLst/>
          </a:prstGeom>
        </p:spPr>
      </p:pic>
      <p:pic>
        <p:nvPicPr>
          <p:cNvPr id="29" name="Picture 28">
            <a:extLst>
              <a:ext uri="{FF2B5EF4-FFF2-40B4-BE49-F238E27FC236}">
                <a16:creationId xmlns:a16="http://schemas.microsoft.com/office/drawing/2014/main" id="{A9E31331-EDD8-46FB-BC20-A68A2E36BBA4}"/>
              </a:ext>
            </a:extLst>
          </p:cNvPr>
          <p:cNvPicPr>
            <a:picLocks noChangeAspect="1"/>
          </p:cNvPicPr>
          <p:nvPr/>
        </p:nvPicPr>
        <p:blipFill>
          <a:blip r:embed="rId9"/>
          <a:stretch>
            <a:fillRect/>
          </a:stretch>
        </p:blipFill>
        <p:spPr>
          <a:xfrm>
            <a:off x="3637874" y="3676993"/>
            <a:ext cx="347502" cy="335309"/>
          </a:xfrm>
          <a:prstGeom prst="rect">
            <a:avLst/>
          </a:prstGeom>
        </p:spPr>
      </p:pic>
      <p:pic>
        <p:nvPicPr>
          <p:cNvPr id="30" name="Graphic 29" descr="Man with solid fill">
            <a:extLst>
              <a:ext uri="{FF2B5EF4-FFF2-40B4-BE49-F238E27FC236}">
                <a16:creationId xmlns:a16="http://schemas.microsoft.com/office/drawing/2014/main" id="{CBA4E10F-5333-4B41-AB76-669DCD525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6399" y="3982686"/>
            <a:ext cx="305546" cy="305546"/>
          </a:xfrm>
          <a:prstGeom prst="rect">
            <a:avLst/>
          </a:prstGeom>
        </p:spPr>
      </p:pic>
      <p:pic>
        <p:nvPicPr>
          <p:cNvPr id="31" name="Graphic 30" descr="Man with solid fill">
            <a:extLst>
              <a:ext uri="{FF2B5EF4-FFF2-40B4-BE49-F238E27FC236}">
                <a16:creationId xmlns:a16="http://schemas.microsoft.com/office/drawing/2014/main" id="{672DA007-B2DD-4615-8E5C-3A998B3A28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4523" y="3987070"/>
            <a:ext cx="305546" cy="305546"/>
          </a:xfrm>
          <a:prstGeom prst="rect">
            <a:avLst/>
          </a:prstGeom>
        </p:spPr>
      </p:pic>
      <p:sp>
        <p:nvSpPr>
          <p:cNvPr id="32" name="Arrow: Down 31">
            <a:extLst>
              <a:ext uri="{FF2B5EF4-FFF2-40B4-BE49-F238E27FC236}">
                <a16:creationId xmlns:a16="http://schemas.microsoft.com/office/drawing/2014/main" id="{3ACC0560-9ECC-4A05-AC1F-AA1CE75881B6}"/>
              </a:ext>
            </a:extLst>
          </p:cNvPr>
          <p:cNvSpPr/>
          <p:nvPr/>
        </p:nvSpPr>
        <p:spPr>
          <a:xfrm rot="2170147">
            <a:off x="2009613" y="2936532"/>
            <a:ext cx="159420" cy="472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Down 32">
            <a:extLst>
              <a:ext uri="{FF2B5EF4-FFF2-40B4-BE49-F238E27FC236}">
                <a16:creationId xmlns:a16="http://schemas.microsoft.com/office/drawing/2014/main" id="{2B733327-5E34-4B68-8E65-30BE562CDF87}"/>
              </a:ext>
            </a:extLst>
          </p:cNvPr>
          <p:cNvSpPr/>
          <p:nvPr/>
        </p:nvSpPr>
        <p:spPr>
          <a:xfrm rot="19486600">
            <a:off x="2931029" y="2906577"/>
            <a:ext cx="123572" cy="5003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5D63F053-6494-4C8C-A24C-F37B2831FCE8}"/>
              </a:ext>
            </a:extLst>
          </p:cNvPr>
          <p:cNvSpPr/>
          <p:nvPr/>
        </p:nvSpPr>
        <p:spPr>
          <a:xfrm>
            <a:off x="59821" y="2631019"/>
            <a:ext cx="1236160" cy="124735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600" dirty="0"/>
              <a:t>School 32%</a:t>
            </a:r>
          </a:p>
          <a:p>
            <a:endParaRPr lang="en-GB" sz="1600" dirty="0"/>
          </a:p>
        </p:txBody>
      </p:sp>
      <p:pic>
        <p:nvPicPr>
          <p:cNvPr id="35" name="Content Placeholder 12" descr="Group of men with solid fill">
            <a:extLst>
              <a:ext uri="{FF2B5EF4-FFF2-40B4-BE49-F238E27FC236}">
                <a16:creationId xmlns:a16="http://schemas.microsoft.com/office/drawing/2014/main" id="{70C1A06C-BC02-444B-AD79-A7749EF61E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427" y="3326470"/>
            <a:ext cx="349586" cy="339794"/>
          </a:xfrm>
          <a:prstGeom prst="rect">
            <a:avLst/>
          </a:prstGeom>
        </p:spPr>
      </p:pic>
      <p:pic>
        <p:nvPicPr>
          <p:cNvPr id="36" name="Content Placeholder 12" descr="Group of men with solid fill">
            <a:extLst>
              <a:ext uri="{FF2B5EF4-FFF2-40B4-BE49-F238E27FC236}">
                <a16:creationId xmlns:a16="http://schemas.microsoft.com/office/drawing/2014/main" id="{14D47C82-EBBA-4902-A892-2EC0E3E5B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361" y="3326470"/>
            <a:ext cx="349586" cy="339794"/>
          </a:xfrm>
          <a:prstGeom prst="rect">
            <a:avLst/>
          </a:prstGeom>
        </p:spPr>
      </p:pic>
      <p:sp>
        <p:nvSpPr>
          <p:cNvPr id="37" name="Arrow: Down 36">
            <a:extLst>
              <a:ext uri="{FF2B5EF4-FFF2-40B4-BE49-F238E27FC236}">
                <a16:creationId xmlns:a16="http://schemas.microsoft.com/office/drawing/2014/main" id="{74FDC4FD-F06F-4733-B039-D74F7B8E8820}"/>
              </a:ext>
            </a:extLst>
          </p:cNvPr>
          <p:cNvSpPr/>
          <p:nvPr/>
        </p:nvSpPr>
        <p:spPr>
          <a:xfrm rot="3113641">
            <a:off x="1018462" y="2309649"/>
            <a:ext cx="174553" cy="390974"/>
          </a:xfrm>
          <a:prstGeom prst="downArrow">
            <a:avLst>
              <a:gd name="adj1" fmla="val 50000"/>
              <a:gd name="adj2" fmla="val 501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84BB0014-F038-46A5-8E3E-59C6262602F4}"/>
              </a:ext>
            </a:extLst>
          </p:cNvPr>
          <p:cNvSpPr/>
          <p:nvPr/>
        </p:nvSpPr>
        <p:spPr>
          <a:xfrm>
            <a:off x="3920747" y="2288387"/>
            <a:ext cx="1256676" cy="130610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dirty="0"/>
              <a:t>Other 58%</a:t>
            </a:r>
          </a:p>
          <a:p>
            <a:endParaRPr lang="en-GB" dirty="0"/>
          </a:p>
          <a:p>
            <a:endParaRPr lang="en-GB" dirty="0"/>
          </a:p>
          <a:p>
            <a:endParaRPr lang="en-GB" dirty="0"/>
          </a:p>
        </p:txBody>
      </p:sp>
      <p:pic>
        <p:nvPicPr>
          <p:cNvPr id="39" name="Content Placeholder 12" descr="Group of men with solid fill">
            <a:extLst>
              <a:ext uri="{FF2B5EF4-FFF2-40B4-BE49-F238E27FC236}">
                <a16:creationId xmlns:a16="http://schemas.microsoft.com/office/drawing/2014/main" id="{1957BA08-52D7-4282-9754-88862BCC0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1623" y="3067322"/>
            <a:ext cx="349586" cy="339794"/>
          </a:xfrm>
          <a:prstGeom prst="rect">
            <a:avLst/>
          </a:prstGeom>
        </p:spPr>
      </p:pic>
      <p:pic>
        <p:nvPicPr>
          <p:cNvPr id="40" name="Content Placeholder 12" descr="Group of men with solid fill">
            <a:extLst>
              <a:ext uri="{FF2B5EF4-FFF2-40B4-BE49-F238E27FC236}">
                <a16:creationId xmlns:a16="http://schemas.microsoft.com/office/drawing/2014/main" id="{3341BE72-9855-4EB5-990B-ABFC5EC91E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2552" y="3057893"/>
            <a:ext cx="349586" cy="339794"/>
          </a:xfrm>
          <a:prstGeom prst="rect">
            <a:avLst/>
          </a:prstGeom>
        </p:spPr>
      </p:pic>
      <p:pic>
        <p:nvPicPr>
          <p:cNvPr id="41" name="Picture 40">
            <a:extLst>
              <a:ext uri="{FF2B5EF4-FFF2-40B4-BE49-F238E27FC236}">
                <a16:creationId xmlns:a16="http://schemas.microsoft.com/office/drawing/2014/main" id="{C14B3CDF-C61E-4FCB-AFC8-26929C7C66BA}"/>
              </a:ext>
            </a:extLst>
          </p:cNvPr>
          <p:cNvPicPr>
            <a:picLocks noChangeAspect="1"/>
          </p:cNvPicPr>
          <p:nvPr/>
        </p:nvPicPr>
        <p:blipFill>
          <a:blip r:embed="rId9"/>
          <a:stretch>
            <a:fillRect/>
          </a:stretch>
        </p:blipFill>
        <p:spPr>
          <a:xfrm>
            <a:off x="4230977" y="2794677"/>
            <a:ext cx="347502" cy="335309"/>
          </a:xfrm>
          <a:prstGeom prst="rect">
            <a:avLst/>
          </a:prstGeom>
        </p:spPr>
      </p:pic>
      <p:pic>
        <p:nvPicPr>
          <p:cNvPr id="43" name="Picture 42">
            <a:extLst>
              <a:ext uri="{FF2B5EF4-FFF2-40B4-BE49-F238E27FC236}">
                <a16:creationId xmlns:a16="http://schemas.microsoft.com/office/drawing/2014/main" id="{86BE5670-98A4-42AB-BC3E-591FC3AF2CCD}"/>
              </a:ext>
            </a:extLst>
          </p:cNvPr>
          <p:cNvPicPr>
            <a:picLocks noChangeAspect="1"/>
          </p:cNvPicPr>
          <p:nvPr/>
        </p:nvPicPr>
        <p:blipFill>
          <a:blip r:embed="rId8"/>
          <a:stretch>
            <a:fillRect/>
          </a:stretch>
        </p:blipFill>
        <p:spPr>
          <a:xfrm>
            <a:off x="4603604" y="2823598"/>
            <a:ext cx="263823" cy="263823"/>
          </a:xfrm>
          <a:prstGeom prst="rect">
            <a:avLst/>
          </a:prstGeom>
        </p:spPr>
      </p:pic>
      <p:pic>
        <p:nvPicPr>
          <p:cNvPr id="44" name="Picture 43">
            <a:extLst>
              <a:ext uri="{FF2B5EF4-FFF2-40B4-BE49-F238E27FC236}">
                <a16:creationId xmlns:a16="http://schemas.microsoft.com/office/drawing/2014/main" id="{6CCA5FFE-8BF7-4E55-A00A-82FA70F1E554}"/>
              </a:ext>
            </a:extLst>
          </p:cNvPr>
          <p:cNvPicPr>
            <a:picLocks noChangeAspect="1"/>
          </p:cNvPicPr>
          <p:nvPr/>
        </p:nvPicPr>
        <p:blipFill>
          <a:blip r:embed="rId8"/>
          <a:stretch>
            <a:fillRect/>
          </a:stretch>
        </p:blipFill>
        <p:spPr>
          <a:xfrm>
            <a:off x="4489424" y="2802005"/>
            <a:ext cx="281628" cy="281628"/>
          </a:xfrm>
          <a:prstGeom prst="rect">
            <a:avLst/>
          </a:prstGeom>
        </p:spPr>
      </p:pic>
      <p:pic>
        <p:nvPicPr>
          <p:cNvPr id="45" name="Picture 44">
            <a:extLst>
              <a:ext uri="{FF2B5EF4-FFF2-40B4-BE49-F238E27FC236}">
                <a16:creationId xmlns:a16="http://schemas.microsoft.com/office/drawing/2014/main" id="{B5757808-2EB0-4F63-9EF4-D5957011D826}"/>
              </a:ext>
            </a:extLst>
          </p:cNvPr>
          <p:cNvPicPr>
            <a:picLocks noChangeAspect="1"/>
          </p:cNvPicPr>
          <p:nvPr/>
        </p:nvPicPr>
        <p:blipFill>
          <a:blip r:embed="rId10"/>
          <a:stretch>
            <a:fillRect/>
          </a:stretch>
        </p:blipFill>
        <p:spPr>
          <a:xfrm rot="20612197">
            <a:off x="3578934" y="2366966"/>
            <a:ext cx="306668" cy="391265"/>
          </a:xfrm>
          <a:prstGeom prst="rect">
            <a:avLst/>
          </a:prstGeom>
        </p:spPr>
      </p:pic>
      <p:sp>
        <p:nvSpPr>
          <p:cNvPr id="46" name="Oval 45">
            <a:extLst>
              <a:ext uri="{FF2B5EF4-FFF2-40B4-BE49-F238E27FC236}">
                <a16:creationId xmlns:a16="http://schemas.microsoft.com/office/drawing/2014/main" id="{9283EFF4-B867-4C19-B8E0-DA987B7AB501}"/>
              </a:ext>
            </a:extLst>
          </p:cNvPr>
          <p:cNvSpPr/>
          <p:nvPr/>
        </p:nvSpPr>
        <p:spPr>
          <a:xfrm>
            <a:off x="7308000" y="1170465"/>
            <a:ext cx="1666430" cy="121713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Been an OU Student 42% </a:t>
            </a:r>
          </a:p>
          <a:p>
            <a:pPr algn="ctr"/>
            <a:endParaRPr lang="en-GB" dirty="0"/>
          </a:p>
          <a:p>
            <a:pPr algn="ctr"/>
            <a:endParaRPr lang="en-GB" dirty="0"/>
          </a:p>
        </p:txBody>
      </p:sp>
      <p:pic>
        <p:nvPicPr>
          <p:cNvPr id="47" name="Content Placeholder 12" descr="Group of men with solid fill">
            <a:extLst>
              <a:ext uri="{FF2B5EF4-FFF2-40B4-BE49-F238E27FC236}">
                <a16:creationId xmlns:a16="http://schemas.microsoft.com/office/drawing/2014/main" id="{231E1220-DEDE-4F50-870D-708A1480E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7644" y="1818079"/>
            <a:ext cx="349586" cy="339794"/>
          </a:xfrm>
          <a:prstGeom prst="rect">
            <a:avLst/>
          </a:prstGeom>
        </p:spPr>
      </p:pic>
      <p:pic>
        <p:nvPicPr>
          <p:cNvPr id="48" name="Picture 47">
            <a:extLst>
              <a:ext uri="{FF2B5EF4-FFF2-40B4-BE49-F238E27FC236}">
                <a16:creationId xmlns:a16="http://schemas.microsoft.com/office/drawing/2014/main" id="{043A220D-A2C4-463C-AB4D-3585813EF0D7}"/>
              </a:ext>
            </a:extLst>
          </p:cNvPr>
          <p:cNvPicPr>
            <a:picLocks noChangeAspect="1"/>
          </p:cNvPicPr>
          <p:nvPr/>
        </p:nvPicPr>
        <p:blipFill>
          <a:blip r:embed="rId11"/>
          <a:stretch>
            <a:fillRect/>
          </a:stretch>
        </p:blipFill>
        <p:spPr>
          <a:xfrm>
            <a:off x="8119748" y="1822564"/>
            <a:ext cx="353599" cy="335309"/>
          </a:xfrm>
          <a:prstGeom prst="rect">
            <a:avLst/>
          </a:prstGeom>
        </p:spPr>
      </p:pic>
      <p:pic>
        <p:nvPicPr>
          <p:cNvPr id="49" name="Picture 48">
            <a:extLst>
              <a:ext uri="{FF2B5EF4-FFF2-40B4-BE49-F238E27FC236}">
                <a16:creationId xmlns:a16="http://schemas.microsoft.com/office/drawing/2014/main" id="{37CB28E3-79F7-4171-9BAE-DAB8A2DF4341}"/>
              </a:ext>
            </a:extLst>
          </p:cNvPr>
          <p:cNvPicPr>
            <a:picLocks noChangeAspect="1"/>
          </p:cNvPicPr>
          <p:nvPr/>
        </p:nvPicPr>
        <p:blipFill>
          <a:blip r:embed="rId8"/>
          <a:stretch>
            <a:fillRect/>
          </a:stretch>
        </p:blipFill>
        <p:spPr>
          <a:xfrm>
            <a:off x="8433676" y="1858980"/>
            <a:ext cx="290212" cy="290212"/>
          </a:xfrm>
          <a:prstGeom prst="rect">
            <a:avLst/>
          </a:prstGeom>
        </p:spPr>
      </p:pic>
      <p:pic>
        <p:nvPicPr>
          <p:cNvPr id="50" name="Picture 49">
            <a:extLst>
              <a:ext uri="{FF2B5EF4-FFF2-40B4-BE49-F238E27FC236}">
                <a16:creationId xmlns:a16="http://schemas.microsoft.com/office/drawing/2014/main" id="{833601A7-5D14-4B9C-91DD-2A985B2E10D1}"/>
              </a:ext>
            </a:extLst>
          </p:cNvPr>
          <p:cNvPicPr>
            <a:picLocks noChangeAspect="1"/>
          </p:cNvPicPr>
          <p:nvPr/>
        </p:nvPicPr>
        <p:blipFill>
          <a:blip r:embed="rId12"/>
          <a:stretch>
            <a:fillRect/>
          </a:stretch>
        </p:blipFill>
        <p:spPr>
          <a:xfrm>
            <a:off x="8327030" y="1870081"/>
            <a:ext cx="290213" cy="286537"/>
          </a:xfrm>
          <a:prstGeom prst="rect">
            <a:avLst/>
          </a:prstGeom>
        </p:spPr>
      </p:pic>
      <p:sp>
        <p:nvSpPr>
          <p:cNvPr id="51" name="Oval 50">
            <a:extLst>
              <a:ext uri="{FF2B5EF4-FFF2-40B4-BE49-F238E27FC236}">
                <a16:creationId xmlns:a16="http://schemas.microsoft.com/office/drawing/2014/main" id="{FC0B3383-6AF4-456E-8F11-56A19EE94254}"/>
              </a:ext>
            </a:extLst>
          </p:cNvPr>
          <p:cNvSpPr/>
          <p:nvPr/>
        </p:nvSpPr>
        <p:spPr>
          <a:xfrm>
            <a:off x="7258421" y="2572730"/>
            <a:ext cx="1854438" cy="119999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Been AL &gt;1 year ago 26%</a:t>
            </a:r>
          </a:p>
          <a:p>
            <a:pPr algn="ctr"/>
            <a:endParaRPr lang="en-GB" dirty="0"/>
          </a:p>
          <a:p>
            <a:pPr algn="ctr"/>
            <a:r>
              <a:rPr lang="en-GB" dirty="0"/>
              <a:t> </a:t>
            </a:r>
          </a:p>
        </p:txBody>
      </p:sp>
      <p:pic>
        <p:nvPicPr>
          <p:cNvPr id="52" name="Content Placeholder 12" descr="Group of men with solid fill">
            <a:extLst>
              <a:ext uri="{FF2B5EF4-FFF2-40B4-BE49-F238E27FC236}">
                <a16:creationId xmlns:a16="http://schemas.microsoft.com/office/drawing/2014/main" id="{45073FA1-3A17-4F89-8305-6515F01FEB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2437" y="3254694"/>
            <a:ext cx="349586" cy="339794"/>
          </a:xfrm>
          <a:prstGeom prst="rect">
            <a:avLst/>
          </a:prstGeom>
        </p:spPr>
      </p:pic>
      <p:pic>
        <p:nvPicPr>
          <p:cNvPr id="53" name="Picture 52">
            <a:extLst>
              <a:ext uri="{FF2B5EF4-FFF2-40B4-BE49-F238E27FC236}">
                <a16:creationId xmlns:a16="http://schemas.microsoft.com/office/drawing/2014/main" id="{2630C171-5938-4BEC-A399-A1402A7A52C9}"/>
              </a:ext>
            </a:extLst>
          </p:cNvPr>
          <p:cNvPicPr>
            <a:picLocks noChangeAspect="1"/>
          </p:cNvPicPr>
          <p:nvPr/>
        </p:nvPicPr>
        <p:blipFill>
          <a:blip r:embed="rId12"/>
          <a:stretch>
            <a:fillRect/>
          </a:stretch>
        </p:blipFill>
        <p:spPr>
          <a:xfrm>
            <a:off x="8239339" y="3292138"/>
            <a:ext cx="292633" cy="286537"/>
          </a:xfrm>
          <a:prstGeom prst="rect">
            <a:avLst/>
          </a:prstGeom>
        </p:spPr>
      </p:pic>
      <p:pic>
        <p:nvPicPr>
          <p:cNvPr id="54" name="Picture 53">
            <a:extLst>
              <a:ext uri="{FF2B5EF4-FFF2-40B4-BE49-F238E27FC236}">
                <a16:creationId xmlns:a16="http://schemas.microsoft.com/office/drawing/2014/main" id="{3B490862-32FE-4963-8C5D-FC13454063A1}"/>
              </a:ext>
            </a:extLst>
          </p:cNvPr>
          <p:cNvPicPr>
            <a:picLocks noChangeAspect="1"/>
          </p:cNvPicPr>
          <p:nvPr/>
        </p:nvPicPr>
        <p:blipFill>
          <a:blip r:embed="rId12"/>
          <a:stretch>
            <a:fillRect/>
          </a:stretch>
        </p:blipFill>
        <p:spPr>
          <a:xfrm>
            <a:off x="8383815" y="3285862"/>
            <a:ext cx="255546" cy="292813"/>
          </a:xfrm>
          <a:prstGeom prst="rect">
            <a:avLst/>
          </a:prstGeom>
        </p:spPr>
      </p:pic>
      <p:sp>
        <p:nvSpPr>
          <p:cNvPr id="55" name="Oval 54">
            <a:extLst>
              <a:ext uri="{FF2B5EF4-FFF2-40B4-BE49-F238E27FC236}">
                <a16:creationId xmlns:a16="http://schemas.microsoft.com/office/drawing/2014/main" id="{CC336BDE-D2B7-46C3-A113-72A5662FFE80}"/>
              </a:ext>
            </a:extLst>
          </p:cNvPr>
          <p:cNvSpPr/>
          <p:nvPr/>
        </p:nvSpPr>
        <p:spPr>
          <a:xfrm>
            <a:off x="7296183" y="3951793"/>
            <a:ext cx="1750051" cy="11311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Currently employed by OU 21%</a:t>
            </a:r>
          </a:p>
          <a:p>
            <a:pPr algn="ctr"/>
            <a:r>
              <a:rPr lang="en-GB" dirty="0"/>
              <a:t> </a:t>
            </a:r>
          </a:p>
          <a:p>
            <a:pPr algn="ctr"/>
            <a:endParaRPr lang="en-GB" dirty="0"/>
          </a:p>
        </p:txBody>
      </p:sp>
      <p:pic>
        <p:nvPicPr>
          <p:cNvPr id="56" name="Content Placeholder 12" descr="Group of men with solid fill">
            <a:extLst>
              <a:ext uri="{FF2B5EF4-FFF2-40B4-BE49-F238E27FC236}">
                <a16:creationId xmlns:a16="http://schemas.microsoft.com/office/drawing/2014/main" id="{1F38E0BA-EC8D-4EB0-B5A3-1D8D05E01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0978" y="4632790"/>
            <a:ext cx="349586" cy="339794"/>
          </a:xfrm>
          <a:prstGeom prst="rect">
            <a:avLst/>
          </a:prstGeom>
        </p:spPr>
      </p:pic>
      <p:pic>
        <p:nvPicPr>
          <p:cNvPr id="57" name="Picture 56">
            <a:extLst>
              <a:ext uri="{FF2B5EF4-FFF2-40B4-BE49-F238E27FC236}">
                <a16:creationId xmlns:a16="http://schemas.microsoft.com/office/drawing/2014/main" id="{4EE1F015-79E6-4692-B695-3E5B6DA395B2}"/>
              </a:ext>
            </a:extLst>
          </p:cNvPr>
          <p:cNvPicPr>
            <a:picLocks noChangeAspect="1"/>
          </p:cNvPicPr>
          <p:nvPr/>
        </p:nvPicPr>
        <p:blipFill>
          <a:blip r:embed="rId12"/>
          <a:stretch>
            <a:fillRect/>
          </a:stretch>
        </p:blipFill>
        <p:spPr>
          <a:xfrm>
            <a:off x="8217801" y="4645025"/>
            <a:ext cx="255546" cy="292813"/>
          </a:xfrm>
          <a:prstGeom prst="rect">
            <a:avLst/>
          </a:prstGeom>
        </p:spPr>
      </p:pic>
      <p:sp>
        <p:nvSpPr>
          <p:cNvPr id="58" name="Rectangle 57">
            <a:extLst>
              <a:ext uri="{FF2B5EF4-FFF2-40B4-BE49-F238E27FC236}">
                <a16:creationId xmlns:a16="http://schemas.microsoft.com/office/drawing/2014/main" id="{D7F9DD06-8EBE-4FC8-A502-C989A332898F}"/>
              </a:ext>
            </a:extLst>
          </p:cNvPr>
          <p:cNvSpPr/>
          <p:nvPr/>
        </p:nvSpPr>
        <p:spPr>
          <a:xfrm>
            <a:off x="5426579" y="1230594"/>
            <a:ext cx="1401627" cy="1085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Delivered online tutorials</a:t>
            </a:r>
          </a:p>
          <a:p>
            <a:pPr algn="ctr"/>
            <a:r>
              <a:rPr lang="en-GB" dirty="0"/>
              <a:t>37%</a:t>
            </a:r>
          </a:p>
          <a:p>
            <a:pPr algn="ctr"/>
            <a:endParaRPr lang="en-GB" dirty="0"/>
          </a:p>
          <a:p>
            <a:pPr algn="ctr"/>
            <a:endParaRPr lang="en-GB" dirty="0"/>
          </a:p>
        </p:txBody>
      </p:sp>
      <p:pic>
        <p:nvPicPr>
          <p:cNvPr id="60" name="Picture 59">
            <a:extLst>
              <a:ext uri="{FF2B5EF4-FFF2-40B4-BE49-F238E27FC236}">
                <a16:creationId xmlns:a16="http://schemas.microsoft.com/office/drawing/2014/main" id="{9B680841-1129-4F27-A44C-C0391B5D9D45}"/>
              </a:ext>
            </a:extLst>
          </p:cNvPr>
          <p:cNvPicPr>
            <a:picLocks noChangeAspect="1"/>
          </p:cNvPicPr>
          <p:nvPr/>
        </p:nvPicPr>
        <p:blipFill>
          <a:blip r:embed="rId13"/>
          <a:stretch>
            <a:fillRect/>
          </a:stretch>
        </p:blipFill>
        <p:spPr>
          <a:xfrm>
            <a:off x="5610659" y="1860063"/>
            <a:ext cx="771633" cy="400106"/>
          </a:xfrm>
          <a:prstGeom prst="rect">
            <a:avLst/>
          </a:prstGeom>
        </p:spPr>
      </p:pic>
      <p:pic>
        <p:nvPicPr>
          <p:cNvPr id="61" name="Picture 60">
            <a:extLst>
              <a:ext uri="{FF2B5EF4-FFF2-40B4-BE49-F238E27FC236}">
                <a16:creationId xmlns:a16="http://schemas.microsoft.com/office/drawing/2014/main" id="{146CA8AB-2CA0-4E15-BF01-0E0ED2AF6DF7}"/>
              </a:ext>
            </a:extLst>
          </p:cNvPr>
          <p:cNvPicPr>
            <a:picLocks noChangeAspect="1"/>
          </p:cNvPicPr>
          <p:nvPr/>
        </p:nvPicPr>
        <p:blipFill>
          <a:blip r:embed="rId12"/>
          <a:stretch>
            <a:fillRect/>
          </a:stretch>
        </p:blipFill>
        <p:spPr>
          <a:xfrm>
            <a:off x="6268717" y="1912643"/>
            <a:ext cx="303075" cy="339830"/>
          </a:xfrm>
          <a:prstGeom prst="rect">
            <a:avLst/>
          </a:prstGeom>
        </p:spPr>
      </p:pic>
      <p:sp>
        <p:nvSpPr>
          <p:cNvPr id="63" name="Rectangle 62">
            <a:extLst>
              <a:ext uri="{FF2B5EF4-FFF2-40B4-BE49-F238E27FC236}">
                <a16:creationId xmlns:a16="http://schemas.microsoft.com/office/drawing/2014/main" id="{7C5139B3-8A79-43DE-BCAF-F2980C76BE44}"/>
              </a:ext>
            </a:extLst>
          </p:cNvPr>
          <p:cNvSpPr/>
          <p:nvPr/>
        </p:nvSpPr>
        <p:spPr>
          <a:xfrm>
            <a:off x="5426579" y="2571750"/>
            <a:ext cx="1401627" cy="1085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Marked assessment online 42%</a:t>
            </a:r>
          </a:p>
          <a:p>
            <a:pPr algn="ctr"/>
            <a:endParaRPr lang="en-GB" dirty="0"/>
          </a:p>
          <a:p>
            <a:pPr algn="ctr"/>
            <a:endParaRPr lang="en-GB" dirty="0"/>
          </a:p>
        </p:txBody>
      </p:sp>
      <p:pic>
        <p:nvPicPr>
          <p:cNvPr id="64" name="Picture 63">
            <a:extLst>
              <a:ext uri="{FF2B5EF4-FFF2-40B4-BE49-F238E27FC236}">
                <a16:creationId xmlns:a16="http://schemas.microsoft.com/office/drawing/2014/main" id="{51C46B89-CDD2-489A-BACD-0C096FC046B1}"/>
              </a:ext>
            </a:extLst>
          </p:cNvPr>
          <p:cNvPicPr>
            <a:picLocks noChangeAspect="1"/>
          </p:cNvPicPr>
          <p:nvPr/>
        </p:nvPicPr>
        <p:blipFill>
          <a:blip r:embed="rId13"/>
          <a:stretch>
            <a:fillRect/>
          </a:stretch>
        </p:blipFill>
        <p:spPr>
          <a:xfrm>
            <a:off x="5610659" y="3219826"/>
            <a:ext cx="727128" cy="377029"/>
          </a:xfrm>
          <a:prstGeom prst="rect">
            <a:avLst/>
          </a:prstGeom>
        </p:spPr>
      </p:pic>
      <p:pic>
        <p:nvPicPr>
          <p:cNvPr id="65" name="Picture 64">
            <a:extLst>
              <a:ext uri="{FF2B5EF4-FFF2-40B4-BE49-F238E27FC236}">
                <a16:creationId xmlns:a16="http://schemas.microsoft.com/office/drawing/2014/main" id="{5DD316B9-EC42-450F-AF85-A5E74DD19EA8}"/>
              </a:ext>
            </a:extLst>
          </p:cNvPr>
          <p:cNvPicPr>
            <a:picLocks noChangeAspect="1"/>
          </p:cNvPicPr>
          <p:nvPr/>
        </p:nvPicPr>
        <p:blipFill>
          <a:blip r:embed="rId12"/>
          <a:stretch>
            <a:fillRect/>
          </a:stretch>
        </p:blipFill>
        <p:spPr>
          <a:xfrm>
            <a:off x="6240583" y="3288558"/>
            <a:ext cx="268772" cy="301367"/>
          </a:xfrm>
          <a:prstGeom prst="rect">
            <a:avLst/>
          </a:prstGeom>
        </p:spPr>
      </p:pic>
      <p:pic>
        <p:nvPicPr>
          <p:cNvPr id="66" name="Picture 65">
            <a:extLst>
              <a:ext uri="{FF2B5EF4-FFF2-40B4-BE49-F238E27FC236}">
                <a16:creationId xmlns:a16="http://schemas.microsoft.com/office/drawing/2014/main" id="{2C1B913A-E3EA-474F-A049-444AEE1EE00D}"/>
              </a:ext>
            </a:extLst>
          </p:cNvPr>
          <p:cNvPicPr>
            <a:picLocks noChangeAspect="1"/>
          </p:cNvPicPr>
          <p:nvPr/>
        </p:nvPicPr>
        <p:blipFill>
          <a:blip r:embed="rId12"/>
          <a:stretch>
            <a:fillRect/>
          </a:stretch>
        </p:blipFill>
        <p:spPr>
          <a:xfrm>
            <a:off x="6389579" y="3287683"/>
            <a:ext cx="268773" cy="301368"/>
          </a:xfrm>
          <a:prstGeom prst="rect">
            <a:avLst/>
          </a:prstGeom>
        </p:spPr>
      </p:pic>
      <p:sp>
        <p:nvSpPr>
          <p:cNvPr id="67" name="Rectangle 66">
            <a:extLst>
              <a:ext uri="{FF2B5EF4-FFF2-40B4-BE49-F238E27FC236}">
                <a16:creationId xmlns:a16="http://schemas.microsoft.com/office/drawing/2014/main" id="{F095DB06-ED26-422D-9A03-F564641413D2}"/>
              </a:ext>
            </a:extLst>
          </p:cNvPr>
          <p:cNvSpPr/>
          <p:nvPr/>
        </p:nvSpPr>
        <p:spPr>
          <a:xfrm>
            <a:off x="5426579" y="3880034"/>
            <a:ext cx="1401627" cy="1131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Moderated online forums  47%</a:t>
            </a:r>
          </a:p>
          <a:p>
            <a:pPr algn="ctr"/>
            <a:endParaRPr lang="en-GB" dirty="0"/>
          </a:p>
          <a:p>
            <a:pPr algn="ctr"/>
            <a:endParaRPr lang="en-GB" dirty="0"/>
          </a:p>
        </p:txBody>
      </p:sp>
      <p:pic>
        <p:nvPicPr>
          <p:cNvPr id="68" name="Picture 67">
            <a:extLst>
              <a:ext uri="{FF2B5EF4-FFF2-40B4-BE49-F238E27FC236}">
                <a16:creationId xmlns:a16="http://schemas.microsoft.com/office/drawing/2014/main" id="{DC680AC8-9E63-4CEF-BB20-CE00FF2B6A04}"/>
              </a:ext>
            </a:extLst>
          </p:cNvPr>
          <p:cNvPicPr>
            <a:picLocks noChangeAspect="1"/>
          </p:cNvPicPr>
          <p:nvPr/>
        </p:nvPicPr>
        <p:blipFill>
          <a:blip r:embed="rId13"/>
          <a:stretch>
            <a:fillRect/>
          </a:stretch>
        </p:blipFill>
        <p:spPr>
          <a:xfrm>
            <a:off x="5582115" y="4572107"/>
            <a:ext cx="707877" cy="367047"/>
          </a:xfrm>
          <a:prstGeom prst="rect">
            <a:avLst/>
          </a:prstGeom>
        </p:spPr>
      </p:pic>
      <p:pic>
        <p:nvPicPr>
          <p:cNvPr id="69" name="Content Placeholder 12" descr="Group of men with solid fill">
            <a:extLst>
              <a:ext uri="{FF2B5EF4-FFF2-40B4-BE49-F238E27FC236}">
                <a16:creationId xmlns:a16="http://schemas.microsoft.com/office/drawing/2014/main" id="{5D5BED21-DFE7-4690-9135-E46D3688A7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0583" y="4613603"/>
            <a:ext cx="349586" cy="339794"/>
          </a:xfrm>
          <a:prstGeom prst="rect">
            <a:avLst/>
          </a:prstGeom>
        </p:spPr>
      </p:pic>
    </p:spTree>
    <p:extLst>
      <p:ext uri="{BB962C8B-B14F-4D97-AF65-F5344CB8AC3E}">
        <p14:creationId xmlns:p14="http://schemas.microsoft.com/office/powerpoint/2010/main" val="421451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3BD2D1-FCB1-4FA0-9BDA-97ED49C2DE27}"/>
              </a:ext>
            </a:extLst>
          </p:cNvPr>
          <p:cNvSpPr>
            <a:spLocks noGrp="1"/>
          </p:cNvSpPr>
          <p:nvPr>
            <p:ph type="sldNum" sz="quarter" idx="4"/>
          </p:nvPr>
        </p:nvSpPr>
        <p:spPr/>
        <p:txBody>
          <a:bodyPr/>
          <a:lstStyle/>
          <a:p>
            <a:fld id="{0406593E-52CF-5B45-8CFF-7309163A4729}" type="slidenum">
              <a:rPr lang="en-US" smtClean="0"/>
              <a:pPr/>
              <a:t>9</a:t>
            </a:fld>
            <a:endParaRPr lang="en-US"/>
          </a:p>
        </p:txBody>
      </p:sp>
      <p:sp>
        <p:nvSpPr>
          <p:cNvPr id="6" name="Title 1">
            <a:extLst>
              <a:ext uri="{FF2B5EF4-FFF2-40B4-BE49-F238E27FC236}">
                <a16:creationId xmlns:a16="http://schemas.microsoft.com/office/drawing/2014/main" id="{E3F3E2F9-E0BB-407D-88DD-EEA6822B8DA6}"/>
              </a:ext>
            </a:extLst>
          </p:cNvPr>
          <p:cNvSpPr txBox="1">
            <a:spLocks/>
          </p:cNvSpPr>
          <p:nvPr/>
        </p:nvSpPr>
        <p:spPr>
          <a:xfrm>
            <a:off x="388800" y="170916"/>
            <a:ext cx="8395200" cy="441086"/>
          </a:xfrm>
          <a:prstGeom prst="rect">
            <a:avLst/>
          </a:prstGeom>
          <a:solidFill>
            <a:schemeClr val="accent1"/>
          </a:solidFill>
        </p:spPr>
        <p:txBody>
          <a:bodyPr vert="horz" wrap="square" lIns="36000" tIns="18000" rIns="0" bIns="0" rtlCol="0" anchor="ctr" anchorCtr="0">
            <a:noAutofit/>
          </a:bodyPr>
          <a:lstStyle>
            <a:lvl1pPr algn="l" defTabSz="685783" rtl="0" eaLnBrk="1" latinLnBrk="0" hangingPunct="1">
              <a:lnSpc>
                <a:spcPct val="90000"/>
              </a:lnSpc>
              <a:spcBef>
                <a:spcPct val="0"/>
              </a:spcBef>
              <a:buNone/>
              <a:defRPr sz="1400" b="1" kern="1200" baseline="0">
                <a:solidFill>
                  <a:schemeClr val="bg1"/>
                </a:solidFill>
                <a:latin typeface="+mj-lt"/>
                <a:ea typeface="+mj-ea"/>
                <a:cs typeface="+mj-cs"/>
              </a:defRPr>
            </a:lvl1pPr>
          </a:lstStyle>
          <a:p>
            <a:r>
              <a:rPr lang="en-GB" sz="2800" dirty="0"/>
              <a:t>Results: Confidence in key online tutoring tasks </a:t>
            </a:r>
          </a:p>
        </p:txBody>
      </p:sp>
      <p:pic>
        <p:nvPicPr>
          <p:cNvPr id="1034" name="Picture 10">
            <a:extLst>
              <a:ext uri="{FF2B5EF4-FFF2-40B4-BE49-F238E27FC236}">
                <a16:creationId xmlns:a16="http://schemas.microsoft.com/office/drawing/2014/main" id="{4D1CD353-FDF1-464F-B14D-5248A45BF7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07649" y="1384419"/>
            <a:ext cx="5947550" cy="37026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19F4F0-EB50-4139-8813-8DBEA431169A}"/>
              </a:ext>
            </a:extLst>
          </p:cNvPr>
          <p:cNvSpPr txBox="1"/>
          <p:nvPr/>
        </p:nvSpPr>
        <p:spPr>
          <a:xfrm>
            <a:off x="360000" y="757237"/>
            <a:ext cx="2306288" cy="4215347"/>
          </a:xfrm>
          <a:prstGeom prst="rect">
            <a:avLst/>
          </a:prstGeom>
          <a:noFill/>
          <a:ln>
            <a:solidFill>
              <a:schemeClr val="accent1"/>
            </a:solidFill>
          </a:ln>
        </p:spPr>
        <p:txBody>
          <a:bodyPr wrap="square" rtlCol="0">
            <a:noAutofit/>
          </a:bodyPr>
          <a:lstStyle/>
          <a:p>
            <a:pPr marL="171450" indent="-171450" algn="l">
              <a:buFont typeface="Arial" panose="020B0604020202020204" pitchFamily="34" charset="0"/>
              <a:buChar char="•"/>
            </a:pPr>
            <a:r>
              <a:rPr lang="en-GB" sz="1200" dirty="0"/>
              <a:t>ALs asked to rate confidence using a Likert scale</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Similar to LHCS ALs,  at presentation start  new STEM ALs were least confident in delivering tutorials, moderating forums and supporting students</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Proportion of ALs who were very confident/confident at the end of the presentation increased for most tasks. </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r>
              <a:rPr lang="en-GB" sz="1200" dirty="0"/>
              <a:t>Proportion of ALs who were very confident/confident in supporting disabled students and working with the SST had stayed the same or decreased. </a:t>
            </a:r>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algn="l"/>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marL="171450" indent="-171450" algn="l">
              <a:buFont typeface="Arial" panose="020B0604020202020204" pitchFamily="34" charset="0"/>
              <a:buChar char="•"/>
            </a:pPr>
            <a:endParaRPr lang="en-GB" sz="1200" dirty="0"/>
          </a:p>
          <a:p>
            <a:pPr algn="l"/>
            <a:endParaRPr lang="en-GB" sz="1200" dirty="0"/>
          </a:p>
          <a:p>
            <a:pPr marL="171450" indent="-171450" algn="l">
              <a:buFont typeface="Arial" panose="020B0604020202020204" pitchFamily="34" charset="0"/>
              <a:buChar char="•"/>
            </a:pPr>
            <a:endParaRPr lang="en-GB" sz="1200" dirty="0"/>
          </a:p>
          <a:p>
            <a:pPr algn="l"/>
            <a:endParaRPr lang="en-GB" sz="1200" dirty="0"/>
          </a:p>
          <a:p>
            <a:pPr marL="171450" indent="-171450" algn="l">
              <a:buFont typeface="Arial" panose="020B0604020202020204" pitchFamily="34" charset="0"/>
              <a:buChar char="•"/>
            </a:pPr>
            <a:endParaRPr lang="en-GB" sz="1200" dirty="0"/>
          </a:p>
          <a:p>
            <a:pPr algn="l"/>
            <a:endParaRPr lang="en-GB" sz="1200" dirty="0"/>
          </a:p>
          <a:p>
            <a:pPr marL="171450" indent="-171450" algn="l">
              <a:buFont typeface="Arial" panose="020B0604020202020204" pitchFamily="34" charset="0"/>
              <a:buChar char="•"/>
            </a:pPr>
            <a:endParaRPr lang="en-GB" sz="1200" dirty="0"/>
          </a:p>
          <a:p>
            <a:pPr algn="l"/>
            <a:endParaRPr lang="en-GB" sz="1200" dirty="0"/>
          </a:p>
        </p:txBody>
      </p:sp>
      <p:sp>
        <p:nvSpPr>
          <p:cNvPr id="11" name="TextBox 10">
            <a:extLst>
              <a:ext uri="{FF2B5EF4-FFF2-40B4-BE49-F238E27FC236}">
                <a16:creationId xmlns:a16="http://schemas.microsoft.com/office/drawing/2014/main" id="{801BA014-D710-41AD-8563-AF1E23A780F9}"/>
              </a:ext>
            </a:extLst>
          </p:cNvPr>
          <p:cNvSpPr txBox="1"/>
          <p:nvPr/>
        </p:nvSpPr>
        <p:spPr>
          <a:xfrm>
            <a:off x="2954700" y="689354"/>
            <a:ext cx="5829300" cy="355629"/>
          </a:xfrm>
          <a:prstGeom prst="rect">
            <a:avLst/>
          </a:prstGeom>
          <a:noFill/>
        </p:spPr>
        <p:txBody>
          <a:bodyPr wrap="square" rtlCol="0">
            <a:noAutofit/>
          </a:bodyPr>
          <a:lstStyle/>
          <a:p>
            <a:pPr algn="l"/>
            <a:r>
              <a:rPr lang="en-GB" sz="1200" dirty="0"/>
              <a:t>Proportion (%) respondents who indicated they were either very confident or confident in performing key online tuition tasks at the start (survey 1 n=19) and end (survey 2 n=12) of the ALs’ first presentation. </a:t>
            </a:r>
          </a:p>
        </p:txBody>
      </p:sp>
    </p:spTree>
    <p:extLst>
      <p:ext uri="{BB962C8B-B14F-4D97-AF65-F5344CB8AC3E}">
        <p14:creationId xmlns:p14="http://schemas.microsoft.com/office/powerpoint/2010/main" val="3181526085"/>
      </p:ext>
    </p:extLst>
  </p:cSld>
  <p:clrMapOvr>
    <a:masterClrMapping/>
  </p:clrMapOvr>
</p:sld>
</file>

<file path=ppt/theme/theme1.xml><?xml version="1.0" encoding="utf-8"?>
<a:theme xmlns:a="http://schemas.openxmlformats.org/drawingml/2006/main" name="OU Title">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EF1B13A4-813D-44E3-93C5-C503883F126B}"/>
    </a:ext>
  </a:extLst>
</a:theme>
</file>

<file path=ppt/theme/theme2.xml><?xml version="1.0" encoding="utf-8"?>
<a:theme xmlns:a="http://schemas.openxmlformats.org/drawingml/2006/main" name="OU Section">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WIDE_UK.pptx" id="{0D03CF9A-D069-4DB5-98CC-BA9287862A76}" vid="{07C1CE78-EE35-498E-9E2C-57BA0D26E199}"/>
    </a:ext>
  </a:extLst>
</a:theme>
</file>

<file path=ppt/theme/theme3.xml><?xml version="1.0" encoding="utf-8"?>
<a:theme xmlns:a="http://schemas.openxmlformats.org/drawingml/2006/main" name="OU Layouts">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F0F73387-2611-4D57-B067-6DE4A4C30FF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OU_STANDARD_WIDE</Template>
  <TotalTime>1641</TotalTime>
  <Words>3236</Words>
  <Application>Microsoft Office PowerPoint</Application>
  <PresentationFormat>On-screen Show (16:9)</PresentationFormat>
  <Paragraphs>336</Paragraphs>
  <Slides>18</Slides>
  <Notes>17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Calibri Light</vt:lpstr>
      <vt:lpstr>Segoe UI</vt:lpstr>
      <vt:lpstr>OU Title</vt:lpstr>
      <vt:lpstr>OU Section</vt:lpstr>
      <vt:lpstr>OU Layouts</vt:lpstr>
      <vt:lpstr>Associate lecturer induction: requirements, challenges and recommendations </vt:lpstr>
      <vt:lpstr>Background</vt:lpstr>
      <vt:lpstr>Results from phases 1 and 2 indicated:</vt:lpstr>
      <vt:lpstr>Development of a faculty-based induction</vt:lpstr>
      <vt:lpstr>STEM faculty induction programme (19J) </vt:lpstr>
      <vt:lpstr>Phase 3 aims</vt:lpstr>
      <vt:lpstr>Methods</vt:lpstr>
      <vt:lpstr>Results: Survey 1 (n=19, 41%)  Previous experience</vt:lpstr>
      <vt:lpstr>PowerPoint Presentation</vt:lpstr>
      <vt:lpstr>Results: Does new ALs’ previous experience affect confidence in key online tuition tasks at start of  their first presentation?</vt:lpstr>
      <vt:lpstr>ALs’ experience of getting started ~ first month.   Survey 1 n = 19 Have you engaged with…. ? </vt:lpstr>
      <vt:lpstr>Face to face event  5 (40%) survey respondents (n=12) attended and all indicated all sessions useful or very useful.</vt:lpstr>
      <vt:lpstr>Feedback from focus group (n=4) </vt:lpstr>
      <vt:lpstr>Summary phase 3</vt:lpstr>
      <vt:lpstr>Recommendations for STEM AL induction programme </vt:lpstr>
      <vt:lpstr>Recommendations for OU wide induction </vt:lpstr>
      <vt:lpstr>Impact:</vt:lpstr>
      <vt:lpstr>THANK YOU    Thanks to eSTEeM Reference: Barlow, J. and Antoniou, M. (2007) Room for improvement: the experiences of new lecturers in higher education. Innovations in Education and Teaching International  Vol. 44, No. 1, pp. 67–77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Associate lecturer induction: requirements, challenges and recommendations</dc:title>
  <dc:creator>Hannah.Gauci</dc:creator>
  <cp:lastModifiedBy>Hannah.Gauci</cp:lastModifiedBy>
  <cp:revision>94</cp:revision>
  <dcterms:created xsi:type="dcterms:W3CDTF">2022-01-28T13:15:36Z</dcterms:created>
  <dcterms:modified xsi:type="dcterms:W3CDTF">2022-03-22T15:55:37Z</dcterms:modified>
</cp:coreProperties>
</file>