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jpg" ContentType="image/jpg"/>
  <Override PartName="/ppt/slides/slide1.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Lst>
  <p:sldSz cx="15125700" cy="10693400"/>
  <p:notesSz cx="151257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idx="2" sz="half"/>
          </p:nvPr>
        </p:nvSpPr>
        <p:spPr>
          <a:xfrm>
            <a:off x="756285" y="2459482"/>
            <a:ext cx="657967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7789735" y="2459482"/>
            <a:ext cx="657967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8"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17500" y="9534770"/>
            <a:ext cx="2933687" cy="807461"/>
          </a:xfrm>
          <a:prstGeom prst="rect">
            <a:avLst/>
          </a:prstGeom>
          <a:blipFill>
            <a:blip r:embed="rId7" cstate="print"/>
            <a:stretch>
              <a:fillRect/>
            </a:stretch>
          </a:blipFill>
        </p:spPr>
        <p:txBody>
          <a:bodyPr wrap="square" lIns="0" tIns="0" rIns="0" bIns="0" rtlCol="0"/>
          <a:lstStyle/>
          <a:p/>
        </p:txBody>
      </p:sp>
      <p:sp>
        <p:nvSpPr>
          <p:cNvPr id="17" name="bk object 17"/>
          <p:cNvSpPr/>
          <p:nvPr/>
        </p:nvSpPr>
        <p:spPr>
          <a:xfrm>
            <a:off x="11282044" y="579767"/>
            <a:ext cx="1841498" cy="1261731"/>
          </a:xfrm>
          <a:prstGeom prst="rect">
            <a:avLst/>
          </a:prstGeom>
          <a:blipFill>
            <a:blip r:embed="rId8" cstate="print"/>
            <a:stretch>
              <a:fillRect/>
            </a:stretch>
          </a:blipFill>
        </p:spPr>
        <p:txBody>
          <a:bodyPr wrap="square" lIns="0" tIns="0" rIns="0" bIns="0" rtlCol="0"/>
          <a:lstStyle/>
          <a:p/>
        </p:txBody>
      </p:sp>
      <p:sp>
        <p:nvSpPr>
          <p:cNvPr id="2" name="Holder 2"/>
          <p:cNvSpPr>
            <a:spLocks noGrp="1"/>
          </p:cNvSpPr>
          <p:nvPr>
            <p:ph type="title"/>
          </p:nvPr>
        </p:nvSpPr>
        <p:spPr>
          <a:xfrm>
            <a:off x="396493" y="666241"/>
            <a:ext cx="14332712" cy="1243964"/>
          </a:xfrm>
          <a:prstGeom prst="rect">
            <a:avLst/>
          </a:prstGeom>
        </p:spPr>
        <p:txBody>
          <a:bodyPr wrap="square" lIns="0" tIns="0" rIns="0" bIns="0">
            <a:spAutoFit/>
          </a:bodyPr>
          <a:lstStyle>
            <a:lvl1pPr>
              <a:defRPr sz="3000" b="0" i="0">
                <a:solidFill>
                  <a:srgbClr val="FF6600"/>
                </a:solidFill>
                <a:latin typeface="Arial"/>
                <a:cs typeface="Arial"/>
              </a:defRPr>
            </a:lvl1pPr>
          </a:lstStyle>
          <a:p/>
        </p:txBody>
      </p:sp>
      <p:sp>
        <p:nvSpPr>
          <p:cNvPr id="3" name="Holder 3"/>
          <p:cNvSpPr>
            <a:spLocks noGrp="1"/>
          </p:cNvSpPr>
          <p:nvPr>
            <p:ph type="body" idx="1"/>
          </p:nvPr>
        </p:nvSpPr>
        <p:spPr>
          <a:xfrm>
            <a:off x="330200" y="1974660"/>
            <a:ext cx="14465300" cy="6804025"/>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idx="5" sz="quarter"/>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493" y="666241"/>
            <a:ext cx="9450070" cy="1243965"/>
          </a:xfrm>
          <a:prstGeom prst="rect"/>
        </p:spPr>
        <p:txBody>
          <a:bodyPr wrap="square" lIns="0" tIns="43180" rIns="0" bIns="0" rtlCol="0" vert="horz">
            <a:spAutoFit/>
          </a:bodyPr>
          <a:lstStyle/>
          <a:p>
            <a:pPr marL="12700" marR="5080">
              <a:lnSpc>
                <a:spcPts val="3450"/>
              </a:lnSpc>
              <a:spcBef>
                <a:spcPts val="340"/>
              </a:spcBef>
            </a:pPr>
            <a:r>
              <a:rPr dirty="0"/>
              <a:t>What </a:t>
            </a:r>
            <a:r>
              <a:rPr dirty="0" spc="-5"/>
              <a:t>are </a:t>
            </a:r>
            <a:r>
              <a:rPr dirty="0"/>
              <a:t>the </a:t>
            </a:r>
            <a:r>
              <a:rPr dirty="0" spc="-5"/>
              <a:t>barriers </a:t>
            </a:r>
            <a:r>
              <a:rPr dirty="0"/>
              <a:t>to </a:t>
            </a:r>
            <a:r>
              <a:rPr dirty="0" spc="-5"/>
              <a:t>participation and </a:t>
            </a:r>
            <a:r>
              <a:rPr dirty="0"/>
              <a:t>success </a:t>
            </a:r>
            <a:r>
              <a:rPr dirty="0" spc="-5"/>
              <a:t>in </a:t>
            </a:r>
            <a:r>
              <a:rPr dirty="0"/>
              <a:t>the  </a:t>
            </a:r>
            <a:r>
              <a:rPr dirty="0" spc="-5"/>
              <a:t>Python element of</a:t>
            </a:r>
            <a:r>
              <a:rPr dirty="0" spc="-10"/>
              <a:t> </a:t>
            </a:r>
            <a:r>
              <a:rPr dirty="0" spc="-5"/>
              <a:t>SM123?</a:t>
            </a:r>
          </a:p>
          <a:p>
            <a:pPr marL="12700">
              <a:lnSpc>
                <a:spcPts val="2450"/>
              </a:lnSpc>
            </a:pPr>
            <a:r>
              <a:rPr dirty="0" sz="2200" spc="-5">
                <a:solidFill>
                  <a:srgbClr val="000000"/>
                </a:solidFill>
              </a:rPr>
              <a:t>Gemma Warriner and Andy Diament,</a:t>
            </a:r>
            <a:r>
              <a:rPr dirty="0" sz="2200" spc="5">
                <a:solidFill>
                  <a:srgbClr val="000000"/>
                </a:solidFill>
              </a:rPr>
              <a:t> </a:t>
            </a:r>
            <a:r>
              <a:rPr dirty="0" sz="2200" spc="-5">
                <a:solidFill>
                  <a:srgbClr val="000000"/>
                </a:solidFill>
              </a:rPr>
              <a:t>SPS</a:t>
            </a:r>
            <a:endParaRPr sz="2200"/>
          </a:p>
        </p:txBody>
      </p:sp>
      <p:sp>
        <p:nvSpPr>
          <p:cNvPr id="3" name="object 3"/>
          <p:cNvSpPr/>
          <p:nvPr/>
        </p:nvSpPr>
        <p:spPr>
          <a:xfrm>
            <a:off x="1011433" y="5113234"/>
            <a:ext cx="4310344" cy="2258770"/>
          </a:xfrm>
          <a:prstGeom prst="rect">
            <a:avLst/>
          </a:prstGeom>
          <a:blipFill>
            <a:blip r:embed="rId2" cstate="print"/>
            <a:stretch>
              <a:fillRect/>
            </a:stretch>
          </a:blipFill>
        </p:spPr>
        <p:txBody>
          <a:bodyPr wrap="square" lIns="0" tIns="0" rIns="0" bIns="0" rtlCol="0"/>
          <a:lstStyle/>
          <a:p/>
        </p:txBody>
      </p:sp>
      <p:graphicFrame>
        <p:nvGraphicFramePr>
          <p:cNvPr id="4" name="object 4"/>
          <p:cNvGraphicFramePr>
            <a:graphicFrameLocks noGrp="1"/>
          </p:cNvGraphicFramePr>
          <p:nvPr/>
        </p:nvGraphicFramePr>
        <p:xfrm>
          <a:off x="330200" y="1974660"/>
          <a:ext cx="13835380" cy="6804025"/>
        </p:xfrm>
        <a:graphic>
          <a:graphicData uri="http://schemas.openxmlformats.org/drawingml/2006/table">
            <a:tbl>
              <a:tblPr firstRow="1" bandRow="1">
                <a:tableStyleId>{2D5ABB26-0587-4C30-8999-92F81FD0307C}</a:tableStyleId>
              </a:tblPr>
              <a:tblGrid>
                <a:gridCol w="6772909"/>
                <a:gridCol w="7061834"/>
              </a:tblGrid>
              <a:tr h="6803866">
                <a:tc>
                  <a:txBody>
                    <a:bodyPr/>
                    <a:lstStyle/>
                    <a:p>
                      <a:pPr marL="127000">
                        <a:lnSpc>
                          <a:spcPts val="1989"/>
                        </a:lnSpc>
                      </a:pPr>
                      <a:r>
                        <a:rPr dirty="0" sz="1800" spc="-5" b="1">
                          <a:latin typeface="Arial"/>
                          <a:cs typeface="Arial"/>
                        </a:rPr>
                        <a:t>Background</a:t>
                      </a:r>
                      <a:endParaRPr sz="1800">
                        <a:latin typeface="Arial"/>
                        <a:cs typeface="Arial"/>
                      </a:endParaRPr>
                    </a:p>
                    <a:p>
                      <a:pPr marL="127000" marR="231140">
                        <a:lnSpc>
                          <a:spcPct val="95800"/>
                        </a:lnSpc>
                        <a:spcBef>
                          <a:spcPts val="1620"/>
                        </a:spcBef>
                      </a:pPr>
                      <a:r>
                        <a:rPr dirty="0" sz="1400" spc="-5">
                          <a:latin typeface="Arial"/>
                          <a:cs typeface="Arial"/>
                        </a:rPr>
                        <a:t>SM123 </a:t>
                      </a:r>
                      <a:r>
                        <a:rPr dirty="0" sz="1400" spc="-5" i="1">
                          <a:latin typeface="Arial"/>
                          <a:cs typeface="Arial"/>
                        </a:rPr>
                        <a:t>Physics and Space</a:t>
                      </a:r>
                      <a:r>
                        <a:rPr dirty="0" sz="1400" spc="-5">
                          <a:latin typeface="Arial"/>
                          <a:cs typeface="Arial"/>
                        </a:rPr>
                        <a:t>, is a Level 1 module, fully online and designed to be  taken after S111. It is hoped that students studying on SM123 will go forward to  study SPS modules at Levels 2 and 3. Retention on SM123 is therefore important  to Physics &amp; Astronomy qualifications as a</a:t>
                      </a:r>
                      <a:r>
                        <a:rPr dirty="0" sz="1400" spc="20">
                          <a:latin typeface="Arial"/>
                          <a:cs typeface="Arial"/>
                        </a:rPr>
                        <a:t> </a:t>
                      </a:r>
                      <a:r>
                        <a:rPr dirty="0" sz="1400" spc="-5">
                          <a:latin typeface="Arial"/>
                          <a:cs typeface="Arial"/>
                        </a:rPr>
                        <a:t>whole.</a:t>
                      </a:r>
                      <a:endParaRPr sz="1400">
                        <a:latin typeface="Arial"/>
                        <a:cs typeface="Arial"/>
                      </a:endParaRPr>
                    </a:p>
                    <a:p>
                      <a:pPr>
                        <a:lnSpc>
                          <a:spcPct val="100000"/>
                        </a:lnSpc>
                        <a:spcBef>
                          <a:spcPts val="55"/>
                        </a:spcBef>
                      </a:pPr>
                      <a:endParaRPr sz="1350">
                        <a:latin typeface="Times New Roman"/>
                        <a:cs typeface="Times New Roman"/>
                      </a:endParaRPr>
                    </a:p>
                    <a:p>
                      <a:pPr marL="127000" marR="342900">
                        <a:lnSpc>
                          <a:spcPct val="95800"/>
                        </a:lnSpc>
                      </a:pPr>
                      <a:r>
                        <a:rPr dirty="0" sz="1400" spc="-5">
                          <a:latin typeface="Arial"/>
                          <a:cs typeface="Arial"/>
                        </a:rPr>
                        <a:t>Computer programming in Python is one of 4 components of SM123 (with  Physics, Experimental &amp; Practical work, and Mathematics). It is an area they will  need to develop in level 2 and 3 modules, in order to prepare them to be  practicing physicists and space scientists. The Python tuition takes place over  four weeks spaced out over the year. Students are encouraged to do  programming tasks via “Trinkets” embedded in the SM123 website. An example  is given</a:t>
                      </a:r>
                      <a:r>
                        <a:rPr dirty="0" sz="1400">
                          <a:latin typeface="Arial"/>
                          <a:cs typeface="Arial"/>
                        </a:rPr>
                        <a:t> </a:t>
                      </a:r>
                      <a:r>
                        <a:rPr dirty="0" sz="1400" spc="-5">
                          <a:latin typeface="Arial"/>
                          <a:cs typeface="Arial"/>
                        </a:rPr>
                        <a:t>below.</a:t>
                      </a:r>
                      <a:endParaRPr sz="1400">
                        <a:latin typeface="Arial"/>
                        <a:cs typeface="Arial"/>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gn="just" marL="127000">
                        <a:lnSpc>
                          <a:spcPct val="100000"/>
                        </a:lnSpc>
                        <a:spcBef>
                          <a:spcPts val="1085"/>
                        </a:spcBef>
                      </a:pPr>
                      <a:r>
                        <a:rPr dirty="0" sz="1400" spc="-5">
                          <a:latin typeface="Arial"/>
                          <a:cs typeface="Arial"/>
                        </a:rPr>
                        <a:t>Retention on SM123 is lower than on other level 1 STEM</a:t>
                      </a:r>
                      <a:r>
                        <a:rPr dirty="0" sz="1400" spc="45">
                          <a:latin typeface="Arial"/>
                          <a:cs typeface="Arial"/>
                        </a:rPr>
                        <a:t> </a:t>
                      </a:r>
                      <a:r>
                        <a:rPr dirty="0" sz="1400" spc="-5">
                          <a:latin typeface="Arial"/>
                          <a:cs typeface="Arial"/>
                        </a:rPr>
                        <a:t>modules.</a:t>
                      </a:r>
                      <a:endParaRPr sz="1400">
                        <a:latin typeface="Arial"/>
                        <a:cs typeface="Arial"/>
                      </a:endParaRPr>
                    </a:p>
                    <a:p>
                      <a:pPr algn="just" marL="127000" marR="205104">
                        <a:lnSpc>
                          <a:spcPct val="103499"/>
                        </a:lnSpc>
                        <a:spcBef>
                          <a:spcPts val="200"/>
                        </a:spcBef>
                      </a:pPr>
                      <a:r>
                        <a:rPr dirty="0" sz="1400" spc="-5">
                          <a:latin typeface="Arial"/>
                          <a:cs typeface="Arial"/>
                        </a:rPr>
                        <a:t>It is apparent from forums and SEaM comments that many students are daunted  by Python and some do not make good progress in learning. This may include  students that score well in other aspects of the module. Feedback from students  does not always make it clear what aspects of programming they are struggling  with.</a:t>
                      </a:r>
                      <a:endParaRPr sz="1400">
                        <a:latin typeface="Arial"/>
                        <a:cs typeface="Arial"/>
                      </a:endParaRPr>
                    </a:p>
                  </a:txBody>
                  <a:tcPr marL="0" marR="0" marB="0" marT="0"/>
                </a:tc>
                <a:tc>
                  <a:txBody>
                    <a:bodyPr/>
                    <a:lstStyle/>
                    <a:p>
                      <a:pPr marL="213360">
                        <a:lnSpc>
                          <a:spcPts val="1989"/>
                        </a:lnSpc>
                      </a:pPr>
                      <a:r>
                        <a:rPr dirty="0" sz="1800" spc="-5" b="1">
                          <a:latin typeface="Arial"/>
                          <a:cs typeface="Arial"/>
                        </a:rPr>
                        <a:t>Proposed</a:t>
                      </a:r>
                      <a:r>
                        <a:rPr dirty="0" sz="1800" spc="-10" b="1">
                          <a:latin typeface="Arial"/>
                          <a:cs typeface="Arial"/>
                        </a:rPr>
                        <a:t> </a:t>
                      </a:r>
                      <a:r>
                        <a:rPr dirty="0" sz="1800" spc="-5" b="1">
                          <a:latin typeface="Arial"/>
                          <a:cs typeface="Arial"/>
                        </a:rPr>
                        <a:t>Project</a:t>
                      </a:r>
                      <a:endParaRPr sz="1800">
                        <a:latin typeface="Arial"/>
                        <a:cs typeface="Arial"/>
                      </a:endParaRPr>
                    </a:p>
                    <a:p>
                      <a:pPr algn="just" marL="213360">
                        <a:lnSpc>
                          <a:spcPct val="100000"/>
                        </a:lnSpc>
                        <a:spcBef>
                          <a:spcPts val="1755"/>
                        </a:spcBef>
                      </a:pPr>
                      <a:r>
                        <a:rPr dirty="0" sz="1400" spc="-5">
                          <a:latin typeface="Arial"/>
                          <a:cs typeface="Arial"/>
                        </a:rPr>
                        <a:t>There are two research questions that this project seeks to</a:t>
                      </a:r>
                      <a:r>
                        <a:rPr dirty="0" sz="1400" spc="40">
                          <a:latin typeface="Arial"/>
                          <a:cs typeface="Arial"/>
                        </a:rPr>
                        <a:t> </a:t>
                      </a:r>
                      <a:r>
                        <a:rPr dirty="0" sz="1400" spc="-5">
                          <a:latin typeface="Arial"/>
                          <a:cs typeface="Arial"/>
                        </a:rPr>
                        <a:t>address:</a:t>
                      </a:r>
                      <a:endParaRPr sz="1400">
                        <a:latin typeface="Arial"/>
                        <a:cs typeface="Arial"/>
                      </a:endParaRPr>
                    </a:p>
                    <a:p>
                      <a:pPr algn="just" marL="669925" indent="-229235">
                        <a:lnSpc>
                          <a:spcPct val="100000"/>
                        </a:lnSpc>
                        <a:spcBef>
                          <a:spcPts val="355"/>
                        </a:spcBef>
                        <a:buFont typeface="Symbol"/>
                        <a:buChar char=""/>
                        <a:tabLst>
                          <a:tab pos="670560" algn="l"/>
                        </a:tabLst>
                      </a:pPr>
                      <a:r>
                        <a:rPr dirty="0" sz="1400" spc="-5">
                          <a:latin typeface="Arial"/>
                          <a:cs typeface="Arial"/>
                        </a:rPr>
                        <a:t>What are the barriers that prevent students participating in Python</a:t>
                      </a:r>
                      <a:r>
                        <a:rPr dirty="0" sz="1400" spc="75">
                          <a:latin typeface="Arial"/>
                          <a:cs typeface="Arial"/>
                        </a:rPr>
                        <a:t> </a:t>
                      </a:r>
                      <a:r>
                        <a:rPr dirty="0" sz="1400" spc="-5">
                          <a:latin typeface="Arial"/>
                          <a:cs typeface="Arial"/>
                        </a:rPr>
                        <a:t>initially?</a:t>
                      </a:r>
                      <a:endParaRPr sz="1400">
                        <a:latin typeface="Arial"/>
                        <a:cs typeface="Arial"/>
                      </a:endParaRPr>
                    </a:p>
                    <a:p>
                      <a:pPr algn="just" marL="669925" indent="-229235">
                        <a:lnSpc>
                          <a:spcPct val="100000"/>
                        </a:lnSpc>
                        <a:spcBef>
                          <a:spcPts val="440"/>
                        </a:spcBef>
                        <a:buFont typeface="Symbol"/>
                        <a:buChar char=""/>
                        <a:tabLst>
                          <a:tab pos="670560" algn="l"/>
                        </a:tabLst>
                      </a:pPr>
                      <a:r>
                        <a:rPr dirty="0" sz="1400" spc="-5">
                          <a:latin typeface="Arial"/>
                          <a:cs typeface="Arial"/>
                        </a:rPr>
                        <a:t>What are the barriers that prevent subsequent</a:t>
                      </a:r>
                      <a:r>
                        <a:rPr dirty="0" sz="1400" spc="20">
                          <a:latin typeface="Arial"/>
                          <a:cs typeface="Arial"/>
                        </a:rPr>
                        <a:t> </a:t>
                      </a:r>
                      <a:r>
                        <a:rPr dirty="0" sz="1400" spc="-5">
                          <a:latin typeface="Arial"/>
                          <a:cs typeface="Arial"/>
                        </a:rPr>
                        <a:t>success?</a:t>
                      </a:r>
                      <a:endParaRPr sz="1400">
                        <a:latin typeface="Arial"/>
                        <a:cs typeface="Arial"/>
                      </a:endParaRPr>
                    </a:p>
                    <a:p>
                      <a:pPr algn="just" marL="212725" marR="119380">
                        <a:lnSpc>
                          <a:spcPct val="103600"/>
                        </a:lnSpc>
                        <a:spcBef>
                          <a:spcPts val="300"/>
                        </a:spcBef>
                      </a:pPr>
                      <a:r>
                        <a:rPr dirty="0" sz="1400" spc="-5">
                          <a:latin typeface="Arial"/>
                          <a:cs typeface="Arial"/>
                        </a:rPr>
                        <a:t>We would like to understand what prevents some students new to programming from  engaging with the materials at all and other students to give up part way through the  module.</a:t>
                      </a:r>
                      <a:endParaRPr sz="1400">
                        <a:latin typeface="Arial"/>
                        <a:cs typeface="Arial"/>
                      </a:endParaRPr>
                    </a:p>
                    <a:p>
                      <a:pPr>
                        <a:lnSpc>
                          <a:spcPct val="100000"/>
                        </a:lnSpc>
                        <a:spcBef>
                          <a:spcPts val="20"/>
                        </a:spcBef>
                      </a:pPr>
                      <a:endParaRPr sz="1400">
                        <a:latin typeface="Times New Roman"/>
                        <a:cs typeface="Times New Roman"/>
                      </a:endParaRPr>
                    </a:p>
                    <a:p>
                      <a:pPr marL="213360">
                        <a:lnSpc>
                          <a:spcPct val="100000"/>
                        </a:lnSpc>
                      </a:pPr>
                      <a:r>
                        <a:rPr dirty="0" sz="1800" spc="-5" b="1">
                          <a:latin typeface="Arial"/>
                          <a:cs typeface="Arial"/>
                        </a:rPr>
                        <a:t>Methodology</a:t>
                      </a:r>
                      <a:endParaRPr sz="1800">
                        <a:latin typeface="Arial"/>
                        <a:cs typeface="Arial"/>
                      </a:endParaRPr>
                    </a:p>
                    <a:p>
                      <a:pPr>
                        <a:lnSpc>
                          <a:spcPct val="100000"/>
                        </a:lnSpc>
                        <a:spcBef>
                          <a:spcPts val="50"/>
                        </a:spcBef>
                      </a:pPr>
                      <a:endParaRPr sz="1800">
                        <a:latin typeface="Times New Roman"/>
                        <a:cs typeface="Times New Roman"/>
                      </a:endParaRPr>
                    </a:p>
                    <a:p>
                      <a:pPr marL="213360" marR="424180">
                        <a:lnSpc>
                          <a:spcPts val="1610"/>
                        </a:lnSpc>
                      </a:pPr>
                      <a:r>
                        <a:rPr dirty="0" sz="1400" spc="-5">
                          <a:latin typeface="Arial"/>
                          <a:cs typeface="Arial"/>
                        </a:rPr>
                        <a:t>Students will be asked to complete a questionnaire focussed on how they engage  and any barriers to the engagement. We would like to establish the</a:t>
                      </a:r>
                      <a:r>
                        <a:rPr dirty="0" sz="1400" spc="100">
                          <a:latin typeface="Arial"/>
                          <a:cs typeface="Arial"/>
                        </a:rPr>
                        <a:t> </a:t>
                      </a:r>
                      <a:r>
                        <a:rPr dirty="0" sz="1400" spc="-5">
                          <a:latin typeface="Arial"/>
                          <a:cs typeface="Arial"/>
                        </a:rPr>
                        <a:t>following.</a:t>
                      </a:r>
                      <a:endParaRPr sz="1400">
                        <a:latin typeface="Arial"/>
                        <a:cs typeface="Arial"/>
                      </a:endParaRPr>
                    </a:p>
                    <a:p>
                      <a:pPr marL="669925" indent="-228600">
                        <a:lnSpc>
                          <a:spcPts val="1664"/>
                        </a:lnSpc>
                        <a:buFont typeface="Symbol"/>
                        <a:buChar char=""/>
                        <a:tabLst>
                          <a:tab pos="669925" algn="l"/>
                          <a:tab pos="670560" algn="l"/>
                        </a:tabLst>
                      </a:pPr>
                      <a:r>
                        <a:rPr dirty="0" sz="1400" spc="-5">
                          <a:latin typeface="Arial"/>
                          <a:cs typeface="Arial"/>
                        </a:rPr>
                        <a:t>The prior level of programming</a:t>
                      </a:r>
                      <a:r>
                        <a:rPr dirty="0" sz="1400" spc="5">
                          <a:latin typeface="Arial"/>
                          <a:cs typeface="Arial"/>
                        </a:rPr>
                        <a:t> </a:t>
                      </a:r>
                      <a:r>
                        <a:rPr dirty="0" sz="1400" spc="-5">
                          <a:latin typeface="Arial"/>
                          <a:cs typeface="Arial"/>
                        </a:rPr>
                        <a:t>experience</a:t>
                      </a:r>
                      <a:endParaRPr sz="1400">
                        <a:latin typeface="Arial"/>
                        <a:cs typeface="Arial"/>
                      </a:endParaRPr>
                    </a:p>
                    <a:p>
                      <a:pPr marL="669925" marR="185420" indent="-228600">
                        <a:lnSpc>
                          <a:spcPts val="1610"/>
                        </a:lnSpc>
                        <a:spcBef>
                          <a:spcPts val="135"/>
                        </a:spcBef>
                        <a:buFont typeface="Symbol"/>
                        <a:buChar char=""/>
                        <a:tabLst>
                          <a:tab pos="669925" algn="l"/>
                          <a:tab pos="670560" algn="l"/>
                        </a:tabLst>
                      </a:pPr>
                      <a:r>
                        <a:rPr dirty="0" sz="1400" spc="-5">
                          <a:latin typeface="Arial"/>
                          <a:cs typeface="Arial"/>
                        </a:rPr>
                        <a:t>Which aspects of programming are causing issues. For example, it may be  constructing algorithms or learning to debug code. Learning to think in a logical  way may be from study that students have done</a:t>
                      </a:r>
                      <a:r>
                        <a:rPr dirty="0" sz="1400" spc="20">
                          <a:latin typeface="Arial"/>
                          <a:cs typeface="Arial"/>
                        </a:rPr>
                        <a:t> </a:t>
                      </a:r>
                      <a:r>
                        <a:rPr dirty="0" sz="1400" spc="-5">
                          <a:latin typeface="Arial"/>
                          <a:cs typeface="Arial"/>
                        </a:rPr>
                        <a:t>previously</a:t>
                      </a:r>
                      <a:endParaRPr sz="1400">
                        <a:latin typeface="Arial"/>
                        <a:cs typeface="Arial"/>
                      </a:endParaRPr>
                    </a:p>
                    <a:p>
                      <a:pPr marL="669925" indent="-229235">
                        <a:lnSpc>
                          <a:spcPts val="1664"/>
                        </a:lnSpc>
                        <a:buFont typeface="Symbol"/>
                        <a:buChar char=""/>
                        <a:tabLst>
                          <a:tab pos="669925" algn="l"/>
                          <a:tab pos="670560" algn="l"/>
                        </a:tabLst>
                      </a:pPr>
                      <a:r>
                        <a:rPr dirty="0" sz="1400" spc="-5">
                          <a:latin typeface="Arial"/>
                          <a:cs typeface="Arial"/>
                        </a:rPr>
                        <a:t>Which existing resources students find most</a:t>
                      </a:r>
                      <a:r>
                        <a:rPr dirty="0" sz="1400" spc="10">
                          <a:latin typeface="Arial"/>
                          <a:cs typeface="Arial"/>
                        </a:rPr>
                        <a:t> </a:t>
                      </a:r>
                      <a:r>
                        <a:rPr dirty="0" sz="1400" spc="-5">
                          <a:latin typeface="Arial"/>
                          <a:cs typeface="Arial"/>
                        </a:rPr>
                        <a:t>helpful</a:t>
                      </a:r>
                      <a:endParaRPr sz="1400">
                        <a:latin typeface="Arial"/>
                        <a:cs typeface="Arial"/>
                      </a:endParaRPr>
                    </a:p>
                    <a:p>
                      <a:pPr marL="213360" marR="120650">
                        <a:lnSpc>
                          <a:spcPct val="103600"/>
                        </a:lnSpc>
                        <a:spcBef>
                          <a:spcPts val="70"/>
                        </a:spcBef>
                      </a:pPr>
                      <a:r>
                        <a:rPr dirty="0" sz="1400" spc="-5">
                          <a:latin typeface="Arial"/>
                          <a:cs typeface="Arial"/>
                        </a:rPr>
                        <a:t>In addition, learning analytics will provide information on student engagement in  previous</a:t>
                      </a:r>
                      <a:r>
                        <a:rPr dirty="0" sz="1400" spc="-10">
                          <a:latin typeface="Arial"/>
                          <a:cs typeface="Arial"/>
                        </a:rPr>
                        <a:t> </a:t>
                      </a:r>
                      <a:r>
                        <a:rPr dirty="0" sz="1400" spc="-5">
                          <a:latin typeface="Arial"/>
                          <a:cs typeface="Arial"/>
                        </a:rPr>
                        <a:t>cohorts.</a:t>
                      </a:r>
                      <a:endParaRPr sz="1400">
                        <a:latin typeface="Arial"/>
                        <a:cs typeface="Arial"/>
                      </a:endParaRPr>
                    </a:p>
                    <a:p>
                      <a:pPr>
                        <a:lnSpc>
                          <a:spcPct val="100000"/>
                        </a:lnSpc>
                        <a:spcBef>
                          <a:spcPts val="20"/>
                        </a:spcBef>
                      </a:pPr>
                      <a:endParaRPr sz="1400">
                        <a:latin typeface="Times New Roman"/>
                        <a:cs typeface="Times New Roman"/>
                      </a:endParaRPr>
                    </a:p>
                    <a:p>
                      <a:pPr marL="213360">
                        <a:lnSpc>
                          <a:spcPct val="100000"/>
                        </a:lnSpc>
                      </a:pPr>
                      <a:r>
                        <a:rPr dirty="0" sz="1800" spc="-5" b="1">
                          <a:latin typeface="Arial"/>
                          <a:cs typeface="Arial"/>
                        </a:rPr>
                        <a:t>Outcomes</a:t>
                      </a:r>
                      <a:endParaRPr sz="1800">
                        <a:latin typeface="Arial"/>
                        <a:cs typeface="Arial"/>
                      </a:endParaRPr>
                    </a:p>
                    <a:p>
                      <a:pPr>
                        <a:lnSpc>
                          <a:spcPct val="100000"/>
                        </a:lnSpc>
                        <a:spcBef>
                          <a:spcPts val="40"/>
                        </a:spcBef>
                      </a:pPr>
                      <a:endParaRPr sz="1750">
                        <a:latin typeface="Times New Roman"/>
                        <a:cs typeface="Times New Roman"/>
                      </a:endParaRPr>
                    </a:p>
                    <a:p>
                      <a:pPr algn="just" marL="212725" marR="119380">
                        <a:lnSpc>
                          <a:spcPct val="95800"/>
                        </a:lnSpc>
                      </a:pPr>
                      <a:r>
                        <a:rPr dirty="0" sz="1400" spc="-5">
                          <a:latin typeface="Arial"/>
                          <a:cs typeface="Arial"/>
                        </a:rPr>
                        <a:t>The project will provide STEM with a better understanding of the barriers that prevent  students engaging successfully with Python. This should identify which resources are  most useful to students and if additional support needs to be put in place. This  research will benefit other STEM modules that deliver Python and could inform  broader issues of supporting novice programmers. SM123 students will be able to  progress to level 2 and 3 and feel confident tackling Python at a higher</a:t>
                      </a:r>
                      <a:r>
                        <a:rPr dirty="0" sz="1400" spc="90">
                          <a:latin typeface="Arial"/>
                          <a:cs typeface="Arial"/>
                        </a:rPr>
                        <a:t> </a:t>
                      </a:r>
                      <a:r>
                        <a:rPr dirty="0" sz="1400" spc="-5">
                          <a:latin typeface="Arial"/>
                          <a:cs typeface="Arial"/>
                        </a:rPr>
                        <a:t>level.</a:t>
                      </a:r>
                      <a:endParaRPr sz="1400">
                        <a:latin typeface="Arial"/>
                        <a:cs typeface="Arial"/>
                      </a:endParaRPr>
                    </a:p>
                  </a:txBody>
                  <a:tcPr marL="0" marR="0" marB="0" marT="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Kevin Mayles</dc:creator>
  <dcterms:created xsi:type="dcterms:W3CDTF">2020-04-29T14:36:24Z</dcterms:created>
  <dcterms:modified xsi:type="dcterms:W3CDTF">2020-04-29T14:36:24Z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2020-04-29T00:00:00Z</vt:filetime>
  </property>
  <property fmtid="{D5CDD505-2E9C-101B-9397-08002B2CF9AE}" pid="3" name="Creator">
    <vt:lpwstr>Acrobat PDFMaker 20 for Word</vt:lpwstr>
  </property>
  <property fmtid="{D5CDD505-2E9C-101B-9397-08002B2CF9AE}" pid="4" name="LastSaved">
    <vt:filetime>2020-04-29T00:00:00Z</vt:filetime>
  </property>
</Properties>
</file>