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72" autoAdjust="0"/>
    <p:restoredTop sz="86410" autoAdjust="0"/>
  </p:normalViewPr>
  <p:slideViewPr>
    <p:cSldViewPr snapToGrid="0">
      <p:cViewPr varScale="1">
        <p:scale>
          <a:sx n="62" d="100"/>
          <a:sy n="62" d="100"/>
        </p:scale>
        <p:origin x="1434" y="72"/>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23/04/2021</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23/04/2021</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0" y="-41230"/>
            <a:ext cx="11499479" cy="13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eaLnBrk="0" fontAlgn="base" hangingPunct="0">
              <a:lnSpc>
                <a:spcPct val="100000"/>
              </a:lnSpc>
              <a:spcAft>
                <a:spcPct val="0"/>
              </a:spcAft>
            </a:pPr>
            <a:r>
              <a:rPr lang="en-GB" altLang="en-US" sz="2400" b="1" dirty="0">
                <a:solidFill>
                  <a:srgbClr val="FF6600"/>
                </a:solidFill>
                <a:latin typeface="Arial"/>
                <a:cs typeface="Arial"/>
              </a:rPr>
              <a:t>Impact of introducing new practical and dataset project options </a:t>
            </a:r>
            <a:br>
              <a:rPr lang="en-GB" altLang="en-US" sz="2400" b="1" dirty="0">
                <a:solidFill>
                  <a:srgbClr val="FF6600"/>
                </a:solidFill>
                <a:latin typeface="Arial"/>
                <a:cs typeface="Arial"/>
              </a:rPr>
            </a:br>
            <a:r>
              <a:rPr lang="en-GB" altLang="en-US" sz="2400" b="1" dirty="0">
                <a:solidFill>
                  <a:srgbClr val="FF6600"/>
                </a:solidFill>
                <a:latin typeface="Arial"/>
                <a:cs typeface="Arial"/>
              </a:rPr>
              <a:t>to the science undergraduate capstone project module (S390).</a:t>
            </a:r>
            <a:br>
              <a:rPr lang="en-GB" altLang="en-US" sz="2400" b="1" dirty="0">
                <a:solidFill>
                  <a:srgbClr val="FF6600"/>
                </a:solidFill>
                <a:latin typeface="Arial"/>
                <a:cs typeface="Arial"/>
              </a:rPr>
            </a:br>
            <a:r>
              <a:rPr lang="en-GB" altLang="en-US" sz="1800" b="1" dirty="0">
                <a:solidFill>
                  <a:schemeClr val="tx1"/>
                </a:solidFill>
                <a:latin typeface="Arial"/>
                <a:cs typeface="Arial"/>
              </a:rPr>
              <a:t>Hannah Gauci (LHCS), Julie Robson (EEES), Jon Golding (LHCS), Janette Wallace (LHCS)</a:t>
            </a:r>
            <a:br>
              <a:rPr lang="en-GB" altLang="en-US" sz="1800" b="1" dirty="0">
                <a:solidFill>
                  <a:schemeClr val="tx1"/>
                </a:solidFill>
                <a:latin typeface="Arial"/>
                <a:cs typeface="Arial"/>
              </a:rPr>
            </a:br>
            <a:r>
              <a:rPr lang="en-GB" altLang="en-US" sz="1400" dirty="0">
                <a:solidFill>
                  <a:schemeClr val="tx1"/>
                </a:solidFill>
                <a:latin typeface="Arial"/>
                <a:cs typeface="Arial"/>
              </a:rPr>
              <a:t>Vicky Taylor (LHCS), Miranda Dyson (EEES), Clare Lawson (EEES), Lorraine Waters (LHCS), Vikki Hayley-</a:t>
            </a:r>
            <a:r>
              <a:rPr lang="en-GB" altLang="en-US" sz="1400" dirty="0" err="1">
                <a:solidFill>
                  <a:schemeClr val="tx1"/>
                </a:solidFill>
                <a:latin typeface="Arial"/>
                <a:cs typeface="Arial"/>
              </a:rPr>
              <a:t>Mirnar</a:t>
            </a:r>
            <a:r>
              <a:rPr lang="en-GB" altLang="en-US" sz="1400" dirty="0">
                <a:solidFill>
                  <a:schemeClr val="tx1"/>
                </a:solidFill>
                <a:latin typeface="Arial"/>
                <a:cs typeface="Arial"/>
              </a:rPr>
              <a:t> (LHCS)</a:t>
            </a:r>
            <a:endParaRPr kumimoji="0" lang="en-GB" altLang="en-US" sz="180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1027248" y="131456"/>
            <a:ext cx="1024626" cy="70245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5" name="TextBox 4">
            <a:extLst>
              <a:ext uri="{FF2B5EF4-FFF2-40B4-BE49-F238E27FC236}">
                <a16:creationId xmlns:a16="http://schemas.microsoft.com/office/drawing/2014/main" id="{E8D714C9-2D59-4E93-85DB-AFF5BC8493DB}"/>
              </a:ext>
            </a:extLst>
          </p:cNvPr>
          <p:cNvSpPr txBox="1"/>
          <p:nvPr/>
        </p:nvSpPr>
        <p:spPr>
          <a:xfrm>
            <a:off x="289301" y="1283402"/>
            <a:ext cx="12015432" cy="1508105"/>
          </a:xfrm>
          <a:prstGeom prst="rect">
            <a:avLst/>
          </a:prstGeom>
          <a:noFill/>
        </p:spPr>
        <p:txBody>
          <a:bodyPr wrap="square" rtlCol="0">
            <a:spAutoFit/>
          </a:bodyPr>
          <a:lstStyle/>
          <a:p>
            <a:r>
              <a:rPr lang="en-GB" altLang="en-US" sz="2000" b="1" dirty="0">
                <a:solidFill>
                  <a:srgbClr val="0070C0"/>
                </a:solidFill>
                <a:latin typeface="Arial"/>
                <a:cs typeface="Arial"/>
              </a:rPr>
              <a:t>What's the issue? </a:t>
            </a:r>
          </a:p>
          <a:p>
            <a:pPr marL="285750" indent="-285750">
              <a:buFont typeface="Arial" panose="020B0604020202020204" pitchFamily="34" charset="0"/>
              <a:buChar char="•"/>
            </a:pPr>
            <a:r>
              <a:rPr lang="en-GB" altLang="en-US" dirty="0">
                <a:cs typeface="Arial"/>
              </a:rPr>
              <a:t>Requirements for accreditation &amp; impact of COVID resulted in introduction of new practical and dataset project options on SXL390 and SXE390 </a:t>
            </a:r>
          </a:p>
          <a:p>
            <a:pPr marL="285750" indent="-285750">
              <a:buFont typeface="Arial" panose="020B0604020202020204" pitchFamily="34" charset="0"/>
              <a:buChar char="•"/>
            </a:pPr>
            <a:r>
              <a:rPr lang="en-GB" altLang="en-US" dirty="0">
                <a:cs typeface="Arial"/>
              </a:rPr>
              <a:t>Achievement gaps for black students and those with declared physical or mental health conditions</a:t>
            </a:r>
          </a:p>
          <a:p>
            <a:pPr marL="285750" indent="-285750">
              <a:buFont typeface="Arial" panose="020B0604020202020204" pitchFamily="34" charset="0"/>
              <a:buChar char="•"/>
            </a:pPr>
            <a:r>
              <a:rPr lang="en-GB" altLang="en-US" dirty="0">
                <a:cs typeface="Arial"/>
              </a:rPr>
              <a:t>Need to identify strengths and weaknesses of current operating model to inform module re-write </a:t>
            </a:r>
          </a:p>
        </p:txBody>
      </p:sp>
      <p:sp>
        <p:nvSpPr>
          <p:cNvPr id="9" name="TextBox 8">
            <a:extLst>
              <a:ext uri="{FF2B5EF4-FFF2-40B4-BE49-F238E27FC236}">
                <a16:creationId xmlns:a16="http://schemas.microsoft.com/office/drawing/2014/main" id="{071405CC-B8EC-42B0-BEE1-2573D80E91FF}"/>
              </a:ext>
            </a:extLst>
          </p:cNvPr>
          <p:cNvSpPr txBox="1"/>
          <p:nvPr/>
        </p:nvSpPr>
        <p:spPr>
          <a:xfrm>
            <a:off x="289301" y="3377613"/>
            <a:ext cx="7828932" cy="2062103"/>
          </a:xfrm>
          <a:prstGeom prst="rect">
            <a:avLst/>
          </a:prstGeom>
          <a:noFill/>
        </p:spPr>
        <p:txBody>
          <a:bodyPr wrap="square" rtlCol="0">
            <a:spAutoFit/>
          </a:bodyPr>
          <a:lstStyle/>
          <a:p>
            <a:r>
              <a:rPr lang="en-GB" sz="2000" b="1" dirty="0">
                <a:solidFill>
                  <a:srgbClr val="0070C0"/>
                </a:solidFill>
              </a:rPr>
              <a:t>Methods:</a:t>
            </a:r>
            <a:r>
              <a:rPr lang="en-GB" dirty="0"/>
              <a:t> </a:t>
            </a:r>
          </a:p>
          <a:p>
            <a:pPr marL="285750" indent="-285750">
              <a:buFont typeface="Arial" panose="020B0604020202020204" pitchFamily="34" charset="0"/>
              <a:buChar char="•"/>
            </a:pPr>
            <a:r>
              <a:rPr lang="en-GB" dirty="0"/>
              <a:t>Literature review </a:t>
            </a:r>
          </a:p>
          <a:p>
            <a:pPr marL="285750" indent="-285750">
              <a:buFont typeface="Arial" panose="020B0604020202020204" pitchFamily="34" charset="0"/>
              <a:buChar char="•"/>
            </a:pPr>
            <a:r>
              <a:rPr lang="en-GB" dirty="0"/>
              <a:t>Evaluate 21B and 22B, SXL390, SXE390</a:t>
            </a:r>
          </a:p>
          <a:p>
            <a:pPr marL="285750" indent="-285750">
              <a:buFont typeface="Arial" panose="020B0604020202020204" pitchFamily="34" charset="0"/>
              <a:buChar char="•"/>
            </a:pPr>
            <a:r>
              <a:rPr lang="en-GB" dirty="0"/>
              <a:t>Compare literature, practical (lab, &amp;field) and dataset projects </a:t>
            </a:r>
          </a:p>
          <a:p>
            <a:pPr marL="285750" indent="-285750">
              <a:buFont typeface="Arial" panose="020B0604020202020204" pitchFamily="34" charset="0"/>
              <a:buChar char="•"/>
            </a:pPr>
            <a:r>
              <a:rPr lang="en-GB" dirty="0"/>
              <a:t>Module performance data (retention, achievement, satisfaction). </a:t>
            </a:r>
          </a:p>
          <a:p>
            <a:pPr marL="285750" indent="-285750">
              <a:buFont typeface="Arial" panose="020B0604020202020204" pitchFamily="34" charset="0"/>
              <a:buChar char="•"/>
            </a:pPr>
            <a:r>
              <a:rPr lang="en-GB" dirty="0"/>
              <a:t>Student Experience: Survey and focus group, evaluation of research logs.  </a:t>
            </a:r>
          </a:p>
          <a:p>
            <a:pPr marL="285750" indent="-285750">
              <a:buFont typeface="Arial" panose="020B0604020202020204" pitchFamily="34" charset="0"/>
              <a:buChar char="•"/>
            </a:pPr>
            <a:r>
              <a:rPr lang="en-GB" dirty="0"/>
              <a:t>Associate Lecturer Experience: Survey and focus group  </a:t>
            </a:r>
          </a:p>
        </p:txBody>
      </p:sp>
      <p:sp>
        <p:nvSpPr>
          <p:cNvPr id="11" name="TextBox 10">
            <a:extLst>
              <a:ext uri="{FF2B5EF4-FFF2-40B4-BE49-F238E27FC236}">
                <a16:creationId xmlns:a16="http://schemas.microsoft.com/office/drawing/2014/main" id="{501E3292-7FE7-4BD9-B27F-671771F180E3}"/>
              </a:ext>
            </a:extLst>
          </p:cNvPr>
          <p:cNvSpPr txBox="1"/>
          <p:nvPr/>
        </p:nvSpPr>
        <p:spPr>
          <a:xfrm>
            <a:off x="3310431" y="5439716"/>
            <a:ext cx="8592268" cy="1508105"/>
          </a:xfrm>
          <a:prstGeom prst="rect">
            <a:avLst/>
          </a:prstGeom>
          <a:noFill/>
        </p:spPr>
        <p:txBody>
          <a:bodyPr wrap="square" rtlCol="0">
            <a:spAutoFit/>
          </a:bodyPr>
          <a:lstStyle/>
          <a:p>
            <a:r>
              <a:rPr lang="en-GB" altLang="en-US" sz="2000" b="1" dirty="0">
                <a:solidFill>
                  <a:srgbClr val="0070C0"/>
                </a:solidFill>
                <a:latin typeface="Arial"/>
                <a:cs typeface="Arial"/>
              </a:rPr>
              <a:t>Outcomes</a:t>
            </a:r>
            <a:r>
              <a:rPr lang="en-GB" altLang="en-US" sz="2000" b="1" dirty="0">
                <a:latin typeface="Arial"/>
                <a:cs typeface="Arial"/>
              </a:rPr>
              <a:t>:</a:t>
            </a:r>
          </a:p>
          <a:p>
            <a:pPr marL="285750" indent="-285750">
              <a:buFont typeface="Arial" panose="020B0604020202020204" pitchFamily="34" charset="0"/>
              <a:buChar char="•"/>
            </a:pPr>
            <a:r>
              <a:rPr lang="en-GB" altLang="en-US" b="1" dirty="0">
                <a:cs typeface="Arial"/>
              </a:rPr>
              <a:t>Recommendations for re-write of S390</a:t>
            </a:r>
          </a:p>
          <a:p>
            <a:pPr marL="285750" indent="-285750">
              <a:buFont typeface="Arial" panose="020B0604020202020204" pitchFamily="34" charset="0"/>
              <a:buChar char="•"/>
            </a:pPr>
            <a:r>
              <a:rPr lang="en-GB" altLang="en-US" b="1" dirty="0">
                <a:cs typeface="Arial"/>
              </a:rPr>
              <a:t>Handbook </a:t>
            </a:r>
            <a:r>
              <a:rPr lang="en-GB" altLang="en-US" b="1">
                <a:cs typeface="Arial"/>
              </a:rPr>
              <a:t>for others </a:t>
            </a:r>
            <a:r>
              <a:rPr lang="en-GB" altLang="en-US" b="1" dirty="0">
                <a:cs typeface="Arial"/>
              </a:rPr>
              <a:t>in OU/wider HE sector </a:t>
            </a:r>
          </a:p>
          <a:p>
            <a:pPr marL="285750" indent="-285750">
              <a:buFont typeface="Arial" panose="020B0604020202020204" pitchFamily="34" charset="0"/>
              <a:buChar char="•"/>
            </a:pPr>
            <a:r>
              <a:rPr lang="en-GB" altLang="en-US" b="1" dirty="0">
                <a:cs typeface="Arial"/>
              </a:rPr>
              <a:t>Conference presentations and journal article   </a:t>
            </a:r>
          </a:p>
          <a:p>
            <a:endParaRPr lang="en-GB" altLang="en-US" dirty="0">
              <a:cs typeface="Arial"/>
            </a:endParaRPr>
          </a:p>
        </p:txBody>
      </p:sp>
      <p:sp>
        <p:nvSpPr>
          <p:cNvPr id="12" name="TextBox 11">
            <a:extLst>
              <a:ext uri="{FF2B5EF4-FFF2-40B4-BE49-F238E27FC236}">
                <a16:creationId xmlns:a16="http://schemas.microsoft.com/office/drawing/2014/main" id="{3552384F-52C9-4D87-B466-222E7FD9A0EF}"/>
              </a:ext>
            </a:extLst>
          </p:cNvPr>
          <p:cNvSpPr txBox="1"/>
          <p:nvPr/>
        </p:nvSpPr>
        <p:spPr>
          <a:xfrm>
            <a:off x="289301" y="2746006"/>
            <a:ext cx="11613398" cy="677108"/>
          </a:xfrm>
          <a:prstGeom prst="rect">
            <a:avLst/>
          </a:prstGeom>
          <a:noFill/>
        </p:spPr>
        <p:txBody>
          <a:bodyPr wrap="square" rtlCol="0">
            <a:spAutoFit/>
          </a:bodyPr>
          <a:lstStyle/>
          <a:p>
            <a:r>
              <a:rPr lang="en-GB" altLang="en-US" sz="2000" b="1" dirty="0">
                <a:solidFill>
                  <a:srgbClr val="0070C0"/>
                </a:solidFill>
                <a:latin typeface="Arial"/>
                <a:cs typeface="Arial"/>
              </a:rPr>
              <a:t>Aim:</a:t>
            </a:r>
            <a:r>
              <a:rPr lang="en-GB" altLang="en-US" b="1" dirty="0">
                <a:latin typeface="Arial"/>
                <a:cs typeface="Arial"/>
              </a:rPr>
              <a:t> </a:t>
            </a:r>
            <a:r>
              <a:rPr lang="en-GB" altLang="en-US" b="1" dirty="0">
                <a:cs typeface="Arial"/>
              </a:rPr>
              <a:t>To evaluate the introduction of new practical and data set project options on student achievement, retention and experience, and on the Associate Lecturer Role.</a:t>
            </a:r>
            <a:endParaRPr lang="en-GB" b="1" dirty="0"/>
          </a:p>
        </p:txBody>
      </p:sp>
      <p:pic>
        <p:nvPicPr>
          <p:cNvPr id="13" name="Picture 12">
            <a:extLst>
              <a:ext uri="{FF2B5EF4-FFF2-40B4-BE49-F238E27FC236}">
                <a16:creationId xmlns:a16="http://schemas.microsoft.com/office/drawing/2014/main" id="{BB18E06A-766C-4023-82A9-1D30E138C1F3}"/>
              </a:ext>
            </a:extLst>
          </p:cNvPr>
          <p:cNvPicPr>
            <a:picLocks noChangeAspect="1"/>
          </p:cNvPicPr>
          <p:nvPr/>
        </p:nvPicPr>
        <p:blipFill>
          <a:blip r:embed="rId6"/>
          <a:stretch>
            <a:fillRect/>
          </a:stretch>
        </p:blipFill>
        <p:spPr>
          <a:xfrm>
            <a:off x="8318459" y="3542581"/>
            <a:ext cx="3746250" cy="3206444"/>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4072</TotalTime>
  <Words>227</Words>
  <Application>Microsoft Office PowerPoint</Application>
  <PresentationFormat>Widescreen</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Impact of introducing new practical and dataset project options  to the science undergraduate capstone project module (S390). Hannah Gauci (LHCS), Julie Robson (EEES), Jon Golding (LHCS), Janette Wallace (LHCS) Vicky Taylor (LHCS), Miranda Dyson (EEES), Clare Lawson (EEES), Lorraine Waters (LHCS), Vikki Hayley-Mirnar (LHCS)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496</cp:revision>
  <cp:lastPrinted>2018-10-16T09:27:54Z</cp:lastPrinted>
  <dcterms:created xsi:type="dcterms:W3CDTF">2017-05-06T04:58:44Z</dcterms:created>
  <dcterms:modified xsi:type="dcterms:W3CDTF">2021-04-23T16:39:47Z</dcterms:modified>
</cp:coreProperties>
</file>