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notesMasterIdLst>
    <p:notesMasterId r:id="rId16"/>
  </p:notesMasterIdLst>
  <p:sldIdLst>
    <p:sldId id="272" r:id="rId4"/>
    <p:sldId id="264" r:id="rId5"/>
    <p:sldId id="278" r:id="rId6"/>
    <p:sldId id="273" r:id="rId7"/>
    <p:sldId id="274" r:id="rId8"/>
    <p:sldId id="284" r:id="rId9"/>
    <p:sldId id="277" r:id="rId10"/>
    <p:sldId id="286" r:id="rId11"/>
    <p:sldId id="290" r:id="rId12"/>
    <p:sldId id="276" r:id="rId13"/>
    <p:sldId id="28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9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1FCD6-05E1-4198-8980-7A2AD2DFE5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D391A-E31F-48CC-BDB8-44A972A3C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8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D391A-E31F-48CC-BDB8-44A972A3C7E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015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xmlns="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24493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3506425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=""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=""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=""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=""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=""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=""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=""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=""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=""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=""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=""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=""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=""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=""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=""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=""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=""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=""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  <p:sldLayoutId id="2147483679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99" y="687946"/>
            <a:ext cx="8752115" cy="1994392"/>
          </a:xfrm>
        </p:spPr>
        <p:txBody>
          <a:bodyPr/>
          <a:lstStyle/>
          <a:p>
            <a:r>
              <a:rPr lang="en-GB" dirty="0" smtClean="0"/>
              <a:t>Assessing the effectiveness of the induction process for novice ALs in LHCS in preparing them for the AL role.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758" y="2870592"/>
            <a:ext cx="7670196" cy="498598"/>
          </a:xfrm>
        </p:spPr>
        <p:txBody>
          <a:bodyPr/>
          <a:lstStyle/>
          <a:p>
            <a:r>
              <a:rPr lang="en-GB" sz="3600" dirty="0" smtClean="0"/>
              <a:t>Janette Wallace and Hannah Gauci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1999" y="1"/>
            <a:ext cx="6687258" cy="756392"/>
          </a:xfrm>
        </p:spPr>
        <p:txBody>
          <a:bodyPr/>
          <a:lstStyle/>
          <a:p>
            <a:r>
              <a:rPr lang="en-GB" sz="3200" dirty="0" smtClean="0"/>
              <a:t>Conclusions and future work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AL previous experience varies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ALs more confident in role at end of first presentation.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Data doesn’t confirm how much is due to induction programme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Results informed phase 2 (18J) and new STEM AL induction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Feedback to ALSPD sharing with other faculties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110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9" y="239487"/>
            <a:ext cx="6077657" cy="516906"/>
          </a:xfrm>
        </p:spPr>
        <p:txBody>
          <a:bodyPr/>
          <a:lstStyle/>
          <a:p>
            <a:r>
              <a:rPr lang="en-GB" sz="3200" dirty="0" smtClean="0"/>
              <a:t>Induction programme 18J</a:t>
            </a:r>
            <a:endParaRPr lang="en-GB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5" y="859971"/>
            <a:ext cx="8336609" cy="5504995"/>
          </a:xfrm>
        </p:spPr>
        <p:txBody>
          <a:bodyPr/>
          <a:lstStyle/>
          <a:p>
            <a:pPr marL="457200">
              <a:spcBef>
                <a:spcPts val="500"/>
              </a:spcBef>
            </a:pPr>
            <a:r>
              <a:rPr lang="en-GB" sz="2400" b="1" dirty="0" smtClean="0"/>
              <a:t>School based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Programme </a:t>
            </a:r>
            <a:r>
              <a:rPr lang="en-GB" sz="2400" dirty="0"/>
              <a:t>of </a:t>
            </a:r>
            <a:r>
              <a:rPr lang="en-GB" sz="2400" dirty="0" smtClean="0"/>
              <a:t>five ST led </a:t>
            </a:r>
            <a:r>
              <a:rPr lang="en-GB" sz="2400" dirty="0"/>
              <a:t>AC workshops bespoke for </a:t>
            </a:r>
            <a:r>
              <a:rPr lang="en-GB" sz="2400" dirty="0" smtClean="0"/>
              <a:t>LHCS ALs (Including TMA marking, exam prep)</a:t>
            </a:r>
            <a:endParaRPr lang="en-GB" sz="2400" dirty="0"/>
          </a:p>
          <a:p>
            <a:pPr lvl="1"/>
            <a:endParaRPr lang="en-GB" sz="2400" b="1" dirty="0"/>
          </a:p>
          <a:p>
            <a:pPr lvl="1"/>
            <a:r>
              <a:rPr lang="en-GB" sz="2200" b="1" dirty="0" smtClean="0"/>
              <a:t>Faculty based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Online </a:t>
            </a:r>
            <a:r>
              <a:rPr lang="en-GB" sz="2200" dirty="0"/>
              <a:t>and </a:t>
            </a:r>
            <a:r>
              <a:rPr lang="en-GB" sz="2200" dirty="0" smtClean="0"/>
              <a:t>F2F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New </a:t>
            </a:r>
            <a:r>
              <a:rPr lang="en-GB" sz="2200" dirty="0"/>
              <a:t>tutor forum for queries on STEM AL </a:t>
            </a:r>
            <a:r>
              <a:rPr lang="en-GB" sz="2200" dirty="0" smtClean="0"/>
              <a:t>site</a:t>
            </a:r>
          </a:p>
          <a:p>
            <a:r>
              <a:rPr lang="en-GB" sz="2200" b="1" dirty="0"/>
              <a:t> </a:t>
            </a:r>
            <a:r>
              <a:rPr lang="en-GB" sz="2200" b="1" dirty="0" smtClean="0"/>
              <a:t>   </a:t>
            </a:r>
          </a:p>
          <a:p>
            <a:pPr marL="457200">
              <a:spcBef>
                <a:spcPts val="500"/>
              </a:spcBef>
            </a:pPr>
            <a:r>
              <a:rPr lang="en-GB" sz="2200" b="1" dirty="0" smtClean="0"/>
              <a:t>Generic </a:t>
            </a:r>
            <a:r>
              <a:rPr lang="en-GB" sz="2200" b="1" dirty="0"/>
              <a:t>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 </a:t>
            </a:r>
            <a:r>
              <a:rPr lang="en-GB" sz="2400" dirty="0"/>
              <a:t>Essentials - self-directed induction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Tutoring online </a:t>
            </a:r>
            <a:r>
              <a:rPr lang="en-GB" sz="2400" dirty="0" smtClean="0"/>
              <a:t>course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Adobe Connect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028700" lvl="1" indent="-342900"/>
            <a:endParaRPr lang="en-GB" sz="2200" b="1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13792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9" y="239487"/>
            <a:ext cx="6077657" cy="516906"/>
          </a:xfrm>
        </p:spPr>
        <p:txBody>
          <a:bodyPr/>
          <a:lstStyle/>
          <a:p>
            <a:r>
              <a:rPr lang="en-GB" sz="3200" dirty="0" smtClean="0"/>
              <a:t>Background </a:t>
            </a:r>
            <a:endParaRPr lang="en-GB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Closure of regional centres – isolation, lack of community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 hoc approach to induction/training not in one place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Some ALs feel unprepared and unsupported in first </a:t>
            </a:r>
            <a:r>
              <a:rPr lang="en-GB" sz="2400" dirty="0" smtClean="0"/>
              <a:t>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School </a:t>
            </a:r>
            <a:r>
              <a:rPr lang="en-GB" sz="2400" dirty="0"/>
              <a:t>based induction programme developed to run alongside generic activities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17J SK299, phase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18J LHCS modules phase 2 (ongoing)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Aims phase 1: </a:t>
            </a:r>
            <a:endParaRPr lang="en-GB" sz="2400" b="1" dirty="0"/>
          </a:p>
          <a:p>
            <a:pPr marL="571511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To assess AL confidence in their role </a:t>
            </a:r>
          </a:p>
          <a:p>
            <a:pPr marL="571511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To </a:t>
            </a:r>
            <a:r>
              <a:rPr lang="en-GB" sz="2200" b="1" dirty="0"/>
              <a:t>assess AL perception of the effectiveness of </a:t>
            </a:r>
            <a:r>
              <a:rPr lang="en-GB" sz="2200" b="1" dirty="0" smtClean="0"/>
              <a:t>their induction</a:t>
            </a:r>
          </a:p>
          <a:p>
            <a:pPr marL="571511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To inform induction at phase 2</a:t>
            </a:r>
          </a:p>
          <a:p>
            <a:pPr marL="1028700" lvl="1" indent="-342900"/>
            <a:endParaRPr lang="en-GB" sz="2200" b="1" dirty="0"/>
          </a:p>
          <a:p>
            <a:pPr marL="1028700" lvl="1" indent="-342900"/>
            <a:r>
              <a:rPr lang="en-GB" sz="2200" b="1" dirty="0" smtClean="0"/>
              <a:t> </a:t>
            </a:r>
          </a:p>
          <a:p>
            <a:pPr marL="1028700" lvl="1" indent="-342900"/>
            <a:endParaRPr lang="en-GB" sz="2200" b="1" dirty="0"/>
          </a:p>
          <a:p>
            <a:pPr marL="1028700" lvl="1" indent="-342900"/>
            <a:endParaRPr lang="en-GB" sz="2200" b="1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134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999" y="239487"/>
            <a:ext cx="6077657" cy="516906"/>
          </a:xfrm>
        </p:spPr>
        <p:txBody>
          <a:bodyPr/>
          <a:lstStyle/>
          <a:p>
            <a:r>
              <a:rPr lang="en-GB" sz="3200" dirty="0" smtClean="0"/>
              <a:t>Induction programme</a:t>
            </a:r>
            <a:endParaRPr lang="en-GB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	</a:t>
            </a:r>
            <a:r>
              <a:rPr lang="en-GB" sz="2400" b="1" dirty="0" smtClean="0"/>
              <a:t>School based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Programme </a:t>
            </a:r>
            <a:r>
              <a:rPr lang="en-GB" sz="2400" dirty="0"/>
              <a:t>of </a:t>
            </a:r>
            <a:r>
              <a:rPr lang="en-GB" sz="2400" dirty="0" smtClean="0"/>
              <a:t>seven ST </a:t>
            </a:r>
            <a:r>
              <a:rPr lang="en-GB" sz="2400" dirty="0"/>
              <a:t>and peer led AC workshops bespoke for SK299 </a:t>
            </a:r>
            <a:r>
              <a:rPr lang="en-GB" sz="2400" dirty="0" smtClean="0"/>
              <a:t>supported by a forum </a:t>
            </a:r>
          </a:p>
          <a:p>
            <a:pPr lvl="1"/>
            <a:r>
              <a:rPr lang="en-GB" sz="2400" dirty="0" smtClean="0"/>
              <a:t>(Including TMA marking, supporting nurses, exam prep)</a:t>
            </a:r>
            <a:endParaRPr lang="en-GB" sz="2400" dirty="0"/>
          </a:p>
          <a:p>
            <a:pPr marL="1028700" lvl="1" indent="-342900"/>
            <a:endParaRPr lang="en-GB" sz="2200" b="1" dirty="0"/>
          </a:p>
          <a:p>
            <a:pPr marL="1028700" lvl="1" indent="-342900"/>
            <a:r>
              <a:rPr lang="en-GB" sz="2200" b="1" dirty="0"/>
              <a:t>Generic training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Adobe Connect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AL Essentials - self-directed induction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Tutoring online course</a:t>
            </a:r>
          </a:p>
          <a:p>
            <a:pPr marL="1028700" lvl="1" indent="-342900"/>
            <a:endParaRPr lang="en-GB" sz="2200" b="1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0296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1999" y="185057"/>
            <a:ext cx="4575429" cy="571336"/>
          </a:xfrm>
        </p:spPr>
        <p:txBody>
          <a:bodyPr/>
          <a:lstStyle/>
          <a:p>
            <a:r>
              <a:rPr lang="en-GB" sz="3200" dirty="0" smtClean="0"/>
              <a:t>Methods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Questionnaire sent to 23 SK299 ALs (respondents n=16) at end of 17J presentation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previous experience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confidence in role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induction programme </a:t>
            </a:r>
          </a:p>
          <a:p>
            <a:r>
              <a:rPr lang="en-GB" sz="2800" dirty="0" smtClean="0"/>
              <a:t>Focus group (n=5)</a:t>
            </a:r>
            <a:r>
              <a:rPr lang="en-GB" sz="2800" dirty="0"/>
              <a:t>	</a:t>
            </a:r>
          </a:p>
          <a:p>
            <a:endParaRPr lang="en-GB" sz="2800" dirty="0" smtClean="0"/>
          </a:p>
          <a:p>
            <a:r>
              <a:rPr lang="en-GB" sz="2800" dirty="0" smtClean="0"/>
              <a:t>Descriptive statistics on quantitative data </a:t>
            </a:r>
          </a:p>
          <a:p>
            <a:r>
              <a:rPr lang="en-GB" sz="2800" dirty="0" smtClean="0"/>
              <a:t>Qualitative data summarised 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7581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1999" y="1"/>
            <a:ext cx="6687258" cy="756392"/>
          </a:xfrm>
        </p:spPr>
        <p:txBody>
          <a:bodyPr/>
          <a:lstStyle/>
          <a:p>
            <a:r>
              <a:rPr lang="en-GB" sz="3200" dirty="0" smtClean="0"/>
              <a:t>Results 1: AL profile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2800" dirty="0" smtClean="0"/>
              <a:t>All had previous teaching experience (81% HE, 43%  FE, 18% schools).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2800" dirty="0" smtClean="0"/>
              <a:t>25% had been an OU student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2800" dirty="0" smtClean="0"/>
              <a:t>31% had been an AL previously (but more than 1 year ago).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3758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1999" y="261257"/>
            <a:ext cx="6926743" cy="495135"/>
          </a:xfrm>
        </p:spPr>
        <p:txBody>
          <a:bodyPr/>
          <a:lstStyle/>
          <a:p>
            <a:r>
              <a:rPr lang="en-GB" sz="3200" dirty="0" smtClean="0"/>
              <a:t>Results 2: AL Confidence 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47455"/>
              </p:ext>
            </p:extLst>
          </p:nvPr>
        </p:nvGraphicFramePr>
        <p:xfrm>
          <a:off x="432000" y="903516"/>
          <a:ext cx="8374543" cy="5195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9664"/>
                <a:gridCol w="1831609"/>
                <a:gridCol w="1861635"/>
                <a:gridCol w="1861635"/>
              </a:tblGrid>
              <a:tr h="1404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Aspect of role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Proportion of respondents who felt confident or very confident at presentation start (%)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Proportion of respondents who felt confident or very confident at presentation end (%)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Increase in proportion of ALs who felt confident at presentation end compared to start (%)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18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Confidence increased when delivering online tutorials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9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Supporting student at a distance in forums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2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Supporting student at a distance when using email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TMA marking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319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142" y="131049"/>
            <a:ext cx="7035601" cy="756392"/>
          </a:xfrm>
        </p:spPr>
        <p:txBody>
          <a:bodyPr/>
          <a:lstStyle/>
          <a:p>
            <a:r>
              <a:rPr lang="en-GB" sz="3200" dirty="0" smtClean="0"/>
              <a:t>Results 3: Evaluation of workshops</a:t>
            </a:r>
            <a:endParaRPr lang="en-GB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129549"/>
              </p:ext>
            </p:extLst>
          </p:nvPr>
        </p:nvGraphicFramePr>
        <p:xfrm>
          <a:off x="388938" y="1150938"/>
          <a:ext cx="8262936" cy="479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312"/>
                <a:gridCol w="2754312"/>
                <a:gridCol w="275431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Workshop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Title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Respondents attended </a:t>
                      </a: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 watched recording </a:t>
                      </a:r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(n=16)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Useful + Very </a:t>
                      </a:r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Useful(percentage </a:t>
                      </a: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 respondents)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Adobe Connect and the first tutorial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Getting started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 essentials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nursing students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Preparation for TMA01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91 %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TMA01 reflection and looking forward to TMA02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TMA02 reflection, TMA03 and exam preparation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100%</a:t>
                      </a:r>
                      <a:endParaRPr lang="en-GB" sz="2000" dirty="0"/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93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142" y="131049"/>
            <a:ext cx="7180201" cy="903094"/>
          </a:xfrm>
        </p:spPr>
        <p:txBody>
          <a:bodyPr/>
          <a:lstStyle/>
          <a:p>
            <a:r>
              <a:rPr lang="en-GB" sz="3200" dirty="0" smtClean="0"/>
              <a:t>Results 3: Evaluation of generic activities </a:t>
            </a:r>
            <a:endParaRPr lang="en-GB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AL Essentials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Three of the respondents had not tackled AL Essentials at all with the remaining ALs covering, some, most or all parts.  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Overall </a:t>
            </a:r>
            <a:r>
              <a:rPr lang="en-GB" sz="2800" dirty="0"/>
              <a:t>the feedback suggested there was too much to cover and to begin with the ALs wanted to get to grips with the module material</a:t>
            </a:r>
            <a:r>
              <a:rPr lang="en-GB" sz="2800"/>
              <a:t>. </a:t>
            </a:r>
            <a:r>
              <a:rPr lang="en-GB" sz="2800" smtClean="0"/>
              <a:t> 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sz="2800" b="1" dirty="0" smtClean="0"/>
              <a:t>Tutoring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Attended by 12 </a:t>
            </a:r>
            <a:r>
              <a:rPr lang="en-GB" sz="2800" dirty="0"/>
              <a:t>of the 16 </a:t>
            </a:r>
            <a:r>
              <a:rPr lang="en-GB" sz="2800" dirty="0" smtClean="0"/>
              <a:t>ALs.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</a:t>
            </a:r>
            <a:r>
              <a:rPr lang="en-GB" sz="2800" dirty="0"/>
              <a:t>comments were positive.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8717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/>
          <p:cNvPicPr>
            <a:picLocks noGrp="1" noChangeAspect="1"/>
          </p:cNvPicPr>
          <p:nvPr>
            <p:ph sz="quarter" idx="2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5" y="5378769"/>
            <a:ext cx="1182364" cy="1395579"/>
          </a:xfrm>
        </p:spPr>
      </p:pic>
      <p:sp>
        <p:nvSpPr>
          <p:cNvPr id="6" name="Oval Callout 5"/>
          <p:cNvSpPr/>
          <p:nvPr/>
        </p:nvSpPr>
        <p:spPr>
          <a:xfrm>
            <a:off x="157842" y="60518"/>
            <a:ext cx="2667000" cy="1240972"/>
          </a:xfrm>
          <a:prstGeom prst="wedgeEllipse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 essentials overwhelming </a:t>
            </a:r>
            <a:endParaRPr lang="en-GB" dirty="0"/>
          </a:p>
        </p:txBody>
      </p:sp>
      <p:sp>
        <p:nvSpPr>
          <p:cNvPr id="7" name="Oval Callout 6"/>
          <p:cNvSpPr/>
          <p:nvPr/>
        </p:nvSpPr>
        <p:spPr>
          <a:xfrm>
            <a:off x="3211285" y="485398"/>
            <a:ext cx="2634344" cy="1328057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Most anxiety around online tutorials when started 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917372" y="2308917"/>
            <a:ext cx="1611085" cy="1153886"/>
          </a:xfrm>
          <a:prstGeom prst="wedgeRoundRect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ALs have wider range of previous experience</a:t>
            </a:r>
            <a:endParaRPr lang="en-GB" dirty="0"/>
          </a:p>
        </p:txBody>
      </p:sp>
      <p:sp>
        <p:nvSpPr>
          <p:cNvPr id="9" name="Oval Callout 8"/>
          <p:cNvSpPr/>
          <p:nvPr/>
        </p:nvSpPr>
        <p:spPr>
          <a:xfrm>
            <a:off x="4838699" y="1989631"/>
            <a:ext cx="2438400" cy="136259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Like to be given tasks in workshops</a:t>
            </a:r>
            <a:endParaRPr lang="en-GB" dirty="0"/>
          </a:p>
        </p:txBody>
      </p:sp>
      <p:sp>
        <p:nvSpPr>
          <p:cNvPr id="10" name="Oval Callout 9"/>
          <p:cNvSpPr/>
          <p:nvPr/>
        </p:nvSpPr>
        <p:spPr>
          <a:xfrm>
            <a:off x="283028" y="3546655"/>
            <a:ext cx="2416629" cy="1480457"/>
          </a:xfrm>
          <a:prstGeom prst="wedgeEllipse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Tutor moderators course very useful </a:t>
            </a:r>
            <a:endParaRPr lang="en-GB" dirty="0"/>
          </a:p>
        </p:txBody>
      </p:sp>
      <p:sp>
        <p:nvSpPr>
          <p:cNvPr id="11" name="Oval Callout 10"/>
          <p:cNvSpPr/>
          <p:nvPr/>
        </p:nvSpPr>
        <p:spPr>
          <a:xfrm>
            <a:off x="3118753" y="3523476"/>
            <a:ext cx="3254829" cy="1931668"/>
          </a:xfrm>
          <a:prstGeom prst="wedgeEllipseCallou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Confidence in most aspects increased by end of 17J: induction/experience</a:t>
            </a:r>
            <a:endParaRPr lang="en-GB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33399" y="1749276"/>
            <a:ext cx="1915885" cy="155330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Didn’t grasp importance of moderation of TGF early enough</a:t>
            </a:r>
            <a:endParaRPr lang="en-GB" dirty="0"/>
          </a:p>
        </p:txBody>
      </p:sp>
      <p:sp>
        <p:nvSpPr>
          <p:cNvPr id="13" name="Oval Callout 12"/>
          <p:cNvSpPr/>
          <p:nvPr/>
        </p:nvSpPr>
        <p:spPr>
          <a:xfrm>
            <a:off x="6564086" y="3352228"/>
            <a:ext cx="1643742" cy="1328057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Timing of events important </a:t>
            </a:r>
            <a:endParaRPr lang="en-GB" dirty="0"/>
          </a:p>
        </p:txBody>
      </p:sp>
      <p:sp>
        <p:nvSpPr>
          <p:cNvPr id="14" name="Oval Callout 13"/>
          <p:cNvSpPr/>
          <p:nvPr/>
        </p:nvSpPr>
        <p:spPr>
          <a:xfrm>
            <a:off x="1888668" y="4734670"/>
            <a:ext cx="1915886" cy="168495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Like opportunity to interact with other new ALs </a:t>
            </a:r>
            <a:endParaRPr lang="en-GB" dirty="0"/>
          </a:p>
        </p:txBody>
      </p:sp>
      <p:sp>
        <p:nvSpPr>
          <p:cNvPr id="15" name="Oval Callout 14"/>
          <p:cNvSpPr/>
          <p:nvPr/>
        </p:nvSpPr>
        <p:spPr>
          <a:xfrm>
            <a:off x="6564086" y="4898571"/>
            <a:ext cx="2579914" cy="1875777"/>
          </a:xfrm>
          <a:prstGeom prst="wedgeEllipseCallout">
            <a:avLst>
              <a:gd name="adj1" fmla="val -45508"/>
              <a:gd name="adj2" fmla="val 515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Mentor and ST support invaluable – amount of support varies </a:t>
            </a:r>
            <a:endParaRPr lang="en-GB" dirty="0"/>
          </a:p>
        </p:txBody>
      </p:sp>
      <p:sp>
        <p:nvSpPr>
          <p:cNvPr id="17" name="Oval Callout 16"/>
          <p:cNvSpPr/>
          <p:nvPr/>
        </p:nvSpPr>
        <p:spPr>
          <a:xfrm>
            <a:off x="5867400" y="411529"/>
            <a:ext cx="1632855" cy="1219200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Didn’t feel part of cluster</a:t>
            </a:r>
            <a:endParaRPr lang="en-GB" dirty="0"/>
          </a:p>
        </p:txBody>
      </p:sp>
      <p:sp>
        <p:nvSpPr>
          <p:cNvPr id="18" name="Oval Callout 17"/>
          <p:cNvSpPr/>
          <p:nvPr/>
        </p:nvSpPr>
        <p:spPr>
          <a:xfrm>
            <a:off x="7277099" y="1630729"/>
            <a:ext cx="1703615" cy="13519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Good mentor essential</a:t>
            </a:r>
            <a:endParaRPr lang="en-GB" dirty="0"/>
          </a:p>
        </p:txBody>
      </p:sp>
      <p:sp>
        <p:nvSpPr>
          <p:cNvPr id="19" name="Oval Callout 18"/>
          <p:cNvSpPr/>
          <p:nvPr/>
        </p:nvSpPr>
        <p:spPr>
          <a:xfrm>
            <a:off x="4425034" y="5356165"/>
            <a:ext cx="1975756" cy="1216785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Online workshops useful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581349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201</TotalTime>
  <Words>599</Words>
  <Application>Microsoft Office PowerPoint</Application>
  <PresentationFormat>On-screen Show (4:3)</PresentationFormat>
  <Paragraphs>132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OU Title</vt:lpstr>
      <vt:lpstr>OU Section</vt:lpstr>
      <vt:lpstr>OU Layouts</vt:lpstr>
      <vt:lpstr>Assessing the effectiveness of the induction process for novice ALs in LHCS in preparing them for the AL role. </vt:lpstr>
      <vt:lpstr>Background </vt:lpstr>
      <vt:lpstr>Induction programme</vt:lpstr>
      <vt:lpstr>Methods</vt:lpstr>
      <vt:lpstr>Results 1: AL profile</vt:lpstr>
      <vt:lpstr>Results 2: AL Confidence </vt:lpstr>
      <vt:lpstr>Results 3: Evaluation of workshops</vt:lpstr>
      <vt:lpstr>Results 3: Evaluation of generic activities </vt:lpstr>
      <vt:lpstr>PowerPoint Presentation</vt:lpstr>
      <vt:lpstr>Conclusions and future work</vt:lpstr>
      <vt:lpstr>Induction programme 18J</vt:lpstr>
      <vt:lpstr>THANK YOU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the effectiveness of the induction process for novice ALs in LHCS in preparing them for the AL role.</dc:title>
  <dc:creator>Hannah.Gauci</dc:creator>
  <cp:lastModifiedBy>Janette Wallace</cp:lastModifiedBy>
  <cp:revision>20</cp:revision>
  <dcterms:created xsi:type="dcterms:W3CDTF">2019-04-26T11:02:00Z</dcterms:created>
  <dcterms:modified xsi:type="dcterms:W3CDTF">2019-05-07T13:12:42Z</dcterms:modified>
</cp:coreProperties>
</file>