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
  </p:notesMasterIdLst>
  <p:handoutMasterIdLst>
    <p:handoutMasterId r:id="rId4"/>
  </p:handoutMasterIdLst>
  <p:sldIdLst>
    <p:sldId id="331" r:id="rId2"/>
  </p:sldIdLst>
  <p:sldSz cx="12192000" cy="6858000"/>
  <p:notesSz cx="7010400" cy="9296400"/>
  <p:custDataLst>
    <p:tags r:id="rId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060645"/>
    <a:srgbClr val="FF8A77"/>
    <a:srgbClr val="0606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897" autoAdjust="0"/>
    <p:restoredTop sz="86410" autoAdjust="0"/>
  </p:normalViewPr>
  <p:slideViewPr>
    <p:cSldViewPr snapToGrid="0">
      <p:cViewPr varScale="1">
        <p:scale>
          <a:sx n="71" d="100"/>
          <a:sy n="71" d="100"/>
        </p:scale>
        <p:origin x="1507" y="43"/>
      </p:cViewPr>
      <p:guideLst>
        <p:guide orient="horz" pos="2160"/>
        <p:guide pos="3840"/>
      </p:guideLst>
    </p:cSldViewPr>
  </p:slideViewPr>
  <p:outlineViewPr>
    <p:cViewPr>
      <p:scale>
        <a:sx n="33" d="100"/>
        <a:sy n="33" d="100"/>
      </p:scale>
      <p:origin x="0" y="-5630"/>
    </p:cViewPr>
  </p:outlineViewPr>
  <p:notesTextViewPr>
    <p:cViewPr>
      <p:scale>
        <a:sx n="1" d="1"/>
        <a:sy n="1" d="1"/>
      </p:scale>
      <p:origin x="0" y="0"/>
    </p:cViewPr>
  </p:notesTextViewPr>
  <p:sorterViewPr>
    <p:cViewPr>
      <p:scale>
        <a:sx n="140" d="100"/>
        <a:sy n="140" d="100"/>
      </p:scale>
      <p:origin x="0" y="-4937"/>
    </p:cViewPr>
  </p:sorterViewPr>
  <p:notesViewPr>
    <p:cSldViewPr snapToGrid="0">
      <p:cViewPr varScale="1">
        <p:scale>
          <a:sx n="64" d="100"/>
          <a:sy n="64" d="100"/>
        </p:scale>
        <p:origin x="3149" y="4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8CC96A8-6ED5-4539-87D6-AFCB6A9ADD7A}"/>
              </a:ext>
            </a:extLst>
          </p:cNvPr>
          <p:cNvSpPr>
            <a:spLocks noGrp="1"/>
          </p:cNvSpPr>
          <p:nvPr>
            <p:ph type="hdr" sz="quarter"/>
          </p:nvPr>
        </p:nvSpPr>
        <p:spPr>
          <a:xfrm>
            <a:off x="1" y="1"/>
            <a:ext cx="3038475" cy="466725"/>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90501CA9-6E9A-4637-835A-572E070E7FDA}"/>
              </a:ext>
            </a:extLst>
          </p:cNvPr>
          <p:cNvSpPr>
            <a:spLocks noGrp="1"/>
          </p:cNvSpPr>
          <p:nvPr>
            <p:ph type="dt" sz="quarter" idx="1"/>
          </p:nvPr>
        </p:nvSpPr>
        <p:spPr>
          <a:xfrm>
            <a:off x="3970339" y="1"/>
            <a:ext cx="3038475" cy="466725"/>
          </a:xfrm>
          <a:prstGeom prst="rect">
            <a:avLst/>
          </a:prstGeom>
        </p:spPr>
        <p:txBody>
          <a:bodyPr vert="horz" lIns="91440" tIns="45720" rIns="91440" bIns="45720" rtlCol="0"/>
          <a:lstStyle>
            <a:lvl1pPr algn="r">
              <a:defRPr sz="1200"/>
            </a:lvl1pPr>
          </a:lstStyle>
          <a:p>
            <a:fld id="{75431E61-F304-4060-A71B-12EF89F2AB62}" type="datetimeFigureOut">
              <a:rPr lang="en-GB" smtClean="0"/>
              <a:t>29/01/2026</a:t>
            </a:fld>
            <a:endParaRPr lang="en-GB"/>
          </a:p>
        </p:txBody>
      </p:sp>
      <p:sp>
        <p:nvSpPr>
          <p:cNvPr id="4" name="Footer Placeholder 3">
            <a:extLst>
              <a:ext uri="{FF2B5EF4-FFF2-40B4-BE49-F238E27FC236}">
                <a16:creationId xmlns:a16="http://schemas.microsoft.com/office/drawing/2014/main" id="{67A7BD09-F700-4294-844B-B16BB42D4517}"/>
              </a:ext>
            </a:extLst>
          </p:cNvPr>
          <p:cNvSpPr>
            <a:spLocks noGrp="1"/>
          </p:cNvSpPr>
          <p:nvPr>
            <p:ph type="ftr" sz="quarter" idx="2"/>
          </p:nvPr>
        </p:nvSpPr>
        <p:spPr>
          <a:xfrm>
            <a:off x="1" y="8829676"/>
            <a:ext cx="3038475" cy="46672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C3BD03D2-9D32-4973-B2F2-CBB43172B8F0}"/>
              </a:ext>
            </a:extLst>
          </p:cNvPr>
          <p:cNvSpPr>
            <a:spLocks noGrp="1"/>
          </p:cNvSpPr>
          <p:nvPr>
            <p:ph type="sldNum" sz="quarter" idx="3"/>
          </p:nvPr>
        </p:nvSpPr>
        <p:spPr>
          <a:xfrm>
            <a:off x="3970339" y="8829676"/>
            <a:ext cx="3038475" cy="466725"/>
          </a:xfrm>
          <a:prstGeom prst="rect">
            <a:avLst/>
          </a:prstGeom>
        </p:spPr>
        <p:txBody>
          <a:bodyPr vert="horz" lIns="91440" tIns="45720" rIns="91440" bIns="45720" rtlCol="0" anchor="b"/>
          <a:lstStyle>
            <a:lvl1pPr algn="r">
              <a:defRPr sz="1200"/>
            </a:lvl1pPr>
          </a:lstStyle>
          <a:p>
            <a:fld id="{96F62D12-9E5E-493C-BE47-C6A094F24C03}" type="slidenum">
              <a:rPr lang="en-GB" smtClean="0"/>
              <a:t>‹#›</a:t>
            </a:fld>
            <a:endParaRPr lang="en-GB"/>
          </a:p>
        </p:txBody>
      </p:sp>
    </p:spTree>
    <p:extLst>
      <p:ext uri="{BB962C8B-B14F-4D97-AF65-F5344CB8AC3E}">
        <p14:creationId xmlns:p14="http://schemas.microsoft.com/office/powerpoint/2010/main" val="38371034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970938" y="1"/>
            <a:ext cx="3037840" cy="466435"/>
          </a:xfrm>
          <a:prstGeom prst="rect">
            <a:avLst/>
          </a:prstGeom>
        </p:spPr>
        <p:txBody>
          <a:bodyPr vert="horz" lIns="91440" tIns="45720" rIns="91440" bIns="45720" rtlCol="0"/>
          <a:lstStyle>
            <a:lvl1pPr algn="r">
              <a:defRPr sz="1200"/>
            </a:lvl1pPr>
          </a:lstStyle>
          <a:p>
            <a:fld id="{FEB1C1C4-A2CA-4E67-A1F5-602634E2BCF5}" type="datetimeFigureOut">
              <a:rPr lang="en-GB" smtClean="0"/>
              <a:t>29/01/2026</a:t>
            </a:fld>
            <a:endParaRPr lang="en-GB"/>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701041" y="4473892"/>
            <a:ext cx="5608320" cy="366045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829968"/>
            <a:ext cx="3037840" cy="46643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970938" y="8829968"/>
            <a:ext cx="3037840" cy="466434"/>
          </a:xfrm>
          <a:prstGeom prst="rect">
            <a:avLst/>
          </a:prstGeom>
        </p:spPr>
        <p:txBody>
          <a:bodyPr vert="horz" lIns="91440" tIns="45720" rIns="91440" bIns="45720" rtlCol="0" anchor="b"/>
          <a:lstStyle>
            <a:lvl1pPr algn="r">
              <a:defRPr sz="1200"/>
            </a:lvl1pPr>
          </a:lstStyle>
          <a:p>
            <a:fld id="{2C755DF9-41A9-4B2A-8603-E47104E21A85}" type="slidenum">
              <a:rPr lang="en-GB" smtClean="0"/>
              <a:t>‹#›</a:t>
            </a:fld>
            <a:endParaRPr lang="en-GB"/>
          </a:p>
        </p:txBody>
      </p:sp>
    </p:spTree>
    <p:extLst>
      <p:ext uri="{BB962C8B-B14F-4D97-AF65-F5344CB8AC3E}">
        <p14:creationId xmlns:p14="http://schemas.microsoft.com/office/powerpoint/2010/main" val="2875099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755DF9-41A9-4B2A-8603-E47104E21A85}" type="slidenum">
              <a:rPr lang="en-GB" smtClean="0"/>
              <a:t>1</a:t>
            </a:fld>
            <a:endParaRPr lang="en-GB"/>
          </a:p>
        </p:txBody>
      </p:sp>
    </p:spTree>
    <p:extLst>
      <p:ext uri="{BB962C8B-B14F-4D97-AF65-F5344CB8AC3E}">
        <p14:creationId xmlns:p14="http://schemas.microsoft.com/office/powerpoint/2010/main" val="25349225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5024934-070C-DA4D-AC21-0DC55BDEFACF}"/>
              </a:ext>
            </a:extLst>
          </p:cNvPr>
          <p:cNvSpPr/>
          <p:nvPr userDrawn="1"/>
        </p:nvSpPr>
        <p:spPr>
          <a:xfrm>
            <a:off x="10087429" y="319314"/>
            <a:ext cx="1266371" cy="92891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r>
              <a:rPr lang="en-US"/>
              <a:t>Monday, 4th May 2020</a:t>
            </a:r>
            <a:endParaRPr lang="en-GB"/>
          </a:p>
        </p:txBody>
      </p:sp>
      <p:sp>
        <p:nvSpPr>
          <p:cNvPr id="5" name="Footer Placeholder 4"/>
          <p:cNvSpPr>
            <a:spLocks noGrp="1"/>
          </p:cNvSpPr>
          <p:nvPr>
            <p:ph type="ftr" sz="quarter" idx="11"/>
          </p:nvPr>
        </p:nvSpPr>
        <p:spPr/>
        <p:txBody>
          <a:bodyPr/>
          <a:lstStyle/>
          <a:p>
            <a:r>
              <a:rPr lang="en-US"/>
              <a:t>eSTEeM 16th Project Cohort Induction</a:t>
            </a:r>
            <a:endParaRPr lang="en-GB"/>
          </a:p>
        </p:txBody>
      </p:sp>
      <p:sp>
        <p:nvSpPr>
          <p:cNvPr id="6" name="Slide Number Placeholder 5"/>
          <p:cNvSpPr>
            <a:spLocks noGrp="1"/>
          </p:cNvSpPr>
          <p:nvPr>
            <p:ph type="sldNum" sz="quarter" idx="12"/>
          </p:nvPr>
        </p:nvSpPr>
        <p:spPr/>
        <p:txBody>
          <a:bodyPr/>
          <a:lstStyle/>
          <a:p>
            <a:fld id="{341D4F6A-8D54-49B9-8B0E-EEA58E4D334B}" type="slidenum">
              <a:rPr lang="en-GB" smtClean="0"/>
              <a:t>‹#›</a:t>
            </a:fld>
            <a:endParaRPr lang="en-GB"/>
          </a:p>
        </p:txBody>
      </p:sp>
    </p:spTree>
    <p:extLst>
      <p:ext uri="{BB962C8B-B14F-4D97-AF65-F5344CB8AC3E}">
        <p14:creationId xmlns:p14="http://schemas.microsoft.com/office/powerpoint/2010/main" val="1432869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r>
              <a:rPr lang="en-US"/>
              <a:t>Monday, 4th May 2020</a:t>
            </a:r>
            <a:endParaRPr lang="en-GB"/>
          </a:p>
        </p:txBody>
      </p:sp>
      <p:sp>
        <p:nvSpPr>
          <p:cNvPr id="5" name="Footer Placeholder 4"/>
          <p:cNvSpPr>
            <a:spLocks noGrp="1"/>
          </p:cNvSpPr>
          <p:nvPr>
            <p:ph type="ftr" sz="quarter" idx="11"/>
          </p:nvPr>
        </p:nvSpPr>
        <p:spPr/>
        <p:txBody>
          <a:bodyPr/>
          <a:lstStyle/>
          <a:p>
            <a:r>
              <a:rPr lang="en-US"/>
              <a:t>eSTEeM 16th Project Cohort Induction</a:t>
            </a:r>
            <a:endParaRPr lang="en-GB"/>
          </a:p>
        </p:txBody>
      </p:sp>
      <p:sp>
        <p:nvSpPr>
          <p:cNvPr id="6" name="Slide Number Placeholder 5"/>
          <p:cNvSpPr>
            <a:spLocks noGrp="1"/>
          </p:cNvSpPr>
          <p:nvPr>
            <p:ph type="sldNum" sz="quarter" idx="12"/>
          </p:nvPr>
        </p:nvSpPr>
        <p:spPr/>
        <p:txBody>
          <a:bodyPr/>
          <a:lstStyle/>
          <a:p>
            <a:fld id="{341D4F6A-8D54-49B9-8B0E-EEA58E4D334B}" type="slidenum">
              <a:rPr lang="en-GB" smtClean="0"/>
              <a:t>‹#›</a:t>
            </a:fld>
            <a:endParaRPr lang="en-GB"/>
          </a:p>
        </p:txBody>
      </p:sp>
    </p:spTree>
    <p:extLst>
      <p:ext uri="{BB962C8B-B14F-4D97-AF65-F5344CB8AC3E}">
        <p14:creationId xmlns:p14="http://schemas.microsoft.com/office/powerpoint/2010/main" val="1428544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r>
              <a:rPr lang="en-US"/>
              <a:t>Monday, 4th May 2020</a:t>
            </a:r>
            <a:endParaRPr lang="en-GB"/>
          </a:p>
        </p:txBody>
      </p:sp>
      <p:sp>
        <p:nvSpPr>
          <p:cNvPr id="5" name="Footer Placeholder 4"/>
          <p:cNvSpPr>
            <a:spLocks noGrp="1"/>
          </p:cNvSpPr>
          <p:nvPr>
            <p:ph type="ftr" sz="quarter" idx="11"/>
          </p:nvPr>
        </p:nvSpPr>
        <p:spPr/>
        <p:txBody>
          <a:bodyPr/>
          <a:lstStyle/>
          <a:p>
            <a:r>
              <a:rPr lang="en-US"/>
              <a:t>eSTEeM 16th Project Cohort Induction</a:t>
            </a:r>
            <a:endParaRPr lang="en-GB"/>
          </a:p>
        </p:txBody>
      </p:sp>
      <p:sp>
        <p:nvSpPr>
          <p:cNvPr id="6" name="Slide Number Placeholder 5"/>
          <p:cNvSpPr>
            <a:spLocks noGrp="1"/>
          </p:cNvSpPr>
          <p:nvPr>
            <p:ph type="sldNum" sz="quarter" idx="12"/>
          </p:nvPr>
        </p:nvSpPr>
        <p:spPr/>
        <p:txBody>
          <a:bodyPr/>
          <a:lstStyle/>
          <a:p>
            <a:fld id="{341D4F6A-8D54-49B9-8B0E-EEA58E4D334B}" type="slidenum">
              <a:rPr lang="en-GB" smtClean="0"/>
              <a:t>‹#›</a:t>
            </a:fld>
            <a:endParaRPr lang="en-GB"/>
          </a:p>
        </p:txBody>
      </p:sp>
    </p:spTree>
    <p:extLst>
      <p:ext uri="{BB962C8B-B14F-4D97-AF65-F5344CB8AC3E}">
        <p14:creationId xmlns:p14="http://schemas.microsoft.com/office/powerpoint/2010/main" val="4269705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r>
              <a:rPr lang="en-US"/>
              <a:t>Monday, 4th May 2020</a:t>
            </a:r>
            <a:endParaRPr lang="en-GB"/>
          </a:p>
        </p:txBody>
      </p:sp>
      <p:sp>
        <p:nvSpPr>
          <p:cNvPr id="5" name="Footer Placeholder 4"/>
          <p:cNvSpPr>
            <a:spLocks noGrp="1"/>
          </p:cNvSpPr>
          <p:nvPr>
            <p:ph type="ftr" sz="quarter" idx="11"/>
          </p:nvPr>
        </p:nvSpPr>
        <p:spPr/>
        <p:txBody>
          <a:bodyPr/>
          <a:lstStyle/>
          <a:p>
            <a:r>
              <a:rPr lang="en-US"/>
              <a:t>eSTEeM 16th Project Cohort Induction</a:t>
            </a:r>
            <a:endParaRPr lang="en-GB"/>
          </a:p>
        </p:txBody>
      </p:sp>
      <p:sp>
        <p:nvSpPr>
          <p:cNvPr id="6" name="Slide Number Placeholder 5"/>
          <p:cNvSpPr>
            <a:spLocks noGrp="1"/>
          </p:cNvSpPr>
          <p:nvPr>
            <p:ph type="sldNum" sz="quarter" idx="12"/>
          </p:nvPr>
        </p:nvSpPr>
        <p:spPr/>
        <p:txBody>
          <a:bodyPr/>
          <a:lstStyle/>
          <a:p>
            <a:fld id="{341D4F6A-8D54-49B9-8B0E-EEA58E4D334B}" type="slidenum">
              <a:rPr lang="en-GB" smtClean="0"/>
              <a:t>‹#›</a:t>
            </a:fld>
            <a:endParaRPr lang="en-GB"/>
          </a:p>
        </p:txBody>
      </p:sp>
    </p:spTree>
    <p:extLst>
      <p:ext uri="{BB962C8B-B14F-4D97-AF65-F5344CB8AC3E}">
        <p14:creationId xmlns:p14="http://schemas.microsoft.com/office/powerpoint/2010/main" val="1790747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Monday, 4th May 2020</a:t>
            </a:r>
            <a:endParaRPr lang="en-GB"/>
          </a:p>
        </p:txBody>
      </p:sp>
      <p:sp>
        <p:nvSpPr>
          <p:cNvPr id="5" name="Footer Placeholder 4"/>
          <p:cNvSpPr>
            <a:spLocks noGrp="1"/>
          </p:cNvSpPr>
          <p:nvPr>
            <p:ph type="ftr" sz="quarter" idx="11"/>
          </p:nvPr>
        </p:nvSpPr>
        <p:spPr/>
        <p:txBody>
          <a:bodyPr/>
          <a:lstStyle/>
          <a:p>
            <a:r>
              <a:rPr lang="en-US"/>
              <a:t>eSTEeM 16th Project Cohort Induction</a:t>
            </a:r>
            <a:endParaRPr lang="en-GB"/>
          </a:p>
        </p:txBody>
      </p:sp>
      <p:sp>
        <p:nvSpPr>
          <p:cNvPr id="6" name="Slide Number Placeholder 5"/>
          <p:cNvSpPr>
            <a:spLocks noGrp="1"/>
          </p:cNvSpPr>
          <p:nvPr>
            <p:ph type="sldNum" sz="quarter" idx="12"/>
          </p:nvPr>
        </p:nvSpPr>
        <p:spPr/>
        <p:txBody>
          <a:bodyPr/>
          <a:lstStyle/>
          <a:p>
            <a:fld id="{341D4F6A-8D54-49B9-8B0E-EEA58E4D334B}" type="slidenum">
              <a:rPr lang="en-GB" smtClean="0"/>
              <a:t>‹#›</a:t>
            </a:fld>
            <a:endParaRPr lang="en-GB"/>
          </a:p>
        </p:txBody>
      </p:sp>
      <p:sp>
        <p:nvSpPr>
          <p:cNvPr id="7" name="Rectangle 6">
            <a:extLst>
              <a:ext uri="{FF2B5EF4-FFF2-40B4-BE49-F238E27FC236}">
                <a16:creationId xmlns:a16="http://schemas.microsoft.com/office/drawing/2014/main" id="{F62414B7-E694-DD45-8C62-70FE79ADDF1F}"/>
              </a:ext>
            </a:extLst>
          </p:cNvPr>
          <p:cNvSpPr/>
          <p:nvPr userDrawn="1"/>
        </p:nvSpPr>
        <p:spPr>
          <a:xfrm>
            <a:off x="10087429" y="319314"/>
            <a:ext cx="1266371" cy="92891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94358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en-US"/>
              <a:t>Click to edit Master title style</a:t>
            </a:r>
            <a:endParaRPr lang="en-GB"/>
          </a:p>
        </p:txBody>
      </p:sp>
      <p:sp>
        <p:nvSpPr>
          <p:cNvPr id="3" name="Content Placeholder 2"/>
          <p:cNvSpPr>
            <a:spLocks noGrp="1"/>
          </p:cNvSpPr>
          <p:nvPr>
            <p:ph sz="half" idx="1"/>
          </p:nvPr>
        </p:nvSpPr>
        <p:spPr>
          <a:xfrm>
            <a:off x="838200" y="1368107"/>
            <a:ext cx="5181600" cy="480885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6172200" y="1368107"/>
            <a:ext cx="5181600" cy="48088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r>
              <a:rPr lang="en-US"/>
              <a:t>Monday, 4th May 2020</a:t>
            </a:r>
            <a:endParaRPr lang="en-GB"/>
          </a:p>
        </p:txBody>
      </p:sp>
      <p:sp>
        <p:nvSpPr>
          <p:cNvPr id="6" name="Footer Placeholder 5"/>
          <p:cNvSpPr>
            <a:spLocks noGrp="1"/>
          </p:cNvSpPr>
          <p:nvPr>
            <p:ph type="ftr" sz="quarter" idx="11"/>
          </p:nvPr>
        </p:nvSpPr>
        <p:spPr/>
        <p:txBody>
          <a:bodyPr/>
          <a:lstStyle/>
          <a:p>
            <a:r>
              <a:rPr lang="en-US"/>
              <a:t>eSTEeM 16th Project Cohort Induction</a:t>
            </a:r>
            <a:endParaRPr lang="en-GB"/>
          </a:p>
        </p:txBody>
      </p:sp>
      <p:sp>
        <p:nvSpPr>
          <p:cNvPr id="7" name="Slide Number Placeholder 6"/>
          <p:cNvSpPr>
            <a:spLocks noGrp="1"/>
          </p:cNvSpPr>
          <p:nvPr>
            <p:ph type="sldNum" sz="quarter" idx="12"/>
          </p:nvPr>
        </p:nvSpPr>
        <p:spPr/>
        <p:txBody>
          <a:bodyPr/>
          <a:lstStyle/>
          <a:p>
            <a:fld id="{341D4F6A-8D54-49B9-8B0E-EEA58E4D334B}" type="slidenum">
              <a:rPr lang="en-GB" smtClean="0"/>
              <a:t>‹#›</a:t>
            </a:fld>
            <a:endParaRPr lang="en-GB"/>
          </a:p>
        </p:txBody>
      </p:sp>
    </p:spTree>
    <p:extLst>
      <p:ext uri="{BB962C8B-B14F-4D97-AF65-F5344CB8AC3E}">
        <p14:creationId xmlns:p14="http://schemas.microsoft.com/office/powerpoint/2010/main" val="114980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r>
              <a:rPr lang="en-US"/>
              <a:t>Monday, 4th May 2020</a:t>
            </a:r>
            <a:endParaRPr lang="en-GB"/>
          </a:p>
        </p:txBody>
      </p:sp>
      <p:sp>
        <p:nvSpPr>
          <p:cNvPr id="8" name="Footer Placeholder 7"/>
          <p:cNvSpPr>
            <a:spLocks noGrp="1"/>
          </p:cNvSpPr>
          <p:nvPr>
            <p:ph type="ftr" sz="quarter" idx="11"/>
          </p:nvPr>
        </p:nvSpPr>
        <p:spPr/>
        <p:txBody>
          <a:bodyPr/>
          <a:lstStyle/>
          <a:p>
            <a:r>
              <a:rPr lang="en-US"/>
              <a:t>eSTEeM 16th Project Cohort Induction</a:t>
            </a:r>
            <a:endParaRPr lang="en-GB"/>
          </a:p>
        </p:txBody>
      </p:sp>
      <p:sp>
        <p:nvSpPr>
          <p:cNvPr id="9" name="Slide Number Placeholder 8"/>
          <p:cNvSpPr>
            <a:spLocks noGrp="1"/>
          </p:cNvSpPr>
          <p:nvPr>
            <p:ph type="sldNum" sz="quarter" idx="12"/>
          </p:nvPr>
        </p:nvSpPr>
        <p:spPr/>
        <p:txBody>
          <a:bodyPr/>
          <a:lstStyle/>
          <a:p>
            <a:fld id="{341D4F6A-8D54-49B9-8B0E-EEA58E4D334B}" type="slidenum">
              <a:rPr lang="en-GB" smtClean="0"/>
              <a:t>‹#›</a:t>
            </a:fld>
            <a:endParaRPr lang="en-GB"/>
          </a:p>
        </p:txBody>
      </p:sp>
    </p:spTree>
    <p:extLst>
      <p:ext uri="{BB962C8B-B14F-4D97-AF65-F5344CB8AC3E}">
        <p14:creationId xmlns:p14="http://schemas.microsoft.com/office/powerpoint/2010/main" val="1784158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r>
              <a:rPr lang="en-US"/>
              <a:t>Monday, 4th May 2020</a:t>
            </a:r>
            <a:endParaRPr lang="en-GB"/>
          </a:p>
        </p:txBody>
      </p:sp>
      <p:sp>
        <p:nvSpPr>
          <p:cNvPr id="4" name="Footer Placeholder 3"/>
          <p:cNvSpPr>
            <a:spLocks noGrp="1"/>
          </p:cNvSpPr>
          <p:nvPr>
            <p:ph type="ftr" sz="quarter" idx="11"/>
          </p:nvPr>
        </p:nvSpPr>
        <p:spPr/>
        <p:txBody>
          <a:bodyPr/>
          <a:lstStyle/>
          <a:p>
            <a:r>
              <a:rPr lang="en-US"/>
              <a:t>eSTEeM 16th Project Cohort Induction</a:t>
            </a:r>
            <a:endParaRPr lang="en-GB"/>
          </a:p>
        </p:txBody>
      </p:sp>
      <p:sp>
        <p:nvSpPr>
          <p:cNvPr id="5" name="Slide Number Placeholder 4"/>
          <p:cNvSpPr>
            <a:spLocks noGrp="1"/>
          </p:cNvSpPr>
          <p:nvPr>
            <p:ph type="sldNum" sz="quarter" idx="12"/>
          </p:nvPr>
        </p:nvSpPr>
        <p:spPr/>
        <p:txBody>
          <a:bodyPr/>
          <a:lstStyle/>
          <a:p>
            <a:fld id="{341D4F6A-8D54-49B9-8B0E-EEA58E4D334B}" type="slidenum">
              <a:rPr lang="en-GB" smtClean="0"/>
              <a:t>‹#›</a:t>
            </a:fld>
            <a:endParaRPr lang="en-GB"/>
          </a:p>
        </p:txBody>
      </p:sp>
    </p:spTree>
    <p:extLst>
      <p:ext uri="{BB962C8B-B14F-4D97-AF65-F5344CB8AC3E}">
        <p14:creationId xmlns:p14="http://schemas.microsoft.com/office/powerpoint/2010/main" val="2517539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Monday, 4th May 2020</a:t>
            </a:r>
            <a:endParaRPr lang="en-GB"/>
          </a:p>
        </p:txBody>
      </p:sp>
      <p:sp>
        <p:nvSpPr>
          <p:cNvPr id="3" name="Footer Placeholder 2"/>
          <p:cNvSpPr>
            <a:spLocks noGrp="1"/>
          </p:cNvSpPr>
          <p:nvPr>
            <p:ph type="ftr" sz="quarter" idx="11"/>
          </p:nvPr>
        </p:nvSpPr>
        <p:spPr/>
        <p:txBody>
          <a:bodyPr/>
          <a:lstStyle/>
          <a:p>
            <a:r>
              <a:rPr lang="en-US"/>
              <a:t>eSTEeM 16th Project Cohort Induction</a:t>
            </a:r>
            <a:endParaRPr lang="en-GB"/>
          </a:p>
        </p:txBody>
      </p:sp>
      <p:sp>
        <p:nvSpPr>
          <p:cNvPr id="4" name="Slide Number Placeholder 3"/>
          <p:cNvSpPr>
            <a:spLocks noGrp="1"/>
          </p:cNvSpPr>
          <p:nvPr>
            <p:ph type="sldNum" sz="quarter" idx="12"/>
          </p:nvPr>
        </p:nvSpPr>
        <p:spPr/>
        <p:txBody>
          <a:bodyPr/>
          <a:lstStyle/>
          <a:p>
            <a:fld id="{341D4F6A-8D54-49B9-8B0E-EEA58E4D334B}" type="slidenum">
              <a:rPr lang="en-GB" smtClean="0"/>
              <a:t>‹#›</a:t>
            </a:fld>
            <a:endParaRPr lang="en-GB"/>
          </a:p>
        </p:txBody>
      </p:sp>
    </p:spTree>
    <p:extLst>
      <p:ext uri="{BB962C8B-B14F-4D97-AF65-F5344CB8AC3E}">
        <p14:creationId xmlns:p14="http://schemas.microsoft.com/office/powerpoint/2010/main" val="2521443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Monday, 4th May 2020</a:t>
            </a:r>
            <a:endParaRPr lang="en-GB"/>
          </a:p>
        </p:txBody>
      </p:sp>
      <p:sp>
        <p:nvSpPr>
          <p:cNvPr id="6" name="Footer Placeholder 5"/>
          <p:cNvSpPr>
            <a:spLocks noGrp="1"/>
          </p:cNvSpPr>
          <p:nvPr>
            <p:ph type="ftr" sz="quarter" idx="11"/>
          </p:nvPr>
        </p:nvSpPr>
        <p:spPr/>
        <p:txBody>
          <a:bodyPr/>
          <a:lstStyle/>
          <a:p>
            <a:r>
              <a:rPr lang="en-US"/>
              <a:t>eSTEeM 16th Project Cohort Induction</a:t>
            </a:r>
            <a:endParaRPr lang="en-GB"/>
          </a:p>
        </p:txBody>
      </p:sp>
      <p:sp>
        <p:nvSpPr>
          <p:cNvPr id="7" name="Slide Number Placeholder 6"/>
          <p:cNvSpPr>
            <a:spLocks noGrp="1"/>
          </p:cNvSpPr>
          <p:nvPr>
            <p:ph type="sldNum" sz="quarter" idx="12"/>
          </p:nvPr>
        </p:nvSpPr>
        <p:spPr/>
        <p:txBody>
          <a:bodyPr/>
          <a:lstStyle/>
          <a:p>
            <a:fld id="{341D4F6A-8D54-49B9-8B0E-EEA58E4D334B}" type="slidenum">
              <a:rPr lang="en-GB" smtClean="0"/>
              <a:t>‹#›</a:t>
            </a:fld>
            <a:endParaRPr lang="en-GB"/>
          </a:p>
        </p:txBody>
      </p:sp>
    </p:spTree>
    <p:extLst>
      <p:ext uri="{BB962C8B-B14F-4D97-AF65-F5344CB8AC3E}">
        <p14:creationId xmlns:p14="http://schemas.microsoft.com/office/powerpoint/2010/main" val="1027989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Monday, 4th May 2020</a:t>
            </a:r>
            <a:endParaRPr lang="en-GB"/>
          </a:p>
        </p:txBody>
      </p:sp>
      <p:sp>
        <p:nvSpPr>
          <p:cNvPr id="6" name="Footer Placeholder 5"/>
          <p:cNvSpPr>
            <a:spLocks noGrp="1"/>
          </p:cNvSpPr>
          <p:nvPr>
            <p:ph type="ftr" sz="quarter" idx="11"/>
          </p:nvPr>
        </p:nvSpPr>
        <p:spPr/>
        <p:txBody>
          <a:bodyPr/>
          <a:lstStyle/>
          <a:p>
            <a:r>
              <a:rPr lang="en-US"/>
              <a:t>eSTEeM 16th Project Cohort Induction</a:t>
            </a:r>
            <a:endParaRPr lang="en-GB"/>
          </a:p>
        </p:txBody>
      </p:sp>
      <p:sp>
        <p:nvSpPr>
          <p:cNvPr id="7" name="Slide Number Placeholder 6"/>
          <p:cNvSpPr>
            <a:spLocks noGrp="1"/>
          </p:cNvSpPr>
          <p:nvPr>
            <p:ph type="sldNum" sz="quarter" idx="12"/>
          </p:nvPr>
        </p:nvSpPr>
        <p:spPr/>
        <p:txBody>
          <a:bodyPr/>
          <a:lstStyle/>
          <a:p>
            <a:fld id="{341D4F6A-8D54-49B9-8B0E-EEA58E4D334B}" type="slidenum">
              <a:rPr lang="en-GB" smtClean="0"/>
              <a:t>‹#›</a:t>
            </a:fld>
            <a:endParaRPr lang="en-GB"/>
          </a:p>
        </p:txBody>
      </p:sp>
    </p:spTree>
    <p:extLst>
      <p:ext uri="{BB962C8B-B14F-4D97-AF65-F5344CB8AC3E}">
        <p14:creationId xmlns:p14="http://schemas.microsoft.com/office/powerpoint/2010/main" val="3253764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823595"/>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351280"/>
            <a:ext cx="10515600" cy="484632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Monday, 4th May 2020</a:t>
            </a:r>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eSTEeM 16th Project Cohort Induction</a:t>
            </a: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1D4F6A-8D54-49B9-8B0E-EEA58E4D334B}" type="slidenum">
              <a:rPr lang="en-GB" smtClean="0"/>
              <a:t>‹#›</a:t>
            </a:fld>
            <a:endParaRPr lang="en-GB"/>
          </a:p>
        </p:txBody>
      </p:sp>
      <p:pic>
        <p:nvPicPr>
          <p:cNvPr id="7" name="Picture 2" descr="Image result for open university logo">
            <a:extLst>
              <a:ext uri="{FF2B5EF4-FFF2-40B4-BE49-F238E27FC236}">
                <a16:creationId xmlns:a16="http://schemas.microsoft.com/office/drawing/2014/main" id="{73F5A3A6-890C-3C44-8E85-866FAD5E91E9}"/>
              </a:ext>
            </a:extLst>
          </p:cNvPr>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0119712" y="361703"/>
            <a:ext cx="1234088" cy="8415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10274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accent1">
              <a:lumMod val="75000"/>
            </a:schemeClr>
          </a:solidFill>
          <a:latin typeface="+mj-lt"/>
          <a:ea typeface="+mj-ea"/>
          <a:cs typeface="+mj-cs"/>
        </a:defRPr>
      </a:lvl1pPr>
    </p:titleStyle>
    <p:bodyStyle>
      <a:lvl1pPr marL="228600" indent="-228600" algn="l" defTabSz="914400" rtl="0" eaLnBrk="1" latinLnBrk="0" hangingPunct="1">
        <a:lnSpc>
          <a:spcPct val="108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08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08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08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8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CBC9E42-CF55-F942-9572-3ACDE7694071}"/>
              </a:ext>
            </a:extLst>
          </p:cNvPr>
          <p:cNvSpPr txBox="1"/>
          <p:nvPr/>
        </p:nvSpPr>
        <p:spPr>
          <a:xfrm>
            <a:off x="5285678" y="6646127"/>
            <a:ext cx="184731" cy="369332"/>
          </a:xfrm>
          <a:prstGeom prst="rect">
            <a:avLst/>
          </a:prstGeom>
          <a:noFill/>
        </p:spPr>
        <p:txBody>
          <a:bodyPr wrap="none" rtlCol="0">
            <a:spAutoFit/>
          </a:bodyPr>
          <a:lstStyle/>
          <a:p>
            <a:endParaRPr lang="en-US" dirty="0"/>
          </a:p>
        </p:txBody>
      </p:sp>
      <p:sp>
        <p:nvSpPr>
          <p:cNvPr id="3" name="Rectangle 1">
            <a:extLst>
              <a:ext uri="{FF2B5EF4-FFF2-40B4-BE49-F238E27FC236}">
                <a16:creationId xmlns:a16="http://schemas.microsoft.com/office/drawing/2014/main" id="{BF465D11-9EEB-4425-A721-333EF169DD5E}"/>
              </a:ext>
            </a:extLst>
          </p:cNvPr>
          <p:cNvSpPr>
            <a:spLocks noGrp="1" noChangeArrowheads="1"/>
          </p:cNvSpPr>
          <p:nvPr>
            <p:ph type="ctrTitle"/>
          </p:nvPr>
        </p:nvSpPr>
        <p:spPr bwMode="auto">
          <a:xfrm>
            <a:off x="197016" y="162819"/>
            <a:ext cx="11797967" cy="6109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lvl="0" algn="l" eaLnBrk="0" fontAlgn="base" hangingPunct="0">
              <a:lnSpc>
                <a:spcPct val="100000"/>
              </a:lnSpc>
              <a:spcAft>
                <a:spcPct val="0"/>
              </a:spcAft>
            </a:pPr>
            <a:r>
              <a:rPr lang="en-GB" altLang="en-US" sz="2400" b="1" dirty="0">
                <a:solidFill>
                  <a:srgbClr val="060645"/>
                </a:solidFill>
                <a:latin typeface="Poppins" panose="00000500000000000000" pitchFamily="2" charset="0"/>
                <a:cs typeface="Poppins" panose="00000500000000000000" pitchFamily="2" charset="0"/>
              </a:rPr>
              <a:t>Overcoming the Barriers to Success in T452: </a:t>
            </a:r>
            <a:br>
              <a:rPr lang="en-GB" altLang="en-US" sz="2400" b="1" dirty="0">
                <a:solidFill>
                  <a:srgbClr val="060645"/>
                </a:solidFill>
                <a:latin typeface="Poppins" panose="00000500000000000000" pitchFamily="2" charset="0"/>
                <a:cs typeface="Poppins" panose="00000500000000000000" pitchFamily="2" charset="0"/>
              </a:rPr>
            </a:br>
            <a:r>
              <a:rPr lang="en-GB" altLang="en-US" sz="2400" b="1" dirty="0">
                <a:solidFill>
                  <a:srgbClr val="060645"/>
                </a:solidFill>
                <a:latin typeface="Poppins" panose="00000500000000000000" pitchFamily="2" charset="0"/>
                <a:cs typeface="Poppins" panose="00000500000000000000" pitchFamily="2" charset="0"/>
              </a:rPr>
              <a:t>Enabling Students (OBSTACLES)</a:t>
            </a:r>
            <a:br>
              <a:rPr lang="en-GB" altLang="en-US" sz="2400" b="1" dirty="0">
                <a:solidFill>
                  <a:srgbClr val="060645"/>
                </a:solidFill>
                <a:latin typeface="Poppins" panose="00000500000000000000" pitchFamily="2" charset="0"/>
                <a:cs typeface="Poppins" panose="00000500000000000000" pitchFamily="2" charset="0"/>
              </a:rPr>
            </a:br>
            <a:br>
              <a:rPr lang="en-GB" altLang="en-US" sz="1800" b="1" dirty="0">
                <a:solidFill>
                  <a:schemeClr val="tx1"/>
                </a:solidFill>
                <a:latin typeface="Poppins" panose="00000500000000000000" pitchFamily="2" charset="0"/>
                <a:cs typeface="Poppins" panose="00000500000000000000" pitchFamily="2" charset="0"/>
              </a:rPr>
            </a:br>
            <a:r>
              <a:rPr lang="en-GB" altLang="en-US" sz="1800" b="1" dirty="0">
                <a:solidFill>
                  <a:srgbClr val="060645"/>
                </a:solidFill>
                <a:latin typeface="Poppins" panose="00000500000000000000" pitchFamily="2" charset="0"/>
                <a:cs typeface="Poppins" panose="00000500000000000000" pitchFamily="2" charset="0"/>
              </a:rPr>
              <a:t>Gareth Neighbour, Andrea Patel, Vikram </a:t>
            </a:r>
            <a:r>
              <a:rPr lang="en-GB" altLang="en-US" sz="1800" b="1" dirty="0" err="1">
                <a:solidFill>
                  <a:srgbClr val="060645"/>
                </a:solidFill>
                <a:latin typeface="Poppins" panose="00000500000000000000" pitchFamily="2" charset="0"/>
                <a:cs typeface="Poppins" panose="00000500000000000000" pitchFamily="2" charset="0"/>
              </a:rPr>
              <a:t>Goolaup</a:t>
            </a:r>
            <a:r>
              <a:rPr lang="en-GB" altLang="en-US" sz="1800" b="1" dirty="0">
                <a:solidFill>
                  <a:srgbClr val="060645"/>
                </a:solidFill>
                <a:latin typeface="Poppins" panose="00000500000000000000" pitchFamily="2" charset="0"/>
                <a:cs typeface="Poppins" panose="00000500000000000000" pitchFamily="2" charset="0"/>
              </a:rPr>
              <a:t>, Amy Hansford, Fiona Gleed</a:t>
            </a:r>
            <a:br>
              <a:rPr lang="en-GB" altLang="en-US" sz="1800" b="1" dirty="0">
                <a:solidFill>
                  <a:srgbClr val="060645"/>
                </a:solidFill>
                <a:latin typeface="Poppins" panose="00000500000000000000" pitchFamily="2" charset="0"/>
                <a:cs typeface="Poppins" panose="00000500000000000000" pitchFamily="2" charset="0"/>
              </a:rPr>
            </a:br>
            <a:br>
              <a:rPr lang="en-GB" altLang="en-US" sz="1800" b="1" dirty="0">
                <a:solidFill>
                  <a:srgbClr val="060645"/>
                </a:solidFill>
                <a:latin typeface="Poppins" panose="00000500000000000000" pitchFamily="2" charset="0"/>
                <a:cs typeface="Poppins" panose="00000500000000000000" pitchFamily="2" charset="0"/>
              </a:rPr>
            </a:br>
            <a:r>
              <a:rPr kumimoji="0" lang="en-GB" altLang="en-US" sz="1800" b="1" i="0" u="none" strike="noStrike" cap="none" normalizeH="0" baseline="0" dirty="0">
                <a:ln>
                  <a:noFill/>
                </a:ln>
                <a:solidFill>
                  <a:srgbClr val="060645"/>
                </a:solidFill>
                <a:effectLst/>
                <a:latin typeface="Poppins" panose="00000500000000000000" pitchFamily="2" charset="0"/>
                <a:cs typeface="Poppins" panose="00000500000000000000" pitchFamily="2" charset="0"/>
              </a:rPr>
              <a:t>If students had the opportunity to engage in quality discussion with peers and tutors, prompted by informative seminars, would this help increase the module completion rate?</a:t>
            </a:r>
            <a:br>
              <a:rPr kumimoji="0" lang="en-GB" altLang="en-US" sz="1400" b="0" i="0" u="none" strike="noStrike" cap="none" normalizeH="0" baseline="0" dirty="0">
                <a:ln>
                  <a:noFill/>
                </a:ln>
                <a:solidFill>
                  <a:schemeClr val="tx1"/>
                </a:solidFill>
                <a:effectLst/>
                <a:latin typeface="Poppins" panose="00000500000000000000" pitchFamily="2" charset="0"/>
                <a:ea typeface="Times New Roman" panose="02020603050405020304" pitchFamily="18" charset="0"/>
                <a:cs typeface="Poppins" panose="00000500000000000000" pitchFamily="2" charset="0"/>
              </a:rPr>
            </a:br>
            <a:br>
              <a:rPr kumimoji="0" lang="en-GB"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br>
              <a:rPr kumimoji="0" lang="en-GB"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br>
              <a:rPr kumimoji="0" lang="en-GB"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br>
              <a:rPr kumimoji="0" lang="en-GB"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br>
              <a:rPr lang="en-GB" altLang="en-US" sz="1400" dirty="0">
                <a:solidFill>
                  <a:schemeClr val="tx1"/>
                </a:solidFill>
                <a:latin typeface="Arial" panose="020B0604020202020204" pitchFamily="34" charset="0"/>
                <a:ea typeface="Times New Roman" panose="02020603050405020304" pitchFamily="18" charset="0"/>
                <a:cs typeface="Arial" panose="020B0604020202020204" pitchFamily="34" charset="0"/>
              </a:rPr>
            </a:br>
            <a:br>
              <a:rPr lang="en-GB" altLang="en-US" sz="1400" dirty="0">
                <a:solidFill>
                  <a:schemeClr val="tx1"/>
                </a:solidFill>
                <a:latin typeface="Arial" panose="020B0604020202020204" pitchFamily="34" charset="0"/>
                <a:ea typeface="Times New Roman" panose="02020603050405020304" pitchFamily="18" charset="0"/>
                <a:cs typeface="Arial" panose="020B0604020202020204" pitchFamily="34" charset="0"/>
              </a:rPr>
            </a:br>
            <a:r>
              <a:rPr lang="en-GB" altLang="en-US" sz="1400" dirty="0" err="1">
                <a:solidFill>
                  <a:schemeClr val="tx1"/>
                </a:solidFill>
                <a:latin typeface="Arial" panose="020B0604020202020204" pitchFamily="34" charset="0"/>
                <a:ea typeface="Times New Roman" panose="02020603050405020304" pitchFamily="18" charset="0"/>
                <a:cs typeface="Arial" panose="020B0604020202020204" pitchFamily="34" charset="0"/>
              </a:rPr>
              <a:t>i</a:t>
            </a:r>
            <a:br>
              <a:rPr lang="en-GB" altLang="en-US" sz="1400" dirty="0">
                <a:solidFill>
                  <a:schemeClr val="tx1"/>
                </a:solidFill>
                <a:latin typeface="Arial" panose="020B0604020202020204" pitchFamily="34" charset="0"/>
                <a:ea typeface="Times New Roman" panose="02020603050405020304" pitchFamily="18" charset="0"/>
                <a:cs typeface="Arial" panose="020B0604020202020204" pitchFamily="34" charset="0"/>
              </a:rPr>
            </a:br>
            <a:r>
              <a:rPr lang="en-GB" altLang="en-US" sz="1400" dirty="0">
                <a:solidFill>
                  <a:schemeClr val="tx1"/>
                </a:solidFill>
                <a:latin typeface="Arial" panose="020B0604020202020204" pitchFamily="34" charset="0"/>
                <a:ea typeface="Times New Roman" panose="02020603050405020304" pitchFamily="18" charset="0"/>
                <a:cs typeface="Arial" panose="020B0604020202020204" pitchFamily="34" charset="0"/>
              </a:rPr>
              <a:t>in</a:t>
            </a:r>
            <a:br>
              <a:rPr lang="en-GB" altLang="en-US" sz="1400" dirty="0">
                <a:solidFill>
                  <a:schemeClr val="tx1"/>
                </a:solidFill>
                <a:latin typeface="Arial" panose="020B0604020202020204" pitchFamily="34" charset="0"/>
                <a:ea typeface="Times New Roman" panose="02020603050405020304" pitchFamily="18" charset="0"/>
                <a:cs typeface="Arial" panose="020B0604020202020204" pitchFamily="34" charset="0"/>
              </a:rPr>
            </a:br>
            <a:br>
              <a:rPr lang="en-GB" altLang="en-US" sz="1400" dirty="0">
                <a:solidFill>
                  <a:schemeClr val="tx1"/>
                </a:solidFill>
                <a:latin typeface="Arial" panose="020B0604020202020204" pitchFamily="34" charset="0"/>
                <a:ea typeface="Times New Roman" panose="02020603050405020304" pitchFamily="18" charset="0"/>
                <a:cs typeface="Arial" panose="020B0604020202020204" pitchFamily="34" charset="0"/>
              </a:rPr>
            </a:br>
            <a:br>
              <a:rPr lang="en-GB" altLang="en-US" sz="1400" dirty="0">
                <a:solidFill>
                  <a:schemeClr val="tx1"/>
                </a:solidFill>
                <a:latin typeface="Arial" panose="020B0604020202020204" pitchFamily="34" charset="0"/>
                <a:ea typeface="Times New Roman" panose="02020603050405020304" pitchFamily="18" charset="0"/>
                <a:cs typeface="Arial" panose="020B0604020202020204" pitchFamily="34" charset="0"/>
              </a:rPr>
            </a:br>
            <a:br>
              <a:rPr lang="en-GB" altLang="en-US" sz="1400" dirty="0">
                <a:solidFill>
                  <a:schemeClr val="tx1"/>
                </a:solidFill>
                <a:latin typeface="Arial" panose="020B0604020202020204" pitchFamily="34" charset="0"/>
                <a:ea typeface="Times New Roman" panose="02020603050405020304" pitchFamily="18" charset="0"/>
                <a:cs typeface="Arial" panose="020B0604020202020204" pitchFamily="34" charset="0"/>
              </a:rPr>
            </a:br>
            <a:br>
              <a:rPr lang="en-GB" altLang="en-US" sz="1400" dirty="0">
                <a:solidFill>
                  <a:schemeClr val="tx1"/>
                </a:solidFill>
                <a:latin typeface="Arial" panose="020B0604020202020204" pitchFamily="34" charset="0"/>
                <a:ea typeface="Times New Roman" panose="02020603050405020304" pitchFamily="18" charset="0"/>
                <a:cs typeface="Arial" panose="020B0604020202020204" pitchFamily="34" charset="0"/>
              </a:rPr>
            </a:br>
            <a:br>
              <a:rPr lang="en-GB" altLang="en-US" sz="1400" dirty="0">
                <a:solidFill>
                  <a:schemeClr val="tx1"/>
                </a:solidFill>
                <a:latin typeface="Arial" panose="020B0604020202020204" pitchFamily="34" charset="0"/>
                <a:ea typeface="Times New Roman" panose="02020603050405020304" pitchFamily="18" charset="0"/>
                <a:cs typeface="Arial" panose="020B0604020202020204" pitchFamily="34" charset="0"/>
              </a:rPr>
            </a:br>
            <a:br>
              <a:rPr lang="en-GB" altLang="en-US" sz="1400" dirty="0">
                <a:solidFill>
                  <a:schemeClr val="tx1"/>
                </a:solidFill>
                <a:latin typeface="Arial" panose="020B0604020202020204" pitchFamily="34" charset="0"/>
                <a:ea typeface="Times New Roman" panose="02020603050405020304" pitchFamily="18" charset="0"/>
                <a:cs typeface="Arial" panose="020B0604020202020204" pitchFamily="34" charset="0"/>
              </a:rPr>
            </a:br>
            <a:br>
              <a:rPr lang="en-GB" altLang="en-US" sz="1400" dirty="0">
                <a:solidFill>
                  <a:schemeClr val="tx1"/>
                </a:solidFill>
                <a:latin typeface="Arial" panose="020B0604020202020204" pitchFamily="34" charset="0"/>
                <a:ea typeface="Times New Roman" panose="02020603050405020304" pitchFamily="18" charset="0"/>
                <a:cs typeface="Arial" panose="020B0604020202020204" pitchFamily="34" charset="0"/>
              </a:rPr>
            </a:br>
            <a:br>
              <a:rPr lang="en-GB" altLang="en-US" sz="1400" dirty="0">
                <a:solidFill>
                  <a:schemeClr val="tx1"/>
                </a:solidFill>
                <a:latin typeface="Arial" panose="020B0604020202020204" pitchFamily="34" charset="0"/>
                <a:ea typeface="Times New Roman" panose="02020603050405020304" pitchFamily="18" charset="0"/>
                <a:cs typeface="Arial" panose="020B0604020202020204" pitchFamily="34" charset="0"/>
              </a:rPr>
            </a:br>
            <a:br>
              <a:rPr lang="en-GB" altLang="en-US" sz="1400" dirty="0">
                <a:solidFill>
                  <a:schemeClr val="tx1"/>
                </a:solidFill>
                <a:latin typeface="Arial" panose="020B0604020202020204" pitchFamily="34" charset="0"/>
                <a:ea typeface="Times New Roman" panose="02020603050405020304" pitchFamily="18" charset="0"/>
                <a:cs typeface="Arial" panose="020B0604020202020204" pitchFamily="34" charset="0"/>
              </a:rPr>
            </a:b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pic>
        <p:nvPicPr>
          <p:cNvPr id="9" name="Picture 8" descr="A black and white logo&#10;&#10;Description automatically generated with low confidence">
            <a:extLst>
              <a:ext uri="{FF2B5EF4-FFF2-40B4-BE49-F238E27FC236}">
                <a16:creationId xmlns:a16="http://schemas.microsoft.com/office/drawing/2014/main" id="{6C7A6090-39D0-B303-D8E4-96EDB08762E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28464" y="379696"/>
            <a:ext cx="2273415" cy="744026"/>
          </a:xfrm>
          <a:prstGeom prst="rect">
            <a:avLst/>
          </a:prstGeom>
        </p:spPr>
      </p:pic>
      <p:pic>
        <p:nvPicPr>
          <p:cNvPr id="5" name="Picture 4" descr="A black background with blue text&#10;&#10;Description automatically generated">
            <a:extLst>
              <a:ext uri="{FF2B5EF4-FFF2-40B4-BE49-F238E27FC236}">
                <a16:creationId xmlns:a16="http://schemas.microsoft.com/office/drawing/2014/main" id="{0F097027-6750-6F5F-752A-302E0706278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7016" y="6280564"/>
            <a:ext cx="2771745" cy="398346"/>
          </a:xfrm>
          <a:prstGeom prst="rect">
            <a:avLst/>
          </a:prstGeom>
        </p:spPr>
      </p:pic>
      <p:sp>
        <p:nvSpPr>
          <p:cNvPr id="4" name="Oval 3">
            <a:extLst>
              <a:ext uri="{FF2B5EF4-FFF2-40B4-BE49-F238E27FC236}">
                <a16:creationId xmlns:a16="http://schemas.microsoft.com/office/drawing/2014/main" id="{BFF71BE5-286C-0631-325E-1202D9F661BD}"/>
              </a:ext>
            </a:extLst>
          </p:cNvPr>
          <p:cNvSpPr/>
          <p:nvPr/>
        </p:nvSpPr>
        <p:spPr>
          <a:xfrm>
            <a:off x="4075181" y="2918972"/>
            <a:ext cx="2704931" cy="1156694"/>
          </a:xfrm>
          <a:prstGeom prst="ellipse">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t>Capstone</a:t>
            </a:r>
            <a:br>
              <a:rPr lang="en-GB" b="1" dirty="0"/>
            </a:br>
            <a:r>
              <a:rPr lang="en-GB" b="1" dirty="0"/>
              <a:t>T452: Engineering Project</a:t>
            </a:r>
          </a:p>
        </p:txBody>
      </p:sp>
      <p:sp>
        <p:nvSpPr>
          <p:cNvPr id="6" name="Oval 5">
            <a:extLst>
              <a:ext uri="{FF2B5EF4-FFF2-40B4-BE49-F238E27FC236}">
                <a16:creationId xmlns:a16="http://schemas.microsoft.com/office/drawing/2014/main" id="{09051DE8-082D-6659-8F2F-6B0CC75B9314}"/>
              </a:ext>
            </a:extLst>
          </p:cNvPr>
          <p:cNvSpPr/>
          <p:nvPr/>
        </p:nvSpPr>
        <p:spPr>
          <a:xfrm>
            <a:off x="296488" y="3802691"/>
            <a:ext cx="1163783" cy="44680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dirty="0"/>
              <a:t>UK-SPEC</a:t>
            </a:r>
          </a:p>
        </p:txBody>
      </p:sp>
      <p:sp>
        <p:nvSpPr>
          <p:cNvPr id="7" name="Oval 6">
            <a:extLst>
              <a:ext uri="{FF2B5EF4-FFF2-40B4-BE49-F238E27FC236}">
                <a16:creationId xmlns:a16="http://schemas.microsoft.com/office/drawing/2014/main" id="{F055F100-B2C2-4AD8-8718-AD5EB8069041}"/>
              </a:ext>
            </a:extLst>
          </p:cNvPr>
          <p:cNvSpPr/>
          <p:nvPr/>
        </p:nvSpPr>
        <p:spPr>
          <a:xfrm>
            <a:off x="260038" y="2600577"/>
            <a:ext cx="2682125" cy="10544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dirty="0"/>
              <a:t>Student Approach &amp; Issues</a:t>
            </a:r>
            <a:br>
              <a:rPr lang="en-GB" sz="1400" dirty="0"/>
            </a:br>
            <a:r>
              <a:rPr lang="en-GB" sz="1400" i="1" dirty="0"/>
              <a:t>(e.g. from reading to doing, feeling isolated)</a:t>
            </a:r>
          </a:p>
        </p:txBody>
      </p:sp>
      <p:sp>
        <p:nvSpPr>
          <p:cNvPr id="8" name="Oval 7">
            <a:extLst>
              <a:ext uri="{FF2B5EF4-FFF2-40B4-BE49-F238E27FC236}">
                <a16:creationId xmlns:a16="http://schemas.microsoft.com/office/drawing/2014/main" id="{BF7A9893-B470-52CD-CA37-DA7102A9BC37}"/>
              </a:ext>
            </a:extLst>
          </p:cNvPr>
          <p:cNvSpPr/>
          <p:nvPr/>
        </p:nvSpPr>
        <p:spPr>
          <a:xfrm>
            <a:off x="3893518" y="4659286"/>
            <a:ext cx="3359303" cy="65881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dirty="0"/>
              <a:t>Retention to 25% mark=98%+</a:t>
            </a:r>
            <a:br>
              <a:rPr lang="en-GB" sz="1400" dirty="0"/>
            </a:br>
            <a:r>
              <a:rPr lang="en-GB" sz="1400" dirty="0"/>
              <a:t>Completion=80%</a:t>
            </a:r>
          </a:p>
        </p:txBody>
      </p:sp>
      <p:sp>
        <p:nvSpPr>
          <p:cNvPr id="10" name="Oval 9">
            <a:extLst>
              <a:ext uri="{FF2B5EF4-FFF2-40B4-BE49-F238E27FC236}">
                <a16:creationId xmlns:a16="http://schemas.microsoft.com/office/drawing/2014/main" id="{E656F51B-6AF9-776A-FF59-DC1905E2791D}"/>
              </a:ext>
            </a:extLst>
          </p:cNvPr>
          <p:cNvSpPr/>
          <p:nvPr/>
        </p:nvSpPr>
        <p:spPr>
          <a:xfrm>
            <a:off x="9116597" y="3544367"/>
            <a:ext cx="2493818" cy="898408"/>
          </a:xfrm>
          <a:prstGeom prst="ellipse">
            <a:avLst/>
          </a:prstGeom>
          <a:solidFill>
            <a:srgbClr val="FF66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dirty="0"/>
              <a:t>Help students identify strategies for success</a:t>
            </a:r>
          </a:p>
        </p:txBody>
      </p:sp>
      <p:sp>
        <p:nvSpPr>
          <p:cNvPr id="11" name="Oval 10">
            <a:extLst>
              <a:ext uri="{FF2B5EF4-FFF2-40B4-BE49-F238E27FC236}">
                <a16:creationId xmlns:a16="http://schemas.microsoft.com/office/drawing/2014/main" id="{49C7473C-173C-F845-1F49-E94F3F6D9B2F}"/>
              </a:ext>
            </a:extLst>
          </p:cNvPr>
          <p:cNvSpPr/>
          <p:nvPr/>
        </p:nvSpPr>
        <p:spPr>
          <a:xfrm>
            <a:off x="8878723" y="2555594"/>
            <a:ext cx="1850850" cy="398347"/>
          </a:xfrm>
          <a:prstGeom prst="ellipse">
            <a:avLst/>
          </a:prstGeom>
          <a:solidFill>
            <a:srgbClr val="FF66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dirty="0"/>
              <a:t>Pilot workshop</a:t>
            </a:r>
          </a:p>
        </p:txBody>
      </p:sp>
      <p:sp>
        <p:nvSpPr>
          <p:cNvPr id="12" name="Oval 11">
            <a:extLst>
              <a:ext uri="{FF2B5EF4-FFF2-40B4-BE49-F238E27FC236}">
                <a16:creationId xmlns:a16="http://schemas.microsoft.com/office/drawing/2014/main" id="{280F1ED5-C99F-62E5-11F8-B3EABC0BFFB9}"/>
              </a:ext>
            </a:extLst>
          </p:cNvPr>
          <p:cNvSpPr/>
          <p:nvPr/>
        </p:nvSpPr>
        <p:spPr>
          <a:xfrm>
            <a:off x="7031211" y="2924161"/>
            <a:ext cx="914400" cy="46759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dirty="0"/>
              <a:t>TMA1</a:t>
            </a:r>
          </a:p>
        </p:txBody>
      </p:sp>
      <p:sp>
        <p:nvSpPr>
          <p:cNvPr id="13" name="Oval 12">
            <a:extLst>
              <a:ext uri="{FF2B5EF4-FFF2-40B4-BE49-F238E27FC236}">
                <a16:creationId xmlns:a16="http://schemas.microsoft.com/office/drawing/2014/main" id="{BAA0DFA3-83E6-1412-F8A4-3229B9FE0EE7}"/>
              </a:ext>
            </a:extLst>
          </p:cNvPr>
          <p:cNvSpPr/>
          <p:nvPr/>
        </p:nvSpPr>
        <p:spPr>
          <a:xfrm>
            <a:off x="7909656" y="3687006"/>
            <a:ext cx="914400" cy="46759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dirty="0"/>
              <a:t>TMA2</a:t>
            </a:r>
          </a:p>
        </p:txBody>
      </p:sp>
      <p:cxnSp>
        <p:nvCxnSpPr>
          <p:cNvPr id="17" name="Connector: Curved 16">
            <a:extLst>
              <a:ext uri="{FF2B5EF4-FFF2-40B4-BE49-F238E27FC236}">
                <a16:creationId xmlns:a16="http://schemas.microsoft.com/office/drawing/2014/main" id="{90215176-CD99-B60A-19ED-F87232211220}"/>
              </a:ext>
            </a:extLst>
          </p:cNvPr>
          <p:cNvCxnSpPr>
            <a:cxnSpLocks/>
            <a:stCxn id="12" idx="6"/>
            <a:endCxn id="13" idx="0"/>
          </p:cNvCxnSpPr>
          <p:nvPr/>
        </p:nvCxnSpPr>
        <p:spPr>
          <a:xfrm>
            <a:off x="7945611" y="3157957"/>
            <a:ext cx="421245" cy="529049"/>
          </a:xfrm>
          <a:prstGeom prst="curvedConnector2">
            <a:avLst/>
          </a:prstGeom>
          <a:ln w="25400">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20" name="Flowchart: Summing Junction 19">
            <a:extLst>
              <a:ext uri="{FF2B5EF4-FFF2-40B4-BE49-F238E27FC236}">
                <a16:creationId xmlns:a16="http://schemas.microsoft.com/office/drawing/2014/main" id="{5805EB36-96D2-41EC-EE49-79F01022ED1B}"/>
              </a:ext>
            </a:extLst>
          </p:cNvPr>
          <p:cNvSpPr/>
          <p:nvPr/>
        </p:nvSpPr>
        <p:spPr>
          <a:xfrm>
            <a:off x="8116229" y="3206772"/>
            <a:ext cx="293538" cy="242224"/>
          </a:xfrm>
          <a:prstGeom prst="flowChartSummingJunction">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2" name="Connector: Curved 21">
            <a:extLst>
              <a:ext uri="{FF2B5EF4-FFF2-40B4-BE49-F238E27FC236}">
                <a16:creationId xmlns:a16="http://schemas.microsoft.com/office/drawing/2014/main" id="{161084BB-6C73-1B5A-61E9-9DC046838AFC}"/>
              </a:ext>
            </a:extLst>
          </p:cNvPr>
          <p:cNvCxnSpPr>
            <a:cxnSpLocks/>
            <a:stCxn id="10" idx="2"/>
            <a:endCxn id="20" idx="6"/>
          </p:cNvCxnSpPr>
          <p:nvPr/>
        </p:nvCxnSpPr>
        <p:spPr>
          <a:xfrm rot="10800000">
            <a:off x="8409767" y="3327885"/>
            <a:ext cx="706830" cy="665687"/>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Connector: Curved 26">
            <a:extLst>
              <a:ext uri="{FF2B5EF4-FFF2-40B4-BE49-F238E27FC236}">
                <a16:creationId xmlns:a16="http://schemas.microsoft.com/office/drawing/2014/main" id="{DB0C5A37-829C-6FD5-8665-9CDE743C96DF}"/>
              </a:ext>
            </a:extLst>
          </p:cNvPr>
          <p:cNvCxnSpPr>
            <a:cxnSpLocks/>
            <a:stCxn id="4" idx="2"/>
            <a:endCxn id="7" idx="6"/>
          </p:cNvCxnSpPr>
          <p:nvPr/>
        </p:nvCxnSpPr>
        <p:spPr>
          <a:xfrm rot="10800000">
            <a:off x="2942163" y="3127813"/>
            <a:ext cx="1133018" cy="369507"/>
          </a:xfrm>
          <a:prstGeom prst="curved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2" name="Connector: Curved 31">
            <a:extLst>
              <a:ext uri="{FF2B5EF4-FFF2-40B4-BE49-F238E27FC236}">
                <a16:creationId xmlns:a16="http://schemas.microsoft.com/office/drawing/2014/main" id="{DB0ACAA9-6FC5-30DA-A5EC-3F3FE5E3002B}"/>
              </a:ext>
            </a:extLst>
          </p:cNvPr>
          <p:cNvCxnSpPr>
            <a:cxnSpLocks/>
            <a:stCxn id="4" idx="3"/>
            <a:endCxn id="15" idx="6"/>
          </p:cNvCxnSpPr>
          <p:nvPr/>
        </p:nvCxnSpPr>
        <p:spPr>
          <a:xfrm rot="5400000">
            <a:off x="2713193" y="3358710"/>
            <a:ext cx="1210555" cy="2305678"/>
          </a:xfrm>
          <a:prstGeom prst="curvedConnector2">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8F015023-D315-EF96-272F-1ECA870EF8E7}"/>
              </a:ext>
            </a:extLst>
          </p:cNvPr>
          <p:cNvSpPr txBox="1"/>
          <p:nvPr/>
        </p:nvSpPr>
        <p:spPr>
          <a:xfrm>
            <a:off x="6182591" y="5441020"/>
            <a:ext cx="5812392" cy="1200329"/>
          </a:xfrm>
          <a:prstGeom prst="rect">
            <a:avLst/>
          </a:prstGeom>
          <a:noFill/>
          <a:ln w="25400">
            <a:solidFill>
              <a:schemeClr val="accent1"/>
            </a:solidFill>
          </a:ln>
        </p:spPr>
        <p:txBody>
          <a:bodyPr wrap="square" rtlCol="0">
            <a:spAutoFit/>
          </a:bodyPr>
          <a:lstStyle/>
          <a:p>
            <a:r>
              <a:rPr lang="en-GB" i="1" dirty="0"/>
              <a:t>We will evaluate student experience before, immediately after and several weeks after TMA02 to establish whether an intervention will increase completion rates and student performance and the underlying factors.</a:t>
            </a:r>
          </a:p>
        </p:txBody>
      </p:sp>
      <p:cxnSp>
        <p:nvCxnSpPr>
          <p:cNvPr id="35" name="Connector: Curved 34">
            <a:extLst>
              <a:ext uri="{FF2B5EF4-FFF2-40B4-BE49-F238E27FC236}">
                <a16:creationId xmlns:a16="http://schemas.microsoft.com/office/drawing/2014/main" id="{86938324-E97B-3E12-9087-575B91D3B8B9}"/>
              </a:ext>
            </a:extLst>
          </p:cNvPr>
          <p:cNvCxnSpPr>
            <a:cxnSpLocks/>
            <a:stCxn id="4" idx="6"/>
            <a:endCxn id="12" idx="2"/>
          </p:cNvCxnSpPr>
          <p:nvPr/>
        </p:nvCxnSpPr>
        <p:spPr>
          <a:xfrm flipV="1">
            <a:off x="6780112" y="3157957"/>
            <a:ext cx="251099" cy="339362"/>
          </a:xfrm>
          <a:prstGeom prst="curved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id="{CF3281A8-F91A-76E9-9FC5-24CC96ADB8A1}"/>
              </a:ext>
            </a:extLst>
          </p:cNvPr>
          <p:cNvSpPr/>
          <p:nvPr/>
        </p:nvSpPr>
        <p:spPr>
          <a:xfrm>
            <a:off x="439343" y="5441020"/>
            <a:ext cx="2704931" cy="658817"/>
          </a:xfrm>
          <a:prstGeom prst="ellipse">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dirty="0"/>
              <a:t>Graduation</a:t>
            </a:r>
          </a:p>
        </p:txBody>
      </p:sp>
      <p:sp>
        <p:nvSpPr>
          <p:cNvPr id="50" name="Oval 49">
            <a:extLst>
              <a:ext uri="{FF2B5EF4-FFF2-40B4-BE49-F238E27FC236}">
                <a16:creationId xmlns:a16="http://schemas.microsoft.com/office/drawing/2014/main" id="{6CA54077-7382-4B30-3D1B-7E1635D02BE8}"/>
              </a:ext>
            </a:extLst>
          </p:cNvPr>
          <p:cNvSpPr/>
          <p:nvPr/>
        </p:nvSpPr>
        <p:spPr>
          <a:xfrm>
            <a:off x="7895966" y="4442775"/>
            <a:ext cx="914400" cy="46759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dirty="0"/>
              <a:t>EMA</a:t>
            </a:r>
          </a:p>
        </p:txBody>
      </p:sp>
      <p:cxnSp>
        <p:nvCxnSpPr>
          <p:cNvPr id="52" name="Connector: Curved 51">
            <a:extLst>
              <a:ext uri="{FF2B5EF4-FFF2-40B4-BE49-F238E27FC236}">
                <a16:creationId xmlns:a16="http://schemas.microsoft.com/office/drawing/2014/main" id="{45A17E45-2B27-5857-A5E2-D691671D8551}"/>
              </a:ext>
            </a:extLst>
          </p:cNvPr>
          <p:cNvCxnSpPr>
            <a:stCxn id="13" idx="4"/>
            <a:endCxn id="50" idx="0"/>
          </p:cNvCxnSpPr>
          <p:nvPr/>
        </p:nvCxnSpPr>
        <p:spPr>
          <a:xfrm rot="5400000">
            <a:off x="8215922" y="4291841"/>
            <a:ext cx="288178" cy="13690"/>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0" name="Connector: Curved 59">
            <a:extLst>
              <a:ext uri="{FF2B5EF4-FFF2-40B4-BE49-F238E27FC236}">
                <a16:creationId xmlns:a16="http://schemas.microsoft.com/office/drawing/2014/main" id="{39AAC42C-D552-3EDF-FA4C-596E72C55F63}"/>
              </a:ext>
            </a:extLst>
          </p:cNvPr>
          <p:cNvCxnSpPr>
            <a:stCxn id="50" idx="4"/>
            <a:endCxn id="8" idx="7"/>
          </p:cNvCxnSpPr>
          <p:nvPr/>
        </p:nvCxnSpPr>
        <p:spPr>
          <a:xfrm rot="5400000" flipH="1">
            <a:off x="7479715" y="4036915"/>
            <a:ext cx="154598" cy="1592304"/>
          </a:xfrm>
          <a:prstGeom prst="curvedConnector5">
            <a:avLst>
              <a:gd name="adj1" fmla="val -147867"/>
              <a:gd name="adj2" fmla="val 48908"/>
              <a:gd name="adj3" fmla="val 247867"/>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3" name="Connector: Curved 62">
            <a:extLst>
              <a:ext uri="{FF2B5EF4-FFF2-40B4-BE49-F238E27FC236}">
                <a16:creationId xmlns:a16="http://schemas.microsoft.com/office/drawing/2014/main" id="{48B80704-A795-AEDD-3366-DDA9E2F38379}"/>
              </a:ext>
            </a:extLst>
          </p:cNvPr>
          <p:cNvCxnSpPr>
            <a:cxnSpLocks/>
            <a:stCxn id="8" idx="0"/>
            <a:endCxn id="4" idx="4"/>
          </p:cNvCxnSpPr>
          <p:nvPr/>
        </p:nvCxnSpPr>
        <p:spPr>
          <a:xfrm rot="16200000" flipV="1">
            <a:off x="5208599" y="4294714"/>
            <a:ext cx="583620" cy="145523"/>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5" name="Connector: Curved 64">
            <a:extLst>
              <a:ext uri="{FF2B5EF4-FFF2-40B4-BE49-F238E27FC236}">
                <a16:creationId xmlns:a16="http://schemas.microsoft.com/office/drawing/2014/main" id="{B15E3907-3001-6145-942F-56D48A87CB30}"/>
              </a:ext>
            </a:extLst>
          </p:cNvPr>
          <p:cNvCxnSpPr>
            <a:cxnSpLocks/>
            <a:stCxn id="8" idx="2"/>
            <a:endCxn id="36" idx="6"/>
          </p:cNvCxnSpPr>
          <p:nvPr/>
        </p:nvCxnSpPr>
        <p:spPr>
          <a:xfrm rot="10800000" flipV="1">
            <a:off x="3144274" y="4988695"/>
            <a:ext cx="749244" cy="781734"/>
          </a:xfrm>
          <a:prstGeom prst="curvedConnector3">
            <a:avLst/>
          </a:prstGeom>
          <a:ln w="25400">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68" name="Connector: Curved 67">
            <a:extLst>
              <a:ext uri="{FF2B5EF4-FFF2-40B4-BE49-F238E27FC236}">
                <a16:creationId xmlns:a16="http://schemas.microsoft.com/office/drawing/2014/main" id="{33F08618-637A-4197-C43C-9287107F46D2}"/>
              </a:ext>
            </a:extLst>
          </p:cNvPr>
          <p:cNvCxnSpPr>
            <a:cxnSpLocks/>
            <a:stCxn id="11" idx="0"/>
            <a:endCxn id="10" idx="4"/>
          </p:cNvCxnSpPr>
          <p:nvPr/>
        </p:nvCxnSpPr>
        <p:spPr>
          <a:xfrm rot="16200000" flipH="1">
            <a:off x="9140236" y="3219505"/>
            <a:ext cx="1887181" cy="559358"/>
          </a:xfrm>
          <a:prstGeom prst="curvedConnector5">
            <a:avLst>
              <a:gd name="adj1" fmla="val -12113"/>
              <a:gd name="adj2" fmla="val 363786"/>
              <a:gd name="adj3" fmla="val 11211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0" name="Connector: Curved 69">
            <a:extLst>
              <a:ext uri="{FF2B5EF4-FFF2-40B4-BE49-F238E27FC236}">
                <a16:creationId xmlns:a16="http://schemas.microsoft.com/office/drawing/2014/main" id="{0AB11FE9-7C7C-4E37-743A-566D526CF44A}"/>
              </a:ext>
            </a:extLst>
          </p:cNvPr>
          <p:cNvCxnSpPr>
            <a:cxnSpLocks/>
            <a:stCxn id="20" idx="0"/>
            <a:endCxn id="11" idx="2"/>
          </p:cNvCxnSpPr>
          <p:nvPr/>
        </p:nvCxnSpPr>
        <p:spPr>
          <a:xfrm rot="5400000" flipH="1" flipV="1">
            <a:off x="8344858" y="2672908"/>
            <a:ext cx="452004" cy="615725"/>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043B5EB-0455-497D-83C1-60BB31ADA990}"/>
              </a:ext>
            </a:extLst>
          </p:cNvPr>
          <p:cNvSpPr/>
          <p:nvPr/>
        </p:nvSpPr>
        <p:spPr>
          <a:xfrm>
            <a:off x="1613757" y="4048228"/>
            <a:ext cx="1444429" cy="44680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dirty="0"/>
              <a:t>Tuition Strategy</a:t>
            </a:r>
          </a:p>
        </p:txBody>
      </p:sp>
      <p:sp>
        <p:nvSpPr>
          <p:cNvPr id="15" name="Oval 14">
            <a:extLst>
              <a:ext uri="{FF2B5EF4-FFF2-40B4-BE49-F238E27FC236}">
                <a16:creationId xmlns:a16="http://schemas.microsoft.com/office/drawing/2014/main" id="{BE63354D-55AE-EDBB-082B-57DA984DD6E2}"/>
              </a:ext>
            </a:extLst>
          </p:cNvPr>
          <p:cNvSpPr/>
          <p:nvPr/>
        </p:nvSpPr>
        <p:spPr>
          <a:xfrm>
            <a:off x="350503" y="4830464"/>
            <a:ext cx="1815128" cy="57272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dirty="0"/>
              <a:t>Assessment Strategy</a:t>
            </a:r>
          </a:p>
        </p:txBody>
      </p:sp>
      <p:cxnSp>
        <p:nvCxnSpPr>
          <p:cNvPr id="18" name="Connector: Curved 17">
            <a:extLst>
              <a:ext uri="{FF2B5EF4-FFF2-40B4-BE49-F238E27FC236}">
                <a16:creationId xmlns:a16="http://schemas.microsoft.com/office/drawing/2014/main" id="{242C7D02-1ADC-B2EC-3E3D-F44A38F3E4ED}"/>
              </a:ext>
            </a:extLst>
          </p:cNvPr>
          <p:cNvCxnSpPr>
            <a:cxnSpLocks/>
            <a:stCxn id="14" idx="4"/>
            <a:endCxn id="15" idx="7"/>
          </p:cNvCxnSpPr>
          <p:nvPr/>
        </p:nvCxnSpPr>
        <p:spPr>
          <a:xfrm rot="5400000">
            <a:off x="1908242" y="4486607"/>
            <a:ext cx="419301" cy="436160"/>
          </a:xfrm>
          <a:prstGeom prst="curvedConnector3">
            <a:avLst>
              <a:gd name="adj1" fmla="val 50000"/>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8" name="Connector: Curved 27">
            <a:extLst>
              <a:ext uri="{FF2B5EF4-FFF2-40B4-BE49-F238E27FC236}">
                <a16:creationId xmlns:a16="http://schemas.microsoft.com/office/drawing/2014/main" id="{79D92495-60D5-136E-CC27-740BB3032134}"/>
              </a:ext>
            </a:extLst>
          </p:cNvPr>
          <p:cNvCxnSpPr>
            <a:cxnSpLocks/>
            <a:stCxn id="6" idx="4"/>
            <a:endCxn id="15" idx="1"/>
          </p:cNvCxnSpPr>
          <p:nvPr/>
        </p:nvCxnSpPr>
        <p:spPr>
          <a:xfrm rot="5400000">
            <a:off x="414932" y="4450890"/>
            <a:ext cx="664838" cy="262058"/>
          </a:xfrm>
          <a:prstGeom prst="curved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4" name="Connector: Curved 33">
            <a:extLst>
              <a:ext uri="{FF2B5EF4-FFF2-40B4-BE49-F238E27FC236}">
                <a16:creationId xmlns:a16="http://schemas.microsoft.com/office/drawing/2014/main" id="{66DFD257-8F3F-E247-6B44-7831097640A4}"/>
              </a:ext>
            </a:extLst>
          </p:cNvPr>
          <p:cNvCxnSpPr>
            <a:cxnSpLocks/>
            <a:stCxn id="6" idx="6"/>
            <a:endCxn id="14" idx="2"/>
          </p:cNvCxnSpPr>
          <p:nvPr/>
        </p:nvCxnSpPr>
        <p:spPr>
          <a:xfrm>
            <a:off x="1460271" y="4026096"/>
            <a:ext cx="153486" cy="245537"/>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Connector: Curved 41">
            <a:extLst>
              <a:ext uri="{FF2B5EF4-FFF2-40B4-BE49-F238E27FC236}">
                <a16:creationId xmlns:a16="http://schemas.microsoft.com/office/drawing/2014/main" id="{50A69380-FAC4-DEA6-1D51-FC84B53105C6}"/>
              </a:ext>
            </a:extLst>
          </p:cNvPr>
          <p:cNvCxnSpPr>
            <a:cxnSpLocks/>
            <a:stCxn id="4" idx="3"/>
            <a:endCxn id="14" idx="7"/>
          </p:cNvCxnSpPr>
          <p:nvPr/>
        </p:nvCxnSpPr>
        <p:spPr>
          <a:xfrm rot="5400000">
            <a:off x="3555287" y="3197640"/>
            <a:ext cx="207390" cy="1624655"/>
          </a:xfrm>
          <a:prstGeom prst="curvedConnector5">
            <a:avLst>
              <a:gd name="adj1" fmla="val 110227"/>
              <a:gd name="adj2" fmla="val 55681"/>
              <a:gd name="adj3" fmla="val -10227"/>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94" name="TextBox 93">
            <a:extLst>
              <a:ext uri="{FF2B5EF4-FFF2-40B4-BE49-F238E27FC236}">
                <a16:creationId xmlns:a16="http://schemas.microsoft.com/office/drawing/2014/main" id="{C35374F5-39D6-FEBD-807C-48930EDED591}"/>
              </a:ext>
            </a:extLst>
          </p:cNvPr>
          <p:cNvSpPr txBox="1"/>
          <p:nvPr/>
        </p:nvSpPr>
        <p:spPr>
          <a:xfrm>
            <a:off x="8395193" y="3016159"/>
            <a:ext cx="1089850" cy="523220"/>
          </a:xfrm>
          <a:prstGeom prst="rect">
            <a:avLst/>
          </a:prstGeom>
          <a:noFill/>
        </p:spPr>
        <p:txBody>
          <a:bodyPr wrap="none" rtlCol="0">
            <a:spAutoFit/>
          </a:bodyPr>
          <a:lstStyle/>
          <a:p>
            <a:pPr algn="ctr"/>
            <a:r>
              <a:rPr lang="en-GB" sz="1400" i="1" dirty="0"/>
              <a:t>Intervention</a:t>
            </a:r>
            <a:br>
              <a:rPr lang="en-GB" sz="1400" i="1" dirty="0"/>
            </a:br>
            <a:r>
              <a:rPr lang="en-GB" sz="1400" i="1" dirty="0"/>
              <a:t>Point</a:t>
            </a:r>
          </a:p>
        </p:txBody>
      </p:sp>
      <p:sp>
        <p:nvSpPr>
          <p:cNvPr id="96" name="TextBox 95">
            <a:extLst>
              <a:ext uri="{FF2B5EF4-FFF2-40B4-BE49-F238E27FC236}">
                <a16:creationId xmlns:a16="http://schemas.microsoft.com/office/drawing/2014/main" id="{CED26568-4F6E-4DD9-BA39-A369A69741A7}"/>
              </a:ext>
            </a:extLst>
          </p:cNvPr>
          <p:cNvSpPr txBox="1"/>
          <p:nvPr/>
        </p:nvSpPr>
        <p:spPr>
          <a:xfrm>
            <a:off x="4751333" y="5483529"/>
            <a:ext cx="1068689" cy="523220"/>
          </a:xfrm>
          <a:prstGeom prst="rect">
            <a:avLst/>
          </a:prstGeom>
          <a:noFill/>
        </p:spPr>
        <p:txBody>
          <a:bodyPr wrap="none" rtlCol="0">
            <a:spAutoFit/>
          </a:bodyPr>
          <a:lstStyle/>
          <a:p>
            <a:pPr algn="ctr"/>
            <a:r>
              <a:rPr lang="en-GB" sz="1400" i="1" dirty="0"/>
              <a:t>Increase</a:t>
            </a:r>
            <a:br>
              <a:rPr lang="en-GB" sz="1400" i="1" dirty="0"/>
            </a:br>
            <a:r>
              <a:rPr lang="en-GB" sz="1400" i="1" dirty="0"/>
              <a:t>completions</a:t>
            </a:r>
          </a:p>
        </p:txBody>
      </p:sp>
    </p:spTree>
    <p:custDataLst>
      <p:tags r:id="rId1"/>
    </p:custDataLst>
    <p:extLst>
      <p:ext uri="{BB962C8B-B14F-4D97-AF65-F5344CB8AC3E}">
        <p14:creationId xmlns:p14="http://schemas.microsoft.com/office/powerpoint/2010/main" val="43857224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__MICROSOFT_TRANSLATOR_CLM_PRESENTATIONINFO" val="{&quot;DocumentId&quot;:&quot;29ad3a3ebe5e404357d4ecaf534720f0&quot;,&quot;LanguageCode&quot;:&quot;en-US&quot;,&quot;SlideGuids&quot;:[&quot;c9357629-6185-4467-a39f-3b7c432b5c10&quot;,&quot;a4878e81-4d15-4d43-9531-39680c84ecfd&quot;,&quot;f5b398ea-cf7c-4b3e-8177-824a4a8ab1cf&quot;,&quot;c49b6e99-fa39-4211-a779-fc7790e6eed6&quot;,&quot;dd196faf-b12c-483b-aa38-b2c4502e2f6b&quot;,&quot;18aba1ed-efdf-4f22-8d7a-ad6c440525cb&quot;,&quot;7158b587-1b31-406f-8257-87dc7fa3f787&quot;,&quot;05797c85-1add-41f0-b160-1fadf135e4cf&quot;,&quot;adaa4fae-b221-436f-8dba-057a16a6d2e7&quot;,&quot;e72066f0-097a-49a3-a904-6929ad9723e8&quot;,&quot;34c97da7-b5dc-453c-a409-7a366c37ccaf&quot;,&quot;6cc20db3-ea89-47d1-a321-ca87e78ad727&quot;,&quot;6538ee61-a74c-46f4-87b8-1761415f06fa&quot;],&quot;TimeStamp&quot;:&quot;2018-10-04T22:54:38.6356615+01:00&quot;}"/>
</p:tagLst>
</file>

<file path=ppt/tags/tag2.xml><?xml version="1.0" encoding="utf-8"?>
<p:tagLst xmlns:a="http://schemas.openxmlformats.org/drawingml/2006/main" xmlns:r="http://schemas.openxmlformats.org/officeDocument/2006/relationships" xmlns:p="http://schemas.openxmlformats.org/presentationml/2006/main">
  <p:tag name="__MICROSOFT_TRANSLATOR_CLM_SLIDEINFO" val="{&quot;Guid&quot;:&quot;c9357629-6185-4467-a39f-3b7c432b5c10&quot;,&quot;TimeStamp&quot;:&quot;2018-10-04T22:54:38.5658229+01:00&quo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4059</TotalTime>
  <Words>173</Words>
  <Application>Microsoft Office PowerPoint</Application>
  <PresentationFormat>Widescreen</PresentationFormat>
  <Paragraphs>17</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Poppins</vt:lpstr>
      <vt:lpstr>Office Theme</vt:lpstr>
      <vt:lpstr>Overcoming the Barriers to Success in T452:  Enabling Students (OBSTACLES)  Gareth Neighbour, Andrea Patel, Vikram Goolaup, Amy Hansford, Fiona Gleed  If students had the opportunity to engage in quality discussion with peers and tutors, prompted by informative seminars, would this help increase the module completion rate?       i in          </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Embedding and sustaining inclusive STEM practices</dc:title>
  <dc:creator>Trevor Collins</dc:creator>
  <cp:lastModifiedBy>Diane.Ford</cp:lastModifiedBy>
  <cp:revision>482</cp:revision>
  <cp:lastPrinted>2018-10-16T09:27:54Z</cp:lastPrinted>
  <dcterms:created xsi:type="dcterms:W3CDTF">2017-05-06T04:58:44Z</dcterms:created>
  <dcterms:modified xsi:type="dcterms:W3CDTF">2026-01-29T10:49:22Z</dcterms:modified>
</cp:coreProperties>
</file>