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3"/>
  </p:handoutMasterIdLst>
  <p:sldIdLst>
    <p:sldId id="256" r:id="rId2"/>
    <p:sldId id="257" r:id="rId3"/>
    <p:sldId id="264" r:id="rId4"/>
    <p:sldId id="258" r:id="rId5"/>
    <p:sldId id="259" r:id="rId6"/>
    <p:sldId id="262" r:id="rId7"/>
    <p:sldId id="261" r:id="rId8"/>
    <p:sldId id="265" r:id="rId9"/>
    <p:sldId id="266" r:id="rId10"/>
    <p:sldId id="267" r:id="rId11"/>
    <p:sldId id="263" r:id="rId12"/>
  </p:sldIdLst>
  <p:sldSz cx="12192000" cy="6858000"/>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34" autoAdjust="0"/>
    <p:restoredTop sz="94660"/>
  </p:normalViewPr>
  <p:slideViewPr>
    <p:cSldViewPr snapToGrid="0">
      <p:cViewPr varScale="1">
        <p:scale>
          <a:sx n="92" d="100"/>
          <a:sy n="92" d="100"/>
        </p:scale>
        <p:origin x="30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5427"/>
          </a:xfrm>
          <a:prstGeom prst="rect">
            <a:avLst/>
          </a:prstGeom>
        </p:spPr>
        <p:txBody>
          <a:bodyPr vert="horz" lIns="91440" tIns="45720" rIns="91440" bIns="45720" rtlCol="0"/>
          <a:lstStyle>
            <a:lvl1pPr algn="r">
              <a:defRPr sz="1200"/>
            </a:lvl1pPr>
          </a:lstStyle>
          <a:p>
            <a:fld id="{55BA6A36-CF20-4F17-BA6C-9C5C79524770}" type="datetimeFigureOut">
              <a:rPr lang="en-GB" smtClean="0"/>
              <a:t>07/05/2019</a:t>
            </a:fld>
            <a:endParaRPr lang="en-GB"/>
          </a:p>
        </p:txBody>
      </p:sp>
      <p:sp>
        <p:nvSpPr>
          <p:cNvPr id="4" name="Footer Placeholder 3"/>
          <p:cNvSpPr>
            <a:spLocks noGrp="1"/>
          </p:cNvSpPr>
          <p:nvPr>
            <p:ph type="ftr" sz="quarter" idx="2"/>
          </p:nvPr>
        </p:nvSpPr>
        <p:spPr>
          <a:xfrm>
            <a:off x="0" y="9378824"/>
            <a:ext cx="2945659" cy="49542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378824"/>
            <a:ext cx="2945659" cy="495426"/>
          </a:xfrm>
          <a:prstGeom prst="rect">
            <a:avLst/>
          </a:prstGeom>
        </p:spPr>
        <p:txBody>
          <a:bodyPr vert="horz" lIns="91440" tIns="45720" rIns="91440" bIns="45720" rtlCol="0" anchor="b"/>
          <a:lstStyle>
            <a:lvl1pPr algn="r">
              <a:defRPr sz="1200"/>
            </a:lvl1pPr>
          </a:lstStyle>
          <a:p>
            <a:fld id="{E416578D-946D-4079-BCAA-15D7B66E08D8}" type="slidenum">
              <a:rPr lang="en-GB" smtClean="0"/>
              <a:t>‹#›</a:t>
            </a:fld>
            <a:endParaRPr lang="en-GB"/>
          </a:p>
        </p:txBody>
      </p:sp>
    </p:spTree>
    <p:extLst>
      <p:ext uri="{BB962C8B-B14F-4D97-AF65-F5344CB8AC3E}">
        <p14:creationId xmlns:p14="http://schemas.microsoft.com/office/powerpoint/2010/main" val="134595040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28B5998-0259-4B96-A67E-3BBC988876D1}" type="datetimeFigureOut">
              <a:rPr lang="en-GB" smtClean="0"/>
              <a:t>07/05/2019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7E9B34-DDBF-4008-B122-5D9516EBAAE3}" type="slidenum">
              <a:rPr lang="en-GB" smtClean="0"/>
              <a:t>‹#›</a:t>
            </a:fld>
            <a:endParaRPr lang="en-GB"/>
          </a:p>
        </p:txBody>
      </p:sp>
    </p:spTree>
    <p:extLst>
      <p:ext uri="{BB962C8B-B14F-4D97-AF65-F5344CB8AC3E}">
        <p14:creationId xmlns:p14="http://schemas.microsoft.com/office/powerpoint/2010/main" val="3407156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28B5998-0259-4B96-A67E-3BBC988876D1}" type="datetimeFigureOut">
              <a:rPr lang="en-GB" smtClean="0"/>
              <a:t>07/05/2019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7E9B34-DDBF-4008-B122-5D9516EBAAE3}" type="slidenum">
              <a:rPr lang="en-GB" smtClean="0"/>
              <a:t>‹#›</a:t>
            </a:fld>
            <a:endParaRPr lang="en-GB"/>
          </a:p>
        </p:txBody>
      </p:sp>
    </p:spTree>
    <p:extLst>
      <p:ext uri="{BB962C8B-B14F-4D97-AF65-F5344CB8AC3E}">
        <p14:creationId xmlns:p14="http://schemas.microsoft.com/office/powerpoint/2010/main" val="3202080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28B5998-0259-4B96-A67E-3BBC988876D1}" type="datetimeFigureOut">
              <a:rPr lang="en-GB" smtClean="0"/>
              <a:t>07/05/2019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7E9B34-DDBF-4008-B122-5D9516EBAAE3}" type="slidenum">
              <a:rPr lang="en-GB" smtClean="0"/>
              <a:t>‹#›</a:t>
            </a:fld>
            <a:endParaRPr lang="en-GB"/>
          </a:p>
        </p:txBody>
      </p:sp>
    </p:spTree>
    <p:extLst>
      <p:ext uri="{BB962C8B-B14F-4D97-AF65-F5344CB8AC3E}">
        <p14:creationId xmlns:p14="http://schemas.microsoft.com/office/powerpoint/2010/main" val="4042333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28B5998-0259-4B96-A67E-3BBC988876D1}" type="datetimeFigureOut">
              <a:rPr lang="en-GB" smtClean="0"/>
              <a:t>07/05/2019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7E9B34-DDBF-4008-B122-5D9516EBAAE3}" type="slidenum">
              <a:rPr lang="en-GB" smtClean="0"/>
              <a:t>‹#›</a:t>
            </a:fld>
            <a:endParaRPr lang="en-GB"/>
          </a:p>
        </p:txBody>
      </p:sp>
    </p:spTree>
    <p:extLst>
      <p:ext uri="{BB962C8B-B14F-4D97-AF65-F5344CB8AC3E}">
        <p14:creationId xmlns:p14="http://schemas.microsoft.com/office/powerpoint/2010/main" val="4082762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8B5998-0259-4B96-A67E-3BBC988876D1}" type="datetimeFigureOut">
              <a:rPr lang="en-GB" smtClean="0"/>
              <a:t>07/05/2019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7E9B34-DDBF-4008-B122-5D9516EBAAE3}" type="slidenum">
              <a:rPr lang="en-GB" smtClean="0"/>
              <a:t>‹#›</a:t>
            </a:fld>
            <a:endParaRPr lang="en-GB"/>
          </a:p>
        </p:txBody>
      </p:sp>
    </p:spTree>
    <p:extLst>
      <p:ext uri="{BB962C8B-B14F-4D97-AF65-F5344CB8AC3E}">
        <p14:creationId xmlns:p14="http://schemas.microsoft.com/office/powerpoint/2010/main" val="3358498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28B5998-0259-4B96-A67E-3BBC988876D1}" type="datetimeFigureOut">
              <a:rPr lang="en-GB" smtClean="0"/>
              <a:t>07/05/2019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7E9B34-DDBF-4008-B122-5D9516EBAAE3}" type="slidenum">
              <a:rPr lang="en-GB" smtClean="0"/>
              <a:t>‹#›</a:t>
            </a:fld>
            <a:endParaRPr lang="en-GB"/>
          </a:p>
        </p:txBody>
      </p:sp>
    </p:spTree>
    <p:extLst>
      <p:ext uri="{BB962C8B-B14F-4D97-AF65-F5344CB8AC3E}">
        <p14:creationId xmlns:p14="http://schemas.microsoft.com/office/powerpoint/2010/main" val="1294132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28B5998-0259-4B96-A67E-3BBC988876D1}" type="datetimeFigureOut">
              <a:rPr lang="en-GB" smtClean="0"/>
              <a:t>07/05/2019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D7E9B34-DDBF-4008-B122-5D9516EBAAE3}" type="slidenum">
              <a:rPr lang="en-GB" smtClean="0"/>
              <a:t>‹#›</a:t>
            </a:fld>
            <a:endParaRPr lang="en-GB"/>
          </a:p>
        </p:txBody>
      </p:sp>
    </p:spTree>
    <p:extLst>
      <p:ext uri="{BB962C8B-B14F-4D97-AF65-F5344CB8AC3E}">
        <p14:creationId xmlns:p14="http://schemas.microsoft.com/office/powerpoint/2010/main" val="2696303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28B5998-0259-4B96-A67E-3BBC988876D1}" type="datetimeFigureOut">
              <a:rPr lang="en-GB" smtClean="0"/>
              <a:t>07/05/2019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7E9B34-DDBF-4008-B122-5D9516EBAAE3}" type="slidenum">
              <a:rPr lang="en-GB" smtClean="0"/>
              <a:t>‹#›</a:t>
            </a:fld>
            <a:endParaRPr lang="en-GB"/>
          </a:p>
        </p:txBody>
      </p:sp>
    </p:spTree>
    <p:extLst>
      <p:ext uri="{BB962C8B-B14F-4D97-AF65-F5344CB8AC3E}">
        <p14:creationId xmlns:p14="http://schemas.microsoft.com/office/powerpoint/2010/main" val="1046389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8B5998-0259-4B96-A67E-3BBC988876D1}" type="datetimeFigureOut">
              <a:rPr lang="en-GB" smtClean="0"/>
              <a:t>07/05/2019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D7E9B34-DDBF-4008-B122-5D9516EBAAE3}" type="slidenum">
              <a:rPr lang="en-GB" smtClean="0"/>
              <a:t>‹#›</a:t>
            </a:fld>
            <a:endParaRPr lang="en-GB"/>
          </a:p>
        </p:txBody>
      </p:sp>
    </p:spTree>
    <p:extLst>
      <p:ext uri="{BB962C8B-B14F-4D97-AF65-F5344CB8AC3E}">
        <p14:creationId xmlns:p14="http://schemas.microsoft.com/office/powerpoint/2010/main" val="3444937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8B5998-0259-4B96-A67E-3BBC988876D1}" type="datetimeFigureOut">
              <a:rPr lang="en-GB" smtClean="0"/>
              <a:t>07/05/2019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7E9B34-DDBF-4008-B122-5D9516EBAAE3}" type="slidenum">
              <a:rPr lang="en-GB" smtClean="0"/>
              <a:t>‹#›</a:t>
            </a:fld>
            <a:endParaRPr lang="en-GB"/>
          </a:p>
        </p:txBody>
      </p:sp>
    </p:spTree>
    <p:extLst>
      <p:ext uri="{BB962C8B-B14F-4D97-AF65-F5344CB8AC3E}">
        <p14:creationId xmlns:p14="http://schemas.microsoft.com/office/powerpoint/2010/main" val="222728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8B5998-0259-4B96-A67E-3BBC988876D1}" type="datetimeFigureOut">
              <a:rPr lang="en-GB" smtClean="0"/>
              <a:t>07/05/2019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7E9B34-DDBF-4008-B122-5D9516EBAAE3}" type="slidenum">
              <a:rPr lang="en-GB" smtClean="0"/>
              <a:t>‹#›</a:t>
            </a:fld>
            <a:endParaRPr lang="en-GB"/>
          </a:p>
        </p:txBody>
      </p:sp>
    </p:spTree>
    <p:extLst>
      <p:ext uri="{BB962C8B-B14F-4D97-AF65-F5344CB8AC3E}">
        <p14:creationId xmlns:p14="http://schemas.microsoft.com/office/powerpoint/2010/main" val="2769078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8B5998-0259-4B96-A67E-3BBC988876D1}" type="datetimeFigureOut">
              <a:rPr lang="en-GB" smtClean="0"/>
              <a:t>07/05/2019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7E9B34-DDBF-4008-B122-5D9516EBAAE3}" type="slidenum">
              <a:rPr lang="en-GB" smtClean="0"/>
              <a:t>‹#›</a:t>
            </a:fld>
            <a:endParaRPr lang="en-GB"/>
          </a:p>
        </p:txBody>
      </p:sp>
    </p:spTree>
    <p:extLst>
      <p:ext uri="{BB962C8B-B14F-4D97-AF65-F5344CB8AC3E}">
        <p14:creationId xmlns:p14="http://schemas.microsoft.com/office/powerpoint/2010/main" val="2286169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a:t>An exploration of effective teaching through feedback on students’ assignments</a:t>
            </a:r>
            <a:endParaRPr lang="en-GB" dirty="0"/>
          </a:p>
        </p:txBody>
      </p:sp>
      <p:sp>
        <p:nvSpPr>
          <p:cNvPr id="3" name="Subtitle 2"/>
          <p:cNvSpPr>
            <a:spLocks noGrp="1"/>
          </p:cNvSpPr>
          <p:nvPr>
            <p:ph type="subTitle" idx="1"/>
          </p:nvPr>
        </p:nvSpPr>
        <p:spPr>
          <a:xfrm>
            <a:off x="1524000" y="4011941"/>
            <a:ext cx="9144000" cy="1655762"/>
          </a:xfrm>
        </p:spPr>
        <p:txBody>
          <a:bodyPr/>
          <a:lstStyle/>
          <a:p>
            <a:r>
              <a:rPr lang="en-GB" dirty="0" smtClean="0"/>
              <a:t>Sue Forsythe, Cathy Smith, Charlotte Webb</a:t>
            </a:r>
          </a:p>
          <a:p>
            <a:r>
              <a:rPr lang="en-GB" dirty="0" smtClean="0"/>
              <a:t>Mathematics Education</a:t>
            </a:r>
          </a:p>
          <a:p>
            <a:r>
              <a:rPr lang="en-GB" dirty="0" smtClean="0"/>
              <a:t>School of Mathematics and Statistics</a:t>
            </a:r>
            <a:endParaRPr lang="en-GB" dirty="0"/>
          </a:p>
        </p:txBody>
      </p:sp>
    </p:spTree>
    <p:extLst>
      <p:ext uri="{BB962C8B-B14F-4D97-AF65-F5344CB8AC3E}">
        <p14:creationId xmlns:p14="http://schemas.microsoft.com/office/powerpoint/2010/main" val="18380093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Whole group discussion</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This is your opportunity to share any innovative ideas for assessment feedback which are used in your department.</a:t>
            </a:r>
          </a:p>
          <a:p>
            <a:pPr marL="0" indent="0">
              <a:buNone/>
            </a:pPr>
            <a:endParaRPr lang="en-GB" dirty="0" smtClean="0"/>
          </a:p>
          <a:p>
            <a:pPr marL="0" indent="0">
              <a:buNone/>
            </a:pPr>
            <a:endParaRPr lang="en-GB" dirty="0"/>
          </a:p>
          <a:p>
            <a:pPr marL="0" indent="0">
              <a:buNone/>
            </a:pPr>
            <a:r>
              <a:rPr lang="en-GB" dirty="0" smtClean="0"/>
              <a:t>Any issues / challenges to making assessment feedback effective in a DL environment?</a:t>
            </a:r>
            <a:endParaRPr lang="en-GB" dirty="0"/>
          </a:p>
        </p:txBody>
      </p:sp>
    </p:spTree>
    <p:extLst>
      <p:ext uri="{BB962C8B-B14F-4D97-AF65-F5344CB8AC3E}">
        <p14:creationId xmlns:p14="http://schemas.microsoft.com/office/powerpoint/2010/main" val="5497759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References</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en-GB" dirty="0" err="1"/>
              <a:t>Hepplestone</a:t>
            </a:r>
            <a:r>
              <a:rPr lang="en-GB" dirty="0"/>
              <a:t>, S. and </a:t>
            </a:r>
            <a:r>
              <a:rPr lang="en-GB" dirty="0" err="1"/>
              <a:t>Chikwa</a:t>
            </a:r>
            <a:r>
              <a:rPr lang="en-GB" dirty="0"/>
              <a:t>, G., 2014. Understanding how students process and use feedback to support their learning. </a:t>
            </a:r>
            <a:r>
              <a:rPr lang="en-GB" i="1" dirty="0"/>
              <a:t>Practitioner Research in Higher Education</a:t>
            </a:r>
            <a:r>
              <a:rPr lang="en-GB" dirty="0"/>
              <a:t>, </a:t>
            </a:r>
            <a:r>
              <a:rPr lang="en-GB" i="1" dirty="0"/>
              <a:t>8</a:t>
            </a:r>
            <a:r>
              <a:rPr lang="en-GB" dirty="0"/>
              <a:t>(1), pp.41-53</a:t>
            </a:r>
            <a:r>
              <a:rPr lang="en-GB" dirty="0" smtClean="0"/>
              <a:t>.</a:t>
            </a:r>
          </a:p>
          <a:p>
            <a:pPr marL="0" indent="0">
              <a:buNone/>
            </a:pPr>
            <a:r>
              <a:rPr lang="en-GB" dirty="0" smtClean="0"/>
              <a:t>Open </a:t>
            </a:r>
            <a:r>
              <a:rPr lang="en-GB" dirty="0"/>
              <a:t>University, 2017 Correspondence tuition in computing and communications</a:t>
            </a:r>
          </a:p>
          <a:p>
            <a:pPr marL="0" indent="0">
              <a:buNone/>
            </a:pPr>
            <a:r>
              <a:rPr lang="en-GB" dirty="0"/>
              <a:t>Price, M., Handley, K., Millar, J. and O'Donovan, B., 2010. Feedback: all that effort, but what is the effect? </a:t>
            </a:r>
            <a:r>
              <a:rPr lang="en-GB" i="1" dirty="0"/>
              <a:t>Assessment &amp; Evaluation in Higher Education</a:t>
            </a:r>
            <a:r>
              <a:rPr lang="en-GB" dirty="0"/>
              <a:t>, </a:t>
            </a:r>
            <a:r>
              <a:rPr lang="en-GB" i="1" dirty="0"/>
              <a:t>35</a:t>
            </a:r>
            <a:r>
              <a:rPr lang="en-GB" dirty="0"/>
              <a:t>(3), pp.277-289.</a:t>
            </a:r>
          </a:p>
          <a:p>
            <a:pPr marL="0" indent="0">
              <a:buNone/>
            </a:pPr>
            <a:r>
              <a:rPr lang="en-GB" dirty="0"/>
              <a:t>Sadler, D.R., 2010. Beyond feedback: Developing student capability in complex appraisal. </a:t>
            </a:r>
            <a:r>
              <a:rPr lang="en-GB" i="1" dirty="0"/>
              <a:t>Assessment &amp; Evaluation in Higher Education</a:t>
            </a:r>
            <a:r>
              <a:rPr lang="en-GB" dirty="0"/>
              <a:t>, </a:t>
            </a:r>
            <a:r>
              <a:rPr lang="en-GB" i="1" dirty="0"/>
              <a:t>35</a:t>
            </a:r>
            <a:r>
              <a:rPr lang="en-GB" dirty="0"/>
              <a:t>(5), pp.535-550</a:t>
            </a:r>
            <a:r>
              <a:rPr lang="en-GB" dirty="0" smtClean="0"/>
              <a:t>.</a:t>
            </a:r>
          </a:p>
          <a:p>
            <a:pPr marL="0" indent="0">
              <a:buNone/>
            </a:pPr>
            <a:r>
              <a:rPr lang="en-GB" dirty="0"/>
              <a:t>Tuck, J., 2012. Feedback-giving as social practice: Teachers’ perspectives on feedback as institutional requirement, work and dialogue. </a:t>
            </a:r>
            <a:r>
              <a:rPr lang="en-GB" i="1" dirty="0"/>
              <a:t>Teaching in Higher Education</a:t>
            </a:r>
            <a:r>
              <a:rPr lang="en-GB" dirty="0"/>
              <a:t>, </a:t>
            </a:r>
            <a:r>
              <a:rPr lang="en-GB" i="1" dirty="0"/>
              <a:t>17</a:t>
            </a:r>
            <a:r>
              <a:rPr lang="en-GB" dirty="0"/>
              <a:t>(2), pp.209-221</a:t>
            </a:r>
            <a:r>
              <a:rPr lang="en-GB" dirty="0" smtClean="0"/>
              <a:t>.</a:t>
            </a:r>
            <a:endParaRPr lang="en-GB" dirty="0"/>
          </a:p>
          <a:p>
            <a:pPr marL="0" indent="0">
              <a:buNone/>
            </a:pPr>
            <a:r>
              <a:rPr lang="en-GB" dirty="0"/>
              <a:t>Walker, M., 2009. An investigation into written comments on assignments: do students find them usable? </a:t>
            </a:r>
            <a:r>
              <a:rPr lang="en-GB" i="1" dirty="0"/>
              <a:t>Assessment &amp; Evaluation in Higher Education</a:t>
            </a:r>
            <a:r>
              <a:rPr lang="en-GB" dirty="0"/>
              <a:t>, </a:t>
            </a:r>
            <a:r>
              <a:rPr lang="en-GB" i="1" dirty="0"/>
              <a:t>34</a:t>
            </a:r>
            <a:r>
              <a:rPr lang="en-GB" dirty="0"/>
              <a:t>(1), pp.67-78.</a:t>
            </a:r>
          </a:p>
          <a:p>
            <a:endParaRPr lang="en-GB" dirty="0"/>
          </a:p>
        </p:txBody>
      </p:sp>
    </p:spTree>
    <p:extLst>
      <p:ext uri="{BB962C8B-B14F-4D97-AF65-F5344CB8AC3E}">
        <p14:creationId xmlns:p14="http://schemas.microsoft.com/office/powerpoint/2010/main" val="1498282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4944"/>
          </a:xfrm>
        </p:spPr>
        <p:txBody>
          <a:bodyPr/>
          <a:lstStyle/>
          <a:p>
            <a:pPr algn="ctr"/>
            <a:r>
              <a:rPr lang="en-GB" dirty="0" smtClean="0"/>
              <a:t>Outline for this session</a:t>
            </a:r>
            <a:endParaRPr lang="en-GB" dirty="0"/>
          </a:p>
        </p:txBody>
      </p:sp>
      <p:sp>
        <p:nvSpPr>
          <p:cNvPr id="3" name="Content Placeholder 2"/>
          <p:cNvSpPr>
            <a:spLocks noGrp="1"/>
          </p:cNvSpPr>
          <p:nvPr>
            <p:ph idx="1"/>
          </p:nvPr>
        </p:nvSpPr>
        <p:spPr>
          <a:xfrm>
            <a:off x="838200" y="1340069"/>
            <a:ext cx="10515600" cy="4836894"/>
          </a:xfrm>
        </p:spPr>
        <p:txBody>
          <a:bodyPr>
            <a:normAutofit fontScale="92500" lnSpcReduction="20000"/>
          </a:bodyPr>
          <a:lstStyle/>
          <a:p>
            <a:r>
              <a:rPr lang="en-GB" dirty="0"/>
              <a:t>11.45-11.55 Introductions and power-point presentation</a:t>
            </a:r>
          </a:p>
          <a:p>
            <a:endParaRPr lang="en-GB" dirty="0" smtClean="0"/>
          </a:p>
          <a:p>
            <a:r>
              <a:rPr lang="en-GB" dirty="0" smtClean="0"/>
              <a:t>11.55-12.05 first small </a:t>
            </a:r>
            <a:r>
              <a:rPr lang="en-GB" dirty="0"/>
              <a:t>group </a:t>
            </a:r>
            <a:r>
              <a:rPr lang="en-GB" dirty="0" smtClean="0"/>
              <a:t>activity</a:t>
            </a:r>
          </a:p>
          <a:p>
            <a:pPr marL="457200" lvl="1" indent="0">
              <a:buNone/>
            </a:pPr>
            <a:r>
              <a:rPr lang="en-GB" dirty="0" smtClean="0"/>
              <a:t>Discuss and critique example feedback comments and come up with 3 points</a:t>
            </a:r>
            <a:endParaRPr lang="en-GB" dirty="0"/>
          </a:p>
          <a:p>
            <a:endParaRPr lang="en-GB" dirty="0" smtClean="0"/>
          </a:p>
          <a:p>
            <a:r>
              <a:rPr lang="en-GB" dirty="0" smtClean="0"/>
              <a:t>12.05-12.15 </a:t>
            </a:r>
            <a:r>
              <a:rPr lang="en-GB" dirty="0"/>
              <a:t>Whole group debrief of the activity</a:t>
            </a:r>
          </a:p>
          <a:p>
            <a:endParaRPr lang="en-GB" dirty="0" smtClean="0"/>
          </a:p>
          <a:p>
            <a:r>
              <a:rPr lang="en-GB" dirty="0" smtClean="0"/>
              <a:t>12.15-12.30 second small </a:t>
            </a:r>
            <a:r>
              <a:rPr lang="en-GB" dirty="0"/>
              <a:t>group </a:t>
            </a:r>
            <a:r>
              <a:rPr lang="en-GB" dirty="0" smtClean="0"/>
              <a:t>activity</a:t>
            </a:r>
          </a:p>
          <a:p>
            <a:pPr marL="457200" lvl="1" indent="0">
              <a:buNone/>
            </a:pPr>
            <a:r>
              <a:rPr lang="en-GB" dirty="0" smtClean="0"/>
              <a:t>Draw a concept map of effective assessment feedback</a:t>
            </a:r>
          </a:p>
          <a:p>
            <a:endParaRPr lang="en-GB" dirty="0" smtClean="0"/>
          </a:p>
          <a:p>
            <a:r>
              <a:rPr lang="en-GB" dirty="0" smtClean="0"/>
              <a:t>12.30-12.45 </a:t>
            </a:r>
            <a:r>
              <a:rPr lang="en-GB" dirty="0"/>
              <a:t>whole group discussion on </a:t>
            </a:r>
          </a:p>
          <a:p>
            <a:pPr marL="457200" lvl="1" indent="0">
              <a:buNone/>
            </a:pPr>
            <a:r>
              <a:rPr lang="en-GB" dirty="0"/>
              <a:t>innovative ideas used in your departments </a:t>
            </a:r>
          </a:p>
          <a:p>
            <a:pPr marL="457200" lvl="1" indent="0">
              <a:buNone/>
            </a:pPr>
            <a:r>
              <a:rPr lang="en-GB" dirty="0"/>
              <a:t>issues / challenges of providing effective feedback in the DL context</a:t>
            </a:r>
          </a:p>
          <a:p>
            <a:endParaRPr lang="en-GB" dirty="0"/>
          </a:p>
          <a:p>
            <a:endParaRPr lang="en-GB" dirty="0"/>
          </a:p>
        </p:txBody>
      </p:sp>
    </p:spTree>
    <p:extLst>
      <p:ext uri="{BB962C8B-B14F-4D97-AF65-F5344CB8AC3E}">
        <p14:creationId xmlns:p14="http://schemas.microsoft.com/office/powerpoint/2010/main" val="35456801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Feedback: the issues</a:t>
            </a:r>
            <a:endParaRPr lang="en-GB" dirty="0"/>
          </a:p>
        </p:txBody>
      </p:sp>
      <p:sp>
        <p:nvSpPr>
          <p:cNvPr id="3" name="Content Placeholder 2"/>
          <p:cNvSpPr>
            <a:spLocks noGrp="1"/>
          </p:cNvSpPr>
          <p:nvPr>
            <p:ph idx="1"/>
          </p:nvPr>
        </p:nvSpPr>
        <p:spPr/>
        <p:txBody>
          <a:bodyPr/>
          <a:lstStyle/>
          <a:p>
            <a:r>
              <a:rPr lang="en-GB" sz="2400" dirty="0"/>
              <a:t>Sadler (2010, P. 4) describes marking and providing feedback as “labour intensive and cognitively demanding.” </a:t>
            </a:r>
          </a:p>
          <a:p>
            <a:endParaRPr lang="en-GB" sz="2400" dirty="0" smtClean="0"/>
          </a:p>
          <a:p>
            <a:r>
              <a:rPr lang="en-GB" sz="2400" dirty="0" smtClean="0"/>
              <a:t>The </a:t>
            </a:r>
            <a:r>
              <a:rPr lang="en-GB" sz="2400" dirty="0"/>
              <a:t>provision of detailed feedback on students’ work is considered to be a part of teaching (Open University, 2017). Many tutors consider that their feedback on students’ work is a conversation over how to improve aspects of their work (Tuck, 2012). However tutors also suspect that many students do not pay attention to the feedback comments and instead focus only on the grade or mark. This can be very dispiriting for tutors who feel that they put a lot of effort into marking that is not appreciated by their intended audience. </a:t>
            </a:r>
          </a:p>
          <a:p>
            <a:pPr marL="0" indent="0">
              <a:buNone/>
            </a:pPr>
            <a:endParaRPr lang="en-GB" dirty="0"/>
          </a:p>
        </p:txBody>
      </p:sp>
    </p:spTree>
    <p:extLst>
      <p:ext uri="{BB962C8B-B14F-4D97-AF65-F5344CB8AC3E}">
        <p14:creationId xmlns:p14="http://schemas.microsoft.com/office/powerpoint/2010/main" val="1935252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Exposition </a:t>
            </a:r>
            <a:r>
              <a:rPr lang="en-GB" dirty="0"/>
              <a:t>versus teaching for constructivist learning when providing feedback</a:t>
            </a:r>
            <a:br>
              <a:rPr lang="en-GB" dirty="0"/>
            </a:br>
            <a:endParaRPr lang="en-GB" dirty="0"/>
          </a:p>
        </p:txBody>
      </p:sp>
      <p:sp>
        <p:nvSpPr>
          <p:cNvPr id="3" name="Content Placeholder 2"/>
          <p:cNvSpPr>
            <a:spLocks noGrp="1"/>
          </p:cNvSpPr>
          <p:nvPr>
            <p:ph idx="1"/>
          </p:nvPr>
        </p:nvSpPr>
        <p:spPr/>
        <p:txBody>
          <a:bodyPr>
            <a:normAutofit/>
          </a:bodyPr>
          <a:lstStyle/>
          <a:p>
            <a:pPr marL="0" indent="0">
              <a:buNone/>
            </a:pPr>
            <a:endParaRPr lang="en-GB" sz="2400" dirty="0" smtClean="0"/>
          </a:p>
          <a:p>
            <a:pPr marL="0" indent="0">
              <a:buNone/>
            </a:pPr>
            <a:r>
              <a:rPr lang="en-GB" sz="2400" dirty="0" smtClean="0"/>
              <a:t>Sadler </a:t>
            </a:r>
            <a:r>
              <a:rPr lang="en-GB" sz="2400" dirty="0"/>
              <a:t>(2010) describes written feedback as a form of teaching by exposition with the feedback sheet being the instructional medium, a form of communication from the tutor to the student which is carried </a:t>
            </a:r>
            <a:r>
              <a:rPr lang="en-GB" sz="2400" dirty="0" smtClean="0"/>
              <a:t>out asynchronously.</a:t>
            </a:r>
          </a:p>
          <a:p>
            <a:pPr marL="0" indent="0">
              <a:buNone/>
            </a:pPr>
            <a:endParaRPr lang="en-GB" sz="2400" dirty="0" smtClean="0"/>
          </a:p>
          <a:p>
            <a:pPr marL="0" indent="0">
              <a:buNone/>
            </a:pPr>
            <a:endParaRPr lang="en-GB" sz="2400" dirty="0"/>
          </a:p>
          <a:p>
            <a:pPr marL="0" indent="0">
              <a:buNone/>
            </a:pPr>
            <a:r>
              <a:rPr lang="en-GB" sz="2400" dirty="0"/>
              <a:t>Feedback which includes some explanation of why the student’s work falls short and of why the suggestions the marker gives are an improvement could be considered to be more effective in the constructivist sense of helping the student make sense of the feedback and to learn something from it (Walker, 2009).</a:t>
            </a:r>
          </a:p>
        </p:txBody>
      </p:sp>
    </p:spTree>
    <p:extLst>
      <p:ext uri="{BB962C8B-B14F-4D97-AF65-F5344CB8AC3E}">
        <p14:creationId xmlns:p14="http://schemas.microsoft.com/office/powerpoint/2010/main" val="4759656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The </a:t>
            </a:r>
            <a:r>
              <a:rPr lang="en-GB" dirty="0"/>
              <a:t>language used in assessment criteria and in feedback</a:t>
            </a:r>
            <a:br>
              <a:rPr lang="en-GB" dirty="0"/>
            </a:br>
            <a:endParaRPr lang="en-GB" dirty="0"/>
          </a:p>
        </p:txBody>
      </p:sp>
      <p:sp>
        <p:nvSpPr>
          <p:cNvPr id="3" name="Content Placeholder 2"/>
          <p:cNvSpPr>
            <a:spLocks noGrp="1"/>
          </p:cNvSpPr>
          <p:nvPr>
            <p:ph idx="1"/>
          </p:nvPr>
        </p:nvSpPr>
        <p:spPr/>
        <p:txBody>
          <a:bodyPr>
            <a:normAutofit/>
          </a:bodyPr>
          <a:lstStyle/>
          <a:p>
            <a:pPr marL="0" indent="0">
              <a:buNone/>
            </a:pPr>
            <a:endParaRPr lang="en-GB" sz="2400" dirty="0" smtClean="0"/>
          </a:p>
          <a:p>
            <a:pPr marL="0" indent="0">
              <a:buNone/>
            </a:pPr>
            <a:r>
              <a:rPr lang="en-GB" sz="2400" dirty="0" smtClean="0"/>
              <a:t>To interpret </a:t>
            </a:r>
            <a:r>
              <a:rPr lang="en-GB" sz="2400" dirty="0"/>
              <a:t>feedback on their work and use it to improve </a:t>
            </a:r>
            <a:r>
              <a:rPr lang="en-GB" sz="2400" dirty="0" smtClean="0"/>
              <a:t>students need </a:t>
            </a:r>
            <a:r>
              <a:rPr lang="en-GB" sz="2400" dirty="0"/>
              <a:t>to be able to </a:t>
            </a:r>
            <a:r>
              <a:rPr lang="en-GB" sz="2400" dirty="0" smtClean="0"/>
              <a:t>understand and assimilate </a:t>
            </a:r>
            <a:r>
              <a:rPr lang="en-GB" sz="2400" dirty="0"/>
              <a:t>what they have learnt from reading the </a:t>
            </a:r>
            <a:r>
              <a:rPr lang="en-GB" sz="2400" dirty="0" smtClean="0"/>
              <a:t>feedback. </a:t>
            </a:r>
            <a:r>
              <a:rPr lang="en-GB" sz="2400" dirty="0"/>
              <a:t>This implies that students need to understand the language and discourse used in </a:t>
            </a:r>
            <a:r>
              <a:rPr lang="en-GB" sz="2400" dirty="0" smtClean="0"/>
              <a:t>feedback </a:t>
            </a:r>
            <a:r>
              <a:rPr lang="en-GB" sz="2400" dirty="0"/>
              <a:t>(Sadler, 2010). </a:t>
            </a:r>
            <a:endParaRPr lang="en-GB" sz="2400" dirty="0" smtClean="0"/>
          </a:p>
          <a:p>
            <a:pPr marL="0" indent="0">
              <a:buNone/>
            </a:pPr>
            <a:endParaRPr lang="en-GB" sz="2400" dirty="0" smtClean="0"/>
          </a:p>
          <a:p>
            <a:pPr marL="0" indent="0">
              <a:buNone/>
            </a:pPr>
            <a:endParaRPr lang="en-GB" sz="2400" dirty="0" smtClean="0"/>
          </a:p>
          <a:p>
            <a:pPr marL="0" indent="0">
              <a:buNone/>
            </a:pPr>
            <a:r>
              <a:rPr lang="en-GB" sz="2400" dirty="0" smtClean="0"/>
              <a:t>Price </a:t>
            </a:r>
            <a:r>
              <a:rPr lang="en-GB" sz="2400" dirty="0"/>
              <a:t>et al (2010) found that, students they </a:t>
            </a:r>
            <a:r>
              <a:rPr lang="en-GB" sz="2400" dirty="0" smtClean="0"/>
              <a:t>interviewed, during a three </a:t>
            </a:r>
            <a:r>
              <a:rPr lang="en-GB" sz="2400" dirty="0"/>
              <a:t>year investigation into university tutors’ and students’ views on feedback</a:t>
            </a:r>
            <a:r>
              <a:rPr lang="en-GB" sz="2400" dirty="0" smtClean="0"/>
              <a:t>, </a:t>
            </a:r>
            <a:r>
              <a:rPr lang="en-GB" sz="2400" dirty="0"/>
              <a:t>often did not understand how to use feedback from tutors nor did they understand the discourse used in feedback and the former probably feeds into the latter.</a:t>
            </a:r>
          </a:p>
          <a:p>
            <a:pPr marL="0" indent="0">
              <a:buNone/>
            </a:pPr>
            <a:endParaRPr lang="en-GB" dirty="0"/>
          </a:p>
        </p:txBody>
      </p:sp>
    </p:spTree>
    <p:extLst>
      <p:ext uri="{BB962C8B-B14F-4D97-AF65-F5344CB8AC3E}">
        <p14:creationId xmlns:p14="http://schemas.microsoft.com/office/powerpoint/2010/main" val="12176400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Monitoring </a:t>
            </a:r>
            <a:r>
              <a:rPr lang="en-GB" dirty="0"/>
              <a:t>/ moderation of markers’ feedback</a:t>
            </a:r>
            <a:br>
              <a:rPr lang="en-GB" dirty="0"/>
            </a:br>
            <a:endParaRPr lang="en-GB" dirty="0"/>
          </a:p>
        </p:txBody>
      </p:sp>
      <p:sp>
        <p:nvSpPr>
          <p:cNvPr id="3" name="Content Placeholder 2"/>
          <p:cNvSpPr>
            <a:spLocks noGrp="1"/>
          </p:cNvSpPr>
          <p:nvPr>
            <p:ph idx="1"/>
          </p:nvPr>
        </p:nvSpPr>
        <p:spPr/>
        <p:txBody>
          <a:bodyPr>
            <a:normAutofit lnSpcReduction="10000"/>
          </a:bodyPr>
          <a:lstStyle/>
          <a:p>
            <a:pPr marL="0" indent="0">
              <a:buNone/>
            </a:pPr>
            <a:endParaRPr lang="en-GB" sz="2400" dirty="0" smtClean="0"/>
          </a:p>
          <a:p>
            <a:pPr marL="0" indent="0">
              <a:buNone/>
            </a:pPr>
            <a:r>
              <a:rPr lang="en-GB" sz="2400" dirty="0" smtClean="0"/>
              <a:t>In </a:t>
            </a:r>
            <a:r>
              <a:rPr lang="en-GB" sz="2400" dirty="0"/>
              <a:t>most if not all Higher Education Institutions (HEIs) tutors’ marking is itself </a:t>
            </a:r>
            <a:r>
              <a:rPr lang="en-GB" sz="2400" dirty="0" smtClean="0"/>
              <a:t>assessed, referred to as monitoring </a:t>
            </a:r>
            <a:r>
              <a:rPr lang="en-GB" sz="2400" dirty="0"/>
              <a:t>or moderating. Monitoring tutors’ marking and feedback is often </a:t>
            </a:r>
            <a:r>
              <a:rPr lang="en-GB" sz="2400" dirty="0" smtClean="0"/>
              <a:t>presented </a:t>
            </a:r>
            <a:r>
              <a:rPr lang="en-GB" sz="2400" dirty="0" err="1" smtClean="0"/>
              <a:t>nas</a:t>
            </a:r>
            <a:r>
              <a:rPr lang="en-GB" sz="2400" dirty="0" smtClean="0"/>
              <a:t> </a:t>
            </a:r>
            <a:r>
              <a:rPr lang="en-GB" sz="2400" dirty="0"/>
              <a:t>professional development (Open University, 2017). However moderation is also a form of quality control with the </a:t>
            </a:r>
            <a:r>
              <a:rPr lang="en-GB" sz="2400" dirty="0" smtClean="0"/>
              <a:t>intention to </a:t>
            </a:r>
            <a:r>
              <a:rPr lang="en-GB" sz="2400" dirty="0"/>
              <a:t>provide consistency of marking across tutors. </a:t>
            </a:r>
            <a:endParaRPr lang="en-GB" sz="2400" dirty="0" smtClean="0"/>
          </a:p>
          <a:p>
            <a:pPr marL="0" indent="0">
              <a:buNone/>
            </a:pPr>
            <a:endParaRPr lang="en-GB" sz="2400" dirty="0" smtClean="0"/>
          </a:p>
          <a:p>
            <a:pPr marL="0" indent="0">
              <a:buNone/>
            </a:pPr>
            <a:r>
              <a:rPr lang="en-GB" sz="2400" dirty="0"/>
              <a:t>Tuck (2012) showed how </a:t>
            </a:r>
            <a:r>
              <a:rPr lang="en-GB" sz="2400" dirty="0" smtClean="0"/>
              <a:t>markers’ </a:t>
            </a:r>
            <a:r>
              <a:rPr lang="en-GB" sz="2400" dirty="0"/>
              <a:t>experience of having their marking moderated mirrors the experience of students having their assignments marked. In the same way as their students need to learn to write using the academic style required of their discipline, so the tutors are required to provide feedback according to the specific expectations of the HEI</a:t>
            </a:r>
          </a:p>
        </p:txBody>
      </p:sp>
    </p:spTree>
    <p:extLst>
      <p:ext uri="{BB962C8B-B14F-4D97-AF65-F5344CB8AC3E}">
        <p14:creationId xmlns:p14="http://schemas.microsoft.com/office/powerpoint/2010/main" val="39747231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smtClean="0"/>
              <a:t/>
            </a:r>
            <a:br>
              <a:rPr lang="en-GB" dirty="0" smtClean="0"/>
            </a:br>
            <a:r>
              <a:rPr lang="en-GB" dirty="0" smtClean="0"/>
              <a:t>Specific challenges in </a:t>
            </a:r>
            <a:r>
              <a:rPr lang="en-GB" dirty="0"/>
              <a:t>the DL context</a:t>
            </a:r>
            <a:br>
              <a:rPr lang="en-GB" dirty="0"/>
            </a:b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sz="2400" dirty="0" err="1" smtClean="0"/>
              <a:t>Hepplesone</a:t>
            </a:r>
            <a:r>
              <a:rPr lang="en-GB" sz="2400" dirty="0" smtClean="0"/>
              <a:t> and </a:t>
            </a:r>
            <a:r>
              <a:rPr lang="en-GB" sz="2400" dirty="0" err="1" smtClean="0"/>
              <a:t>Chikwa</a:t>
            </a:r>
            <a:r>
              <a:rPr lang="en-GB" sz="2400" dirty="0" smtClean="0"/>
              <a:t> (2014) interviewed seven students in higher education, on how they engage with feedback. One of their findings was that participants valued feedback which is returned electronically as it provides a record of the achievement and the opportunity to respond to feedback and have a personal dialogue with tutors.</a:t>
            </a:r>
          </a:p>
          <a:p>
            <a:pPr marL="0" indent="0">
              <a:buNone/>
            </a:pPr>
            <a:endParaRPr lang="en-GB" sz="2400" dirty="0" smtClean="0"/>
          </a:p>
          <a:p>
            <a:pPr marL="0" indent="0">
              <a:buNone/>
            </a:pPr>
            <a:r>
              <a:rPr lang="en-GB" sz="2400" dirty="0" smtClean="0"/>
              <a:t>However this took place in a face to face university. The students, being familiar with technology, made use of it to organise their assessment results and to facilitate dialogue among their peers.</a:t>
            </a:r>
          </a:p>
          <a:p>
            <a:pPr marL="0" indent="0">
              <a:buNone/>
            </a:pPr>
            <a:endParaRPr lang="en-GB" sz="2400" dirty="0" smtClean="0"/>
          </a:p>
          <a:p>
            <a:pPr marL="0" indent="0">
              <a:buNone/>
            </a:pPr>
            <a:r>
              <a:rPr lang="en-GB" sz="2400" dirty="0" smtClean="0"/>
              <a:t>It is more challenging to experience this same level of dialogue between tutors and peers in a DL context.</a:t>
            </a:r>
            <a:endParaRPr lang="en-GB" sz="2400" dirty="0"/>
          </a:p>
        </p:txBody>
      </p:sp>
    </p:spTree>
    <p:extLst>
      <p:ext uri="{BB962C8B-B14F-4D97-AF65-F5344CB8AC3E}">
        <p14:creationId xmlns:p14="http://schemas.microsoft.com/office/powerpoint/2010/main" val="15341344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First small group activity</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You have been given copies of feedback comments from the module ‘Developing thinking in algebra’</a:t>
            </a:r>
            <a:endParaRPr lang="en-GB" dirty="0"/>
          </a:p>
          <a:p>
            <a:pPr marL="0" indent="0">
              <a:buNone/>
            </a:pPr>
            <a:endParaRPr lang="en-GB" dirty="0" smtClean="0"/>
          </a:p>
          <a:p>
            <a:pPr marL="0" indent="0">
              <a:buNone/>
            </a:pPr>
            <a:r>
              <a:rPr lang="en-GB" dirty="0" smtClean="0"/>
              <a:t>In </a:t>
            </a:r>
            <a:r>
              <a:rPr lang="en-GB" dirty="0"/>
              <a:t>your group discuss and critique the feedback comments on the sheet. Use this critique to devise up to 3 points about assessment feedback</a:t>
            </a:r>
          </a:p>
          <a:p>
            <a:endParaRPr lang="en-GB" dirty="0"/>
          </a:p>
        </p:txBody>
      </p:sp>
    </p:spTree>
    <p:extLst>
      <p:ext uri="{BB962C8B-B14F-4D97-AF65-F5344CB8AC3E}">
        <p14:creationId xmlns:p14="http://schemas.microsoft.com/office/powerpoint/2010/main" val="30310379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Second small group activity</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In your group discuss the challenges of providing effective assessment feedback in the distance learning context.</a:t>
            </a:r>
          </a:p>
          <a:p>
            <a:pPr marL="0" indent="0">
              <a:buNone/>
            </a:pPr>
            <a:endParaRPr lang="en-GB" dirty="0"/>
          </a:p>
          <a:p>
            <a:pPr marL="0" indent="0">
              <a:buNone/>
            </a:pPr>
            <a:r>
              <a:rPr lang="en-GB" dirty="0" smtClean="0"/>
              <a:t>Together complete the concept map.</a:t>
            </a:r>
            <a:endParaRPr lang="en-GB" dirty="0"/>
          </a:p>
        </p:txBody>
      </p:sp>
    </p:spTree>
    <p:extLst>
      <p:ext uri="{BB962C8B-B14F-4D97-AF65-F5344CB8AC3E}">
        <p14:creationId xmlns:p14="http://schemas.microsoft.com/office/powerpoint/2010/main" val="3564222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940</Words>
  <Application>Microsoft Office PowerPoint</Application>
  <PresentationFormat>Widescreen</PresentationFormat>
  <Paragraphs>68</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An exploration of effective teaching through feedback on students’ assignments</vt:lpstr>
      <vt:lpstr>Outline for this session</vt:lpstr>
      <vt:lpstr>Feedback: the issues</vt:lpstr>
      <vt:lpstr> Exposition versus teaching for constructivist learning when providing feedback </vt:lpstr>
      <vt:lpstr> The language used in assessment criteria and in feedback </vt:lpstr>
      <vt:lpstr> Monitoring / moderation of markers’ feedback </vt:lpstr>
      <vt:lpstr> Specific challenges in the DL context </vt:lpstr>
      <vt:lpstr>First small group activity</vt:lpstr>
      <vt:lpstr>Second small group activity</vt:lpstr>
      <vt:lpstr>Whole group discussion</vt:lpstr>
      <vt:lpstr>References</vt:lpstr>
    </vt:vector>
  </TitlesOfParts>
  <Company>The Open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Innovations in teaching through assessment</dc:title>
  <dc:creator>Sue.Forsythe</dc:creator>
  <cp:lastModifiedBy>Sue.Forsythe</cp:lastModifiedBy>
  <cp:revision>12</cp:revision>
  <cp:lastPrinted>2019-05-02T14:27:04Z</cp:lastPrinted>
  <dcterms:created xsi:type="dcterms:W3CDTF">2019-05-02T13:21:40Z</dcterms:created>
  <dcterms:modified xsi:type="dcterms:W3CDTF">2019-05-07T10:04:21Z</dcterms:modified>
</cp:coreProperties>
</file>