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32" r:id="rId5"/>
  </p:sldIdLst>
  <p:sldSz cx="12192000" cy="6858000"/>
  <p:notesSz cx="7010400" cy="92964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00"/>
    <a:srgbClr val="060645"/>
    <a:srgbClr val="FF8A77"/>
    <a:srgbClr val="0606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2C90F-3EDB-4DF1-A7B9-DEBCCA8DE303}" v="12" dt="2025-05-01T15:01:47.371"/>
    <p1510:client id="{34307D1C-3C42-490D-B433-515E5DC0AC28}" v="11" dt="2025-04-30T18:03:53.938"/>
    <p1510:client id="{478D9A64-B593-4458-AD42-B7E92915ECDA}" v="1" dt="2025-05-01T15:07:48.7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A19134-0F2A-D713-F736-3A5DE48F08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CEC969-74B6-43A2-8E49-115F4B80E9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E57587-5043-885B-0F43-43899695A4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What you are intending to do </a:t>
            </a:r>
          </a:p>
          <a:p>
            <a:r>
              <a:rPr lang="en-GB"/>
              <a:t>How you are going to do it </a:t>
            </a:r>
          </a:p>
          <a:p>
            <a:r>
              <a:rPr lang="en-GB"/>
              <a:t>What you are expecting to find/achieve/develop at the end of it.</a:t>
            </a:r>
          </a:p>
          <a:p>
            <a:endParaRPr lang="en-GB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i="0" u="none" strike="noStrike" cap="none" normalizeH="0" baseline="0">
                <a:ln>
                  <a:noFill/>
                </a:ln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We will </a:t>
            </a:r>
            <a:r>
              <a:rPr kumimoji="0" lang="en-GB" altLang="en-US" sz="1200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</a:t>
            </a:r>
            <a:r>
              <a:rPr lang="en-GB" sz="1200" b="1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valuate</a:t>
            </a:r>
            <a:r>
              <a:rPr lang="en-GB" sz="12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2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 and tutor experience </a:t>
            </a:r>
            <a:r>
              <a:rPr lang="en-GB" sz="12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via a short survey at the end of each presentation.</a:t>
            </a:r>
            <a:endParaRPr lang="en-GB" sz="120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2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 outcomes </a:t>
            </a:r>
            <a:r>
              <a:rPr lang="en-GB" sz="12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on each module studied via withdrawal rates, VLE engagement, TMA scores and pass rates.</a:t>
            </a:r>
            <a:endParaRPr lang="en-GB" sz="120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A918DD-AC9B-8D9E-D66F-EBA399870E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92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499F77-3190-79E7-2183-E8B4C6BDF9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680B59-E9D4-123B-BAFF-B8634D9EF16D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E49A422-E4A2-C678-F635-44AD89A4D9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20342" y="287439"/>
            <a:ext cx="11797967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Do students benefit from having continuity in their module </a:t>
            </a:r>
            <a:b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tutors between level 1 and level 2 on Q71, Health Sciences?</a:t>
            </a:r>
            <a:br>
              <a:rPr lang="en-GB" altLang="en-US" sz="24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altLang="en-US" sz="2000" b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Fiona Moorman, Sarah Daniell, Katie </a:t>
            </a:r>
            <a:r>
              <a:rPr lang="en-GB" altLang="en-US" sz="2000" b="1" err="1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Acutt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DA93F143-1970-3151-BCF5-E381310293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219" y="413009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52BF463-6696-200F-814A-985091842D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ABD94B-F9CF-2BA5-E135-3BADCDF8EDBE}"/>
              </a:ext>
            </a:extLst>
          </p:cNvPr>
          <p:cNvSpPr txBox="1"/>
          <p:nvPr/>
        </p:nvSpPr>
        <p:spPr>
          <a:xfrm>
            <a:off x="197016" y="1879359"/>
            <a:ext cx="3919047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140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project </a:t>
            </a:r>
            <a:r>
              <a:rPr lang="en-GB" altLang="en-US" sz="1400" b="1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</a:t>
            </a:r>
            <a:r>
              <a:rPr kumimoji="0" lang="en-GB" altLang="en-US" sz="1400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ims</a:t>
            </a:r>
            <a: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to provide </a:t>
            </a:r>
            <a: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FF00FF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bespoke TSA </a:t>
            </a:r>
            <a: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for ~ 100 24J SDK100 &amp; SK190 students (Health Sciences</a:t>
            </a:r>
            <a:r>
              <a:rPr lang="en-GB" altLang="en-US" sz="140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) to increase</a:t>
            </a:r>
            <a:r>
              <a:rPr lang="en-GB" sz="140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tutor continuity.</a:t>
            </a:r>
            <a:b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At 25J TSA, students will be </a:t>
            </a: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allocated </a:t>
            </a:r>
            <a:r>
              <a:rPr lang="en-GB" sz="140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</a:t>
            </a: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wherever possible) the </a:t>
            </a: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same tutor </a:t>
            </a: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/another tutor who also teaches on multiple Q71 modules.</a:t>
            </a:r>
            <a:endParaRPr kumimoji="0" lang="en-GB" altLang="en-US" sz="1400" i="0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</a:br>
            <a:r>
              <a:rPr kumimoji="0" lang="en-GB" altLang="en-US" sz="1400" i="0" u="none" strike="noStrike" cap="none" normalizeH="0" baseline="0">
                <a:ln>
                  <a:noFill/>
                </a:ln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We will </a:t>
            </a:r>
            <a:r>
              <a:rPr kumimoji="0" lang="en-GB" altLang="en-US" sz="1400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e</a:t>
            </a:r>
            <a:r>
              <a:rPr lang="en-GB" sz="1400" b="1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valuate</a:t>
            </a: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 and tutor experience</a:t>
            </a:r>
            <a:endParaRPr lang="en-GB" sz="1400">
              <a:solidFill>
                <a:srgbClr val="002060"/>
              </a:solidFill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student outcomes</a:t>
            </a:r>
            <a:r>
              <a:rPr lang="en-GB" sz="1400">
                <a:solidFill>
                  <a:srgbClr val="FF00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sz="1400">
              <a:solidFill>
                <a:srgbClr val="002060"/>
              </a:solidFill>
              <a:effectLst/>
              <a:latin typeface="Poppins" panose="00000500000000000000" pitchFamily="2" charset="0"/>
              <a:ea typeface="Calibri" panose="020F0502020204030204" pitchFamily="34" charset="0"/>
              <a:cs typeface="Poppins" panose="00000500000000000000" pitchFamily="2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Expected </a:t>
            </a:r>
            <a:r>
              <a:rPr lang="en-GB" sz="1400" b="1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outcomes</a:t>
            </a:r>
            <a:r>
              <a:rPr lang="en-GB" sz="140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: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closing academic awarding gaps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continuity and retention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enhancing student engagement 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400">
                <a:solidFill>
                  <a:srgbClr val="FF00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  <a:t>community and belonging.</a:t>
            </a:r>
            <a:endParaRPr lang="en-GB" sz="14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7FE5EE-7405-5AF1-A29E-D548D8A9299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2544"/>
          <a:stretch/>
        </p:blipFill>
        <p:spPr>
          <a:xfrm>
            <a:off x="4116063" y="1782615"/>
            <a:ext cx="8075937" cy="50753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90020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26A0E1370484408149B5CB9B621409" ma:contentTypeVersion="4" ma:contentTypeDescription="Create a new document." ma:contentTypeScope="" ma:versionID="fd958caa0fd7c977f56f9976cc7c0ecf">
  <xsd:schema xmlns:xsd="http://www.w3.org/2001/XMLSchema" xmlns:xs="http://www.w3.org/2001/XMLSchema" xmlns:p="http://schemas.microsoft.com/office/2006/metadata/properties" xmlns:ns2="20a745ff-9887-44c6-8ba3-9078b03b6497" targetNamespace="http://schemas.microsoft.com/office/2006/metadata/properties" ma:root="true" ma:fieldsID="8997e07d990d960b05d58eb1fd8be8f2" ns2:_="">
    <xsd:import namespace="20a745ff-9887-44c6-8ba3-9078b03b64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745ff-9887-44c6-8ba3-9078b03b64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64940F-80C7-4687-8934-FF6732A666CF}">
  <ds:schemaRefs>
    <ds:schemaRef ds:uri="20a745ff-9887-44c6-8ba3-9078b03b64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B35C8E4-A89B-436D-88C0-F168C6177B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1B5EB4-C116-4364-9715-647C99A44D62}">
  <ds:schemaRefs>
    <ds:schemaRef ds:uri="20a745ff-9887-44c6-8ba3-9078b03b649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Do students benefit from having continuity in their module  tutors between level 1 and level 2 on Q71, Health Sciences?  Fiona Moorman, Sarah Daniell, Katie Acutt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2</cp:revision>
  <cp:lastPrinted>2018-10-16T09:27:54Z</cp:lastPrinted>
  <dcterms:created xsi:type="dcterms:W3CDTF">2017-05-06T04:58:44Z</dcterms:created>
  <dcterms:modified xsi:type="dcterms:W3CDTF">2025-05-02T09:13:09Z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0x0101008B26A0E1370484408149B5CB9B621409</vt:lpwstr>
  </property>
</Properties>
</file>