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99BEB9-1178-4982-98C6-D6B5973AAC81}" v="25" dt="2023-11-24T08:59:14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38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ona.Gleed" userId="d40f0318-fe19-44df-8608-09a193d6ed35" providerId="ADAL" clId="{5C99BEB9-1178-4982-98C6-D6B5973AAC81}"/>
    <pc:docChg chg="undo custSel modSld">
      <pc:chgData name="Fiona.Gleed" userId="d40f0318-fe19-44df-8608-09a193d6ed35" providerId="ADAL" clId="{5C99BEB9-1178-4982-98C6-D6B5973AAC81}" dt="2023-11-24T09:45:12.053" v="2462" actId="20577"/>
      <pc:docMkLst>
        <pc:docMk/>
      </pc:docMkLst>
      <pc:sldChg chg="addSp delSp modSp mod">
        <pc:chgData name="Fiona.Gleed" userId="d40f0318-fe19-44df-8608-09a193d6ed35" providerId="ADAL" clId="{5C99BEB9-1178-4982-98C6-D6B5973AAC81}" dt="2023-11-24T09:45:12.053" v="2462" actId="20577"/>
        <pc:sldMkLst>
          <pc:docMk/>
          <pc:sldMk cId="438572242" sldId="331"/>
        </pc:sldMkLst>
        <pc:spChg chg="mod">
          <ac:chgData name="Fiona.Gleed" userId="d40f0318-fe19-44df-8608-09a193d6ed35" providerId="ADAL" clId="{5C99BEB9-1178-4982-98C6-D6B5973AAC81}" dt="2023-11-24T08:59:14.971" v="1196" actId="1076"/>
          <ac:spMkLst>
            <pc:docMk/>
            <pc:sldMk cId="438572242" sldId="331"/>
            <ac:spMk id="3" creationId="{BF465D11-9EEB-4425-A721-333EF169DD5E}"/>
          </ac:spMkLst>
        </pc:spChg>
        <pc:spChg chg="add mod">
          <ac:chgData name="Fiona.Gleed" userId="d40f0318-fe19-44df-8608-09a193d6ed35" providerId="ADAL" clId="{5C99BEB9-1178-4982-98C6-D6B5973AAC81}" dt="2023-11-24T08:54:36.872" v="1158" actId="255"/>
          <ac:spMkLst>
            <pc:docMk/>
            <pc:sldMk cId="438572242" sldId="331"/>
            <ac:spMk id="13" creationId="{3EF194E5-6452-DA00-EA4F-877CAD3BD9AC}"/>
          </ac:spMkLst>
        </pc:spChg>
        <pc:spChg chg="add mod">
          <ac:chgData name="Fiona.Gleed" userId="d40f0318-fe19-44df-8608-09a193d6ed35" providerId="ADAL" clId="{5C99BEB9-1178-4982-98C6-D6B5973AAC81}" dt="2023-11-24T09:44:47.826" v="2461" actId="12"/>
          <ac:spMkLst>
            <pc:docMk/>
            <pc:sldMk cId="438572242" sldId="331"/>
            <ac:spMk id="19" creationId="{767761C7-7767-1861-20E9-5FE0CB63526E}"/>
          </ac:spMkLst>
        </pc:spChg>
        <pc:spChg chg="add mod">
          <ac:chgData name="Fiona.Gleed" userId="d40f0318-fe19-44df-8608-09a193d6ed35" providerId="ADAL" clId="{5C99BEB9-1178-4982-98C6-D6B5973AAC81}" dt="2023-11-24T09:36:55.591" v="2425" actId="20577"/>
          <ac:spMkLst>
            <pc:docMk/>
            <pc:sldMk cId="438572242" sldId="331"/>
            <ac:spMk id="21" creationId="{0C848298-EFEB-D26C-A8FB-D696EEB3EF9C}"/>
          </ac:spMkLst>
        </pc:spChg>
        <pc:spChg chg="add mod">
          <ac:chgData name="Fiona.Gleed" userId="d40f0318-fe19-44df-8608-09a193d6ed35" providerId="ADAL" clId="{5C99BEB9-1178-4982-98C6-D6B5973AAC81}" dt="2023-11-24T09:45:12.053" v="2462" actId="20577"/>
          <ac:spMkLst>
            <pc:docMk/>
            <pc:sldMk cId="438572242" sldId="331"/>
            <ac:spMk id="23" creationId="{775C18FE-77CD-D78C-CBA8-623EB4433693}"/>
          </ac:spMkLst>
        </pc:spChg>
        <pc:grpChg chg="add mod">
          <ac:chgData name="Fiona.Gleed" userId="d40f0318-fe19-44df-8608-09a193d6ed35" providerId="ADAL" clId="{5C99BEB9-1178-4982-98C6-D6B5973AAC81}" dt="2023-11-24T08:55:49.323" v="1165" actId="1076"/>
          <ac:grpSpMkLst>
            <pc:docMk/>
            <pc:sldMk cId="438572242" sldId="331"/>
            <ac:grpSpMk id="14" creationId="{64F7C290-67B7-D62C-98E4-F4D2EF8D10E7}"/>
          </ac:grpSpMkLst>
        </pc:grpChg>
        <pc:graphicFrameChg chg="add mod">
          <ac:chgData name="Fiona.Gleed" userId="d40f0318-fe19-44df-8608-09a193d6ed35" providerId="ADAL" clId="{5C99BEB9-1178-4982-98C6-D6B5973AAC81}" dt="2023-11-24T08:35:44.298" v="844"/>
          <ac:graphicFrameMkLst>
            <pc:docMk/>
            <pc:sldMk cId="438572242" sldId="331"/>
            <ac:graphicFrameMk id="8" creationId="{5523A0C6-541E-6759-1AAD-E7CD496199BA}"/>
          </ac:graphicFrameMkLst>
        </pc:graphicFrameChg>
        <pc:picChg chg="add mod">
          <ac:chgData name="Fiona.Gleed" userId="d40f0318-fe19-44df-8608-09a193d6ed35" providerId="ADAL" clId="{5C99BEB9-1178-4982-98C6-D6B5973AAC81}" dt="2023-11-24T09:35:01.391" v="2349" actId="1076"/>
          <ac:picMkLst>
            <pc:docMk/>
            <pc:sldMk cId="438572242" sldId="331"/>
            <ac:picMk id="4" creationId="{D3CBAD54-212F-9167-5ECA-A165B3499308}"/>
          </ac:picMkLst>
        </pc:picChg>
        <pc:picChg chg="add del mod">
          <ac:chgData name="Fiona.Gleed" userId="d40f0318-fe19-44df-8608-09a193d6ed35" providerId="ADAL" clId="{5C99BEB9-1178-4982-98C6-D6B5973AAC81}" dt="2023-11-23T13:15:57.283" v="37" actId="478"/>
          <ac:picMkLst>
            <pc:docMk/>
            <pc:sldMk cId="438572242" sldId="331"/>
            <ac:picMk id="6" creationId="{5936B938-551A-41AE-AF98-CB23BF7B5134}"/>
          </ac:picMkLst>
        </pc:picChg>
        <pc:picChg chg="add del mod">
          <ac:chgData name="Fiona.Gleed" userId="d40f0318-fe19-44df-8608-09a193d6ed35" providerId="ADAL" clId="{5C99BEB9-1178-4982-98C6-D6B5973AAC81}" dt="2023-11-24T08:47:44.535" v="1114" actId="478"/>
          <ac:picMkLst>
            <pc:docMk/>
            <pc:sldMk cId="438572242" sldId="331"/>
            <ac:picMk id="7" creationId="{7A20C350-46D8-7475-AA6E-EFE7CDEB5DF9}"/>
          </ac:picMkLst>
        </pc:picChg>
        <pc:picChg chg="add mod">
          <ac:chgData name="Fiona.Gleed" userId="d40f0318-fe19-44df-8608-09a193d6ed35" providerId="ADAL" clId="{5C99BEB9-1178-4982-98C6-D6B5973AAC81}" dt="2023-11-24T08:42:19.852" v="1014" actId="164"/>
          <ac:picMkLst>
            <pc:docMk/>
            <pc:sldMk cId="438572242" sldId="331"/>
            <ac:picMk id="10" creationId="{D5F8A744-23E5-D79B-681E-883ED73517B4}"/>
          </ac:picMkLst>
        </pc:picChg>
        <pc:picChg chg="add del">
          <ac:chgData name="Fiona.Gleed" userId="d40f0318-fe19-44df-8608-09a193d6ed35" providerId="ADAL" clId="{5C99BEB9-1178-4982-98C6-D6B5973AAC81}" dt="2023-11-24T08:48:13.555" v="1116" actId="478"/>
          <ac:picMkLst>
            <pc:docMk/>
            <pc:sldMk cId="438572242" sldId="331"/>
            <ac:picMk id="15" creationId="{84E121B3-BBA8-2C68-3162-0E987FA564E4}"/>
          </ac:picMkLst>
        </pc:picChg>
        <pc:picChg chg="add mod">
          <ac:chgData name="Fiona.Gleed" userId="d40f0318-fe19-44df-8608-09a193d6ed35" providerId="ADAL" clId="{5C99BEB9-1178-4982-98C6-D6B5973AAC81}" dt="2023-11-24T09:16:52.581" v="1505" actId="962"/>
          <ac:picMkLst>
            <pc:docMk/>
            <pc:sldMk cId="438572242" sldId="331"/>
            <ac:picMk id="17" creationId="{5F1302B6-500B-28D2-CF2D-65E143ABCDAE}"/>
          </ac:picMkLst>
        </pc:picChg>
        <pc:picChg chg="add mod">
          <ac:chgData name="Fiona.Gleed" userId="d40f0318-fe19-44df-8608-09a193d6ed35" providerId="ADAL" clId="{5C99BEB9-1178-4982-98C6-D6B5973AAC81}" dt="2023-11-24T09:21:56.062" v="1817" actId="1076"/>
          <ac:picMkLst>
            <pc:docMk/>
            <pc:sldMk cId="438572242" sldId="331"/>
            <ac:picMk id="25" creationId="{982878EF-3507-5E1C-5E91-37D5AA52CA8D}"/>
          </ac:picMkLst>
        </pc:picChg>
        <pc:cxnChg chg="add mod">
          <ac:chgData name="Fiona.Gleed" userId="d40f0318-fe19-44df-8608-09a193d6ed35" providerId="ADAL" clId="{5C99BEB9-1178-4982-98C6-D6B5973AAC81}" dt="2023-11-24T08:42:19.852" v="1014" actId="164"/>
          <ac:cxnSpMkLst>
            <pc:docMk/>
            <pc:sldMk cId="438572242" sldId="331"/>
            <ac:cxnSpMk id="12" creationId="{C2A132AE-7D66-0018-FA2E-9000E9885EFC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390121" y="388132"/>
            <a:ext cx="8902382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space for female engineering students: </a:t>
            </a:r>
            <a:b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evaluation of the effectiveness of a face-to-face Student Conference 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Fiona Gleed, Claudia Eckert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73" y="5813366"/>
            <a:ext cx="4559817" cy="6553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CBAD54-212F-9167-5ECA-A165B34993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06492" y="3615292"/>
            <a:ext cx="2273415" cy="233253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4F7C290-67B7-D62C-98E4-F4D2EF8D10E7}"/>
              </a:ext>
            </a:extLst>
          </p:cNvPr>
          <p:cNvGrpSpPr>
            <a:grpSpLocks noChangeAspect="1"/>
          </p:cNvGrpSpPr>
          <p:nvPr/>
        </p:nvGrpSpPr>
        <p:grpSpPr>
          <a:xfrm>
            <a:off x="9109815" y="1233626"/>
            <a:ext cx="2770092" cy="1707861"/>
            <a:chOff x="8482735" y="1433982"/>
            <a:chExt cx="3319144" cy="199501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5F8A744-23E5-D79B-681E-883ED7351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482735" y="1433982"/>
              <a:ext cx="3319144" cy="1995018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A132AE-7D66-0018-FA2E-9000E9885EFC}"/>
                </a:ext>
              </a:extLst>
            </p:cNvPr>
            <p:cNvCxnSpPr/>
            <p:nvPr/>
          </p:nvCxnSpPr>
          <p:spPr>
            <a:xfrm>
              <a:off x="8961025" y="2095130"/>
              <a:ext cx="2721988" cy="0"/>
            </a:xfrm>
            <a:prstGeom prst="line">
              <a:avLst/>
            </a:prstGeom>
            <a:ln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EF194E5-6452-DA00-EA4F-877CAD3BD9AC}"/>
                </a:ext>
              </a:extLst>
            </p:cNvPr>
            <p:cNvSpPr txBox="1"/>
            <p:nvPr/>
          </p:nvSpPr>
          <p:spPr>
            <a:xfrm>
              <a:off x="10759027" y="1822796"/>
              <a:ext cx="883920" cy="2876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>
                  <a:solidFill>
                    <a:srgbClr val="002060"/>
                  </a:solidFill>
                </a:rPr>
                <a:t>Workforce</a:t>
              </a:r>
            </a:p>
          </p:txBody>
        </p:sp>
      </p:grpSp>
      <p:pic>
        <p:nvPicPr>
          <p:cNvPr id="17" name="Picture 16" descr="Image from RAEng This is Engineering photo library - 'Office location'&#10;&#10;A female engineer works on a lap-top, framed by an arched window. ">
            <a:extLst>
              <a:ext uri="{FF2B5EF4-FFF2-40B4-BE49-F238E27FC236}">
                <a16:creationId xmlns:a16="http://schemas.microsoft.com/office/drawing/2014/main" id="{5F1302B6-500B-28D2-CF2D-65E143ABCD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7873" y="1934970"/>
            <a:ext cx="2381509" cy="158965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67761C7-7767-1861-20E9-5FE0CB63526E}"/>
              </a:ext>
            </a:extLst>
          </p:cNvPr>
          <p:cNvSpPr txBox="1"/>
          <p:nvPr/>
        </p:nvSpPr>
        <p:spPr>
          <a:xfrm>
            <a:off x="2913272" y="1868301"/>
            <a:ext cx="8833993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Engineering equality </a:t>
            </a:r>
            <a:b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Women are under-represented in the UK Engineering profession</a:t>
            </a:r>
            <a:b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 is below average, for undergraduates and for workforce</a:t>
            </a:r>
            <a:b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10% of students, with tutor groups of 20:</a:t>
            </a:r>
            <a:b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 in 8 groups have </a:t>
            </a:r>
            <a:r>
              <a:rPr lang="en-GB" altLang="en-US" sz="1600" b="1" dirty="0">
                <a:solidFill>
                  <a:srgbClr val="FF8A7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</a:t>
            </a:r>
            <a: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female students, reducing visibility to peers and Tutors </a:t>
            </a:r>
            <a:b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1 in 4 groups have </a:t>
            </a:r>
            <a:r>
              <a:rPr lang="en-GB" altLang="en-US" sz="16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altLang="en-US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female student, reducing intervisibility</a:t>
            </a:r>
            <a:endParaRPr lang="en-GB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848298-EFEB-D26C-A8FB-D696EEB3EF9C}"/>
              </a:ext>
            </a:extLst>
          </p:cNvPr>
          <p:cNvSpPr txBox="1"/>
          <p:nvPr/>
        </p:nvSpPr>
        <p:spPr>
          <a:xfrm>
            <a:off x="3346233" y="3615292"/>
            <a:ext cx="6162753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Women in Engineering conferences at OU</a:t>
            </a:r>
            <a:b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Started 2016, paused 2020, onlin</a:t>
            </a: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 2021, face-to-face 2023</a:t>
            </a:r>
            <a:endParaRPr kumimoji="0" lang="en-GB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Carol Morris and Sally Organ now retired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	- need to rebuild and update knowledge base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5C18FE-77CD-D78C-CBA8-623EB4433693}"/>
              </a:ext>
            </a:extLst>
          </p:cNvPr>
          <p:cNvSpPr txBox="1"/>
          <p:nvPr/>
        </p:nvSpPr>
        <p:spPr>
          <a:xfrm>
            <a:off x="3346233" y="4678137"/>
            <a:ext cx="6242741" cy="124277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300"/>
              </a:spcBef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 marL="285750" lvl="0" indent="-2857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Evaluate the 2023 face-to-face conference</a:t>
            </a:r>
          </a:p>
          <a:p>
            <a:pPr marL="285750" lvl="0" indent="-2857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Explore barriers and challenges, to belonging and progressing</a:t>
            </a:r>
            <a:endParaRPr lang="en-GB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recommendations for future activities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 descr="Poster presenting research by Carol Morris and Sally Organ - Women in Engineering at the Open University: motivations and aspirations (Best poster winner at the 7th eSTEeM Annual Conference, 25-26 April 2018) ">
            <a:extLst>
              <a:ext uri="{FF2B5EF4-FFF2-40B4-BE49-F238E27FC236}">
                <a16:creationId xmlns:a16="http://schemas.microsoft.com/office/drawing/2014/main" id="{982878EF-3507-5E1C-5E91-37D5AA52CA8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0121" y="3666211"/>
            <a:ext cx="2876123" cy="204524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145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Making space for female engineering students:  an evaluation of the effectiveness of a face-to-face Student Conference  Fiona Gleed, Claudia Eckert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Fiona.Gleed</cp:lastModifiedBy>
  <cp:revision>2</cp:revision>
  <cp:lastPrinted>2018-10-16T09:27:54Z</cp:lastPrinted>
  <dcterms:created xsi:type="dcterms:W3CDTF">2017-05-06T04:58:44Z</dcterms:created>
  <dcterms:modified xsi:type="dcterms:W3CDTF">2023-11-24T09:45:20Z</dcterms:modified>
</cp:coreProperties>
</file>