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357" r:id="rId6"/>
    <p:sldId id="370" r:id="rId7"/>
    <p:sldId id="369" r:id="rId8"/>
    <p:sldId id="368" r:id="rId9"/>
    <p:sldId id="360" r:id="rId10"/>
    <p:sldId id="371" r:id="rId11"/>
    <p:sldId id="367" r:id="rId12"/>
    <p:sldId id="345" r:id="rId13"/>
    <p:sldId id="352" r:id="rId14"/>
    <p:sldId id="373" r:id="rId15"/>
    <p:sldId id="337" r:id="rId16"/>
    <p:sldId id="354" r:id="rId17"/>
    <p:sldId id="374" r:id="rId18"/>
    <p:sldId id="3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384710-B22A-7031-6A86-AEAA271298C5}" name="Fiona.Gleed" initials="Fi" userId="S::fg2554@open.ac.uk::d40f0318-fe19-44df-8608-09a193d6ed35" providerId="AD"/>
  <p188:author id="{C682F2B8-743B-99FF-C153-A93AC85252F0}" name="Claudia.Eckert" initials="CE" userId="S::cme8@open.ac.uk::3c6395c1-7b99-4d92-a44c-cee691fb076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62ED9"/>
    <a:srgbClr val="0606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F4CE79-0359-4CC7-980D-E6EC4BE3A927}" v="1" dt="2026-07-01T08:28:51.977"/>
    <p1510:client id="{E13C2DFD-8DCE-4723-9BDB-74E9789BAB25}" v="56" dt="2026-07-01T07:59:24.9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4530" autoAdjust="0"/>
  </p:normalViewPr>
  <p:slideViewPr>
    <p:cSldViewPr snapToGrid="0">
      <p:cViewPr varScale="1">
        <p:scale>
          <a:sx n="53" d="100"/>
          <a:sy n="53" d="100"/>
        </p:scale>
        <p:origin x="1838" y="53"/>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Data!$A$4:$A$8</c:f>
              <c:numCache>
                <c:formatCode>General</c:formatCode>
                <c:ptCount val="5"/>
                <c:pt idx="0">
                  <c:v>1969</c:v>
                </c:pt>
                <c:pt idx="1">
                  <c:v>1978</c:v>
                </c:pt>
                <c:pt idx="2">
                  <c:v>1984</c:v>
                </c:pt>
                <c:pt idx="3">
                  <c:v>1998</c:v>
                </c:pt>
                <c:pt idx="4">
                  <c:v>2018</c:v>
                </c:pt>
              </c:numCache>
            </c:numRef>
          </c:xVal>
          <c:yVal>
            <c:numRef>
              <c:f>Data!$F$4:$F$8</c:f>
              <c:numCache>
                <c:formatCode>0.0%</c:formatCode>
                <c:ptCount val="5"/>
                <c:pt idx="0">
                  <c:v>1.5151515151515152E-2</c:v>
                </c:pt>
                <c:pt idx="1">
                  <c:v>3.896103896103896E-2</c:v>
                </c:pt>
                <c:pt idx="2">
                  <c:v>7.0000000000000007E-2</c:v>
                </c:pt>
                <c:pt idx="3" formatCode="0%">
                  <c:v>0.14000000000000001</c:v>
                </c:pt>
                <c:pt idx="4" formatCode="0%">
                  <c:v>0.16</c:v>
                </c:pt>
              </c:numCache>
            </c:numRef>
          </c:yVal>
          <c:smooth val="0"/>
          <c:extLst>
            <c:ext xmlns:c16="http://schemas.microsoft.com/office/drawing/2014/chart" uri="{C3380CC4-5D6E-409C-BE32-E72D297353CC}">
              <c16:uniqueId val="{00000000-8C13-4225-8E05-B30FF7EFE232}"/>
            </c:ext>
          </c:extLst>
        </c:ser>
        <c:dLbls>
          <c:showLegendKey val="0"/>
          <c:showVal val="0"/>
          <c:showCatName val="0"/>
          <c:showSerName val="0"/>
          <c:showPercent val="0"/>
          <c:showBubbleSize val="0"/>
        </c:dLbls>
        <c:axId val="793398968"/>
        <c:axId val="793400768"/>
      </c:scatterChart>
      <c:valAx>
        <c:axId val="793398968"/>
        <c:scaling>
          <c:orientation val="minMax"/>
          <c:max val="2020"/>
          <c:min val="1970"/>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93400768"/>
        <c:crosses val="autoZero"/>
        <c:crossBetween val="midCat"/>
      </c:valAx>
      <c:valAx>
        <c:axId val="79340076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Proportion</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9339896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BA7F7D-9390-4707-8C82-7E43300E6EAC}" type="datetimeFigureOut">
              <a:rPr lang="en-GB" smtClean="0"/>
              <a:t>01/07/2026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DE652C-33A7-463B-A10C-2437B0662D96}" type="slidenum">
              <a:rPr lang="en-GB" smtClean="0"/>
              <a:t>‹#›</a:t>
            </a:fld>
            <a:endParaRPr lang="en-GB"/>
          </a:p>
        </p:txBody>
      </p:sp>
    </p:spTree>
    <p:extLst>
      <p:ext uri="{BB962C8B-B14F-4D97-AF65-F5344CB8AC3E}">
        <p14:creationId xmlns:p14="http://schemas.microsoft.com/office/powerpoint/2010/main" val="3842111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Hello, my name is Fiona Gleed and I want to tell you a bit about work in the school of Engineering and Innovation to support female engineering students. The reflection draws on two projects funded by </a:t>
            </a:r>
            <a:r>
              <a:rPr lang="en-GB" sz="1200" kern="1200" dirty="0" err="1">
                <a:solidFill>
                  <a:schemeClr val="tx1"/>
                </a:solidFill>
                <a:effectLst/>
                <a:latin typeface="+mn-lt"/>
                <a:ea typeface="+mn-ea"/>
                <a:cs typeface="+mn-cs"/>
              </a:rPr>
              <a:t>eSTEeM</a:t>
            </a:r>
            <a:r>
              <a:rPr lang="en-GB" sz="1200" kern="1200" dirty="0">
                <a:solidFill>
                  <a:schemeClr val="tx1"/>
                </a:solidFill>
                <a:effectLst/>
                <a:latin typeface="+mn-lt"/>
                <a:ea typeface="+mn-ea"/>
                <a:cs typeface="+mn-cs"/>
              </a:rPr>
              <a:t>, the STEM Scholarship Centre. The first of these was completed by Carol Morris and Sally Organ, and Professor Claudia Eckert and I have revisited their work in our project, Making Space for Women in Engineering.</a:t>
            </a:r>
            <a:endParaRPr lang="en-GB" dirty="0"/>
          </a:p>
        </p:txBody>
      </p:sp>
      <p:sp>
        <p:nvSpPr>
          <p:cNvPr id="4" name="Slide Number Placeholder 3"/>
          <p:cNvSpPr>
            <a:spLocks noGrp="1"/>
          </p:cNvSpPr>
          <p:nvPr>
            <p:ph type="sldNum" sz="quarter" idx="5"/>
          </p:nvPr>
        </p:nvSpPr>
        <p:spPr/>
        <p:txBody>
          <a:bodyPr/>
          <a:lstStyle/>
          <a:p>
            <a:fld id="{66DE652C-33A7-463B-A10C-2437B0662D96}" type="slidenum">
              <a:rPr lang="en-GB" smtClean="0"/>
              <a:t>1</a:t>
            </a:fld>
            <a:endParaRPr lang="en-GB"/>
          </a:p>
        </p:txBody>
      </p:sp>
    </p:spTree>
    <p:extLst>
      <p:ext uri="{BB962C8B-B14F-4D97-AF65-F5344CB8AC3E}">
        <p14:creationId xmlns:p14="http://schemas.microsoft.com/office/powerpoint/2010/main" val="2497159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A0A1C-70EF-D0ED-B38F-B1EE6BEF97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18E53E-C5A5-7A51-BBC4-ECED3FE8B9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4089F5-83B1-9657-D70D-F097886831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COVID pandemic in 2020 prompted big changes in HE and in Engineering so in our </a:t>
            </a:r>
            <a:r>
              <a:rPr lang="en-GB" sz="1200" kern="1200" dirty="0" err="1">
                <a:solidFill>
                  <a:schemeClr val="tx1"/>
                </a:solidFill>
                <a:effectLst/>
                <a:latin typeface="+mn-lt"/>
                <a:ea typeface="+mn-ea"/>
                <a:cs typeface="+mn-cs"/>
              </a:rPr>
              <a:t>eSTEeM</a:t>
            </a:r>
            <a:r>
              <a:rPr lang="en-GB" sz="1200" kern="1200" dirty="0">
                <a:solidFill>
                  <a:schemeClr val="tx1"/>
                </a:solidFill>
                <a:effectLst/>
                <a:latin typeface="+mn-lt"/>
                <a:ea typeface="+mn-ea"/>
                <a:cs typeface="+mn-cs"/>
              </a:rPr>
              <a:t> project, Making Space for Women, we revisited the previous study to understand how cohorts and experiences had changed. The data here is from T272, a Level 2 core engineering module, taken primarily by engineering students and required for all Undergraduate engineering qualifications.</a:t>
            </a:r>
          </a:p>
          <a:p>
            <a:endParaRPr lang="en-GB" dirty="0"/>
          </a:p>
          <a:p>
            <a:r>
              <a:rPr lang="en-GB" sz="1200" kern="1200" dirty="0">
                <a:solidFill>
                  <a:schemeClr val="tx1"/>
                </a:solidFill>
                <a:effectLst/>
                <a:latin typeface="+mn-lt"/>
                <a:ea typeface="+mn-ea"/>
                <a:cs typeface="+mn-cs"/>
              </a:rPr>
              <a:t>When the module started in April 2019, the cohort was 10% female students and that has grown to 16% female students on the 2025D presentation, and 18% this year.</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age distribution has also shifted for female students, with the median and mode dropping to 25-29, whilst these remain at 30 to 34 for male students. Hence, whilst the overall proportion is now at 18%, the proportion has reached 26% for students under 30.</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Our initial plan would also have considered ethnicity. However, it was evident as soon as we started on the student survey request that the level of diversity was too low for any analysis to be meaningful, and considering intersectional demographics would make students individually identifiable. </a:t>
            </a:r>
          </a:p>
        </p:txBody>
      </p:sp>
      <p:sp>
        <p:nvSpPr>
          <p:cNvPr id="4" name="Slide Number Placeholder 3">
            <a:extLst>
              <a:ext uri="{FF2B5EF4-FFF2-40B4-BE49-F238E27FC236}">
                <a16:creationId xmlns:a16="http://schemas.microsoft.com/office/drawing/2014/main" id="{47E2B1A2-9607-B75E-0421-D7F2C7AD4349}"/>
              </a:ext>
            </a:extLst>
          </p:cNvPr>
          <p:cNvSpPr>
            <a:spLocks noGrp="1"/>
          </p:cNvSpPr>
          <p:nvPr>
            <p:ph type="sldNum" sz="quarter" idx="5"/>
          </p:nvPr>
        </p:nvSpPr>
        <p:spPr/>
        <p:txBody>
          <a:bodyPr/>
          <a:lstStyle/>
          <a:p>
            <a:fld id="{8CCD80B4-3417-B74B-BDCD-C7836226A258}" type="slidenum">
              <a:rPr lang="en-US" smtClean="0"/>
              <a:pPr/>
              <a:t>10</a:t>
            </a:fld>
            <a:endParaRPr lang="en-US"/>
          </a:p>
        </p:txBody>
      </p:sp>
    </p:spTree>
    <p:extLst>
      <p:ext uri="{BB962C8B-B14F-4D97-AF65-F5344CB8AC3E}">
        <p14:creationId xmlns:p14="http://schemas.microsoft.com/office/powerpoint/2010/main" val="270397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9E5BA-F440-DFA4-2CB9-FE055D716A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95F4F8-07C9-6CA6-929C-95B1198CB6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173CF-FD63-A50F-873E-F7B60F71B2A3}"/>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Comparing that with UK wide data collated by the Engineering Professor's Council,  we see a steady increase in UCAS applications from about 15% of enrolments in 2015/16 up to 20% of enrolments in 2024/25. Comparing our students on the Level 2 core engineering module, we had increased from 10% in 2019 to 16% in 2025, a decade or so behind.  However, there are striking differences between our cohort and those elsewhere – whilst the vast majority of entrants to Undergraduate engineering degrees are under 20, the majority of our Engineering students are over 30. And we are exceptional in primarily education engineering students via part-time routes.</a:t>
            </a:r>
          </a:p>
          <a:p>
            <a:r>
              <a:rPr lang="en-GB" sz="1200" kern="1200" dirty="0">
                <a:solidFill>
                  <a:schemeClr val="tx1"/>
                </a:solidFill>
                <a:effectLst/>
                <a:latin typeface="+mn-lt"/>
                <a:ea typeface="+mn-ea"/>
                <a:cs typeface="+mn-cs"/>
              </a:rPr>
              <a:t> </a:t>
            </a: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endParaRPr lang="en-GB" dirty="0"/>
          </a:p>
        </p:txBody>
      </p:sp>
      <p:sp>
        <p:nvSpPr>
          <p:cNvPr id="4" name="Slide Number Placeholder 3">
            <a:extLst>
              <a:ext uri="{FF2B5EF4-FFF2-40B4-BE49-F238E27FC236}">
                <a16:creationId xmlns:a16="http://schemas.microsoft.com/office/drawing/2014/main" id="{45F7DEEB-EAB6-73F9-02BE-2DB1966AA7F9}"/>
              </a:ext>
            </a:extLst>
          </p:cNvPr>
          <p:cNvSpPr>
            <a:spLocks noGrp="1"/>
          </p:cNvSpPr>
          <p:nvPr>
            <p:ph type="sldNum" sz="quarter" idx="5"/>
          </p:nvPr>
        </p:nvSpPr>
        <p:spPr/>
        <p:txBody>
          <a:bodyPr/>
          <a:lstStyle/>
          <a:p>
            <a:fld id="{8CCD80B4-3417-B74B-BDCD-C7836226A258}" type="slidenum">
              <a:rPr lang="en-US" smtClean="0"/>
              <a:pPr/>
              <a:t>11</a:t>
            </a:fld>
            <a:endParaRPr lang="en-US"/>
          </a:p>
        </p:txBody>
      </p:sp>
    </p:spTree>
    <p:extLst>
      <p:ext uri="{BB962C8B-B14F-4D97-AF65-F5344CB8AC3E}">
        <p14:creationId xmlns:p14="http://schemas.microsoft.com/office/powerpoint/2010/main" val="3231771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So what next?</a:t>
            </a: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Engineers 2030, a large project initiated by the Royal Academy of Engineers, looked at future skills for the UK engineering profession. They concluded that more engineers are needed to increase the engineering workforce and to replace engineers approaching retirement.</a:t>
            </a: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Those engineers are needed are to meet the increasing demand for climate action, to support career progression and to provide a range of both specialists and generalists able to tackle complex challenges.</a:t>
            </a: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Engineers in the 2030s, will need different knowledge, skills and behaviours to those who have come before: they need to be reflective, interdisciplinary practitioners, well versed in sustainability, systems thinking and creativity.</a:t>
            </a: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Recruiting and retaining more women in engineering are critical to meeting this challenge, providing more engineers, with a wider range of skills and offering a more resilient recruitment pool than recruiting overseas - as well as the benefits of improving equity diversity and inclusion.</a:t>
            </a:r>
          </a:p>
        </p:txBody>
      </p:sp>
      <p:sp>
        <p:nvSpPr>
          <p:cNvPr id="4" name="Slide Number Placeholder 3"/>
          <p:cNvSpPr>
            <a:spLocks noGrp="1"/>
          </p:cNvSpPr>
          <p:nvPr>
            <p:ph type="sldNum" sz="quarter" idx="5"/>
          </p:nvPr>
        </p:nvSpPr>
        <p:spPr/>
        <p:txBody>
          <a:bodyPr/>
          <a:lstStyle/>
          <a:p>
            <a:fld id="{8CCD80B4-3417-B74B-BDCD-C7836226A258}" type="slidenum">
              <a:rPr lang="en-US" smtClean="0"/>
              <a:pPr/>
              <a:t>12</a:t>
            </a:fld>
            <a:endParaRPr lang="en-US"/>
          </a:p>
        </p:txBody>
      </p:sp>
    </p:spTree>
    <p:extLst>
      <p:ext uri="{BB962C8B-B14F-4D97-AF65-F5344CB8AC3E}">
        <p14:creationId xmlns:p14="http://schemas.microsoft.com/office/powerpoint/2010/main" val="1422904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But there have been many other changes since 2020 at the Open University and beyond. Our curriculum has developed, with associate lecturers as permanent staff better able to support progression and engagement with the professional engineering institutions. We have more visible diversity amongst teaching staff. And the move to online events has allowed us to offer greater choice with greater affordability and improved accessibility. These changes were welcomed by the students we surveyed and interviewed.</a:t>
            </a: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However, challenges were also identified. Some module content seemed dated, with budgets limiting the frequency of updates, many students had never met a member of OU staff and interactions with other students were by chance, at work or through family. Students had enjoyed their modules but did not have a well-developed programme identity. Extra-curricular events are difficult to engage with due to an overwhelming array of channels and messages and offer only limited opportunities for interaction or inter-visibility within the audience.</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Whilst we had set out to understand the needs of female engineering students, we found that many students would benefit from activities that provided greater visibility of OU as an Engineering educator, of Engineering within OU, and inter-visibility of OU engineering staff, students and graduates. </a:t>
            </a: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66DE652C-33A7-463B-A10C-2437B0662D96}" type="slidenum">
              <a:rPr lang="en-GB" smtClean="0"/>
              <a:t>13</a:t>
            </a:fld>
            <a:endParaRPr lang="en-GB"/>
          </a:p>
        </p:txBody>
      </p:sp>
    </p:spTree>
    <p:extLst>
      <p:ext uri="{BB962C8B-B14F-4D97-AF65-F5344CB8AC3E}">
        <p14:creationId xmlns:p14="http://schemas.microsoft.com/office/powerpoint/2010/main" val="513585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are therefore using our women in engineering activities to build community for all engineering students. We will continue to design events of particular relevance to female engineering students but open to all, including external speakers and guests. Hence, we are promoting extra-curricular opportunities offered not just by the Women's Engineering Society but also by Engineers Without Borders and professional engineering institutions. We hope a new OU Robotics Society can learn from the founders and committee of WES OUSS.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We will continue to run events, including celebrations of International Women in Engineering Day each June and National Engineering Day in November, but favouring short, online seminars that are affordable and efficient – both for the organisers and the attendees. In November 2025 that has included an online poster show for our Engineering projects, with dates under discussion for 3 online events in 2026. We can also use our Women in Engineering Forum to promote particularly relevant events by others, both internally from the careers and employability service and the STEM faculty, and externally by WES, EWB and PEI.</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focus on external engagement benefits students by raising the profile of their qualifications, as well as enhancing their learning and developing the alumni network.</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approach also allows us to support a wider range of minoritised students by meshing with other initiatives, for example signposting Black In STEM internally and Association for Black Engineers externally, and ensuring events remain inclusive of trans women.</a:t>
            </a: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66DE652C-33A7-463B-A10C-2437B0662D96}" type="slidenum">
              <a:rPr lang="en-GB" smtClean="0"/>
              <a:t>14</a:t>
            </a:fld>
            <a:endParaRPr lang="en-GB"/>
          </a:p>
        </p:txBody>
      </p:sp>
    </p:spTree>
    <p:extLst>
      <p:ext uri="{BB962C8B-B14F-4D97-AF65-F5344CB8AC3E}">
        <p14:creationId xmlns:p14="http://schemas.microsoft.com/office/powerpoint/2010/main" val="2542840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Since completing the </a:t>
            </a:r>
            <a:r>
              <a:rPr lang="en-GB" dirty="0" err="1"/>
              <a:t>eSTEeM</a:t>
            </a:r>
            <a:r>
              <a:rPr lang="en-GB" dirty="0"/>
              <a:t> project, our work on community has carried on. On the scholarship front, I am involved in a new project looking at overcoming barriers in the capstone project, through in-person day schools. We are both working on a cross-faculty project on soft skills in professional practice. Interaction is an essential requirement to develop and demonstrate many of these, such as communication and teamwork.</a:t>
            </a:r>
          </a:p>
          <a:p>
            <a:endParaRPr lang="en-GB" dirty="0"/>
          </a:p>
          <a:p>
            <a:r>
              <a:rPr lang="en-GB" dirty="0"/>
              <a:t>As a Staff Tutor, I am also applying some of the lessons learnt for populating and publicising the learning event schedule, for example consistently offering daytime and evening options for attendance and publicising schedules on forums. We also continue to organise extra-curricular events and share details of events – but budget and workload constraints make this increasingly difficult. In production, I am also involved in writing for what we hoped would be a return of in-person practical work, as a short residential on campus. That was rejected at scrutiny, but we will still write to keep the return possible and to maximise the interaction online.</a:t>
            </a:r>
          </a:p>
          <a:p>
            <a:endParaRPr lang="en-GB" dirty="0"/>
          </a:p>
          <a:p>
            <a:r>
              <a:rPr lang="en-GB" dirty="0"/>
              <a:t>Beyond STEM, I have also been a contributor to the Building Belonging project, which has produced a toolkit; As with production, I had high hopes but the concept of building community by providing individuals with a toolkit misses the mark. We need a more radical approach – considering how we can build in-person contact back into the OU experience – not for every module, in every region, but sufficient to ensure that every students and every Tutor has opportunities to meet with peers every year. The funding may not stretch to a neutrino project, but the grants and support we receive through </a:t>
            </a:r>
            <a:r>
              <a:rPr lang="en-GB" dirty="0" err="1"/>
              <a:t>eSTEeM</a:t>
            </a:r>
            <a:r>
              <a:rPr lang="en-GB" dirty="0"/>
              <a:t>, are a foundation and a beacon for building community within and beyond OU STEM </a:t>
            </a:r>
            <a:r>
              <a:rPr lang="en-GB" dirty="0">
                <a:sym typeface="Wingdings" panose="05000000000000000000" pitchFamily="2" charset="2"/>
              </a:rPr>
              <a:t></a:t>
            </a:r>
            <a:endParaRPr lang="en-GB" dirty="0"/>
          </a:p>
        </p:txBody>
      </p:sp>
      <p:sp>
        <p:nvSpPr>
          <p:cNvPr id="4" name="Slide Number Placeholder 3"/>
          <p:cNvSpPr>
            <a:spLocks noGrp="1"/>
          </p:cNvSpPr>
          <p:nvPr>
            <p:ph type="sldNum" sz="quarter" idx="5"/>
          </p:nvPr>
        </p:nvSpPr>
        <p:spPr/>
        <p:txBody>
          <a:bodyPr/>
          <a:lstStyle/>
          <a:p>
            <a:fld id="{66DE652C-33A7-463B-A10C-2437B0662D96}" type="slidenum">
              <a:rPr lang="en-GB" smtClean="0"/>
              <a:t>15</a:t>
            </a:fld>
            <a:endParaRPr lang="en-GB"/>
          </a:p>
        </p:txBody>
      </p:sp>
    </p:spTree>
    <p:extLst>
      <p:ext uri="{BB962C8B-B14F-4D97-AF65-F5344CB8AC3E}">
        <p14:creationId xmlns:p14="http://schemas.microsoft.com/office/powerpoint/2010/main" val="2941321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 going to start by looking at </a:t>
            </a:r>
            <a:r>
              <a:rPr lang="en-GB" sz="1200" b="1" kern="1200" dirty="0">
                <a:solidFill>
                  <a:schemeClr val="tx1"/>
                </a:solidFill>
                <a:effectLst/>
                <a:latin typeface="+mn-lt"/>
                <a:ea typeface="+mn-ea"/>
                <a:cs typeface="+mn-cs"/>
              </a:rPr>
              <a:t>what is engineering?</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then ask </a:t>
            </a:r>
            <a:r>
              <a:rPr lang="en-GB" sz="1200" b="1" kern="1200" dirty="0">
                <a:solidFill>
                  <a:schemeClr val="tx1"/>
                </a:solidFill>
                <a:effectLst/>
                <a:latin typeface="+mn-lt"/>
                <a:ea typeface="+mn-ea"/>
                <a:cs typeface="+mn-cs"/>
              </a:rPr>
              <a:t>where are the women?</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consider the role of the OU. </a:t>
            </a:r>
          </a:p>
          <a:p>
            <a:r>
              <a:rPr lang="en-GB" sz="1200" kern="1200" dirty="0">
                <a:solidFill>
                  <a:schemeClr val="tx1"/>
                </a:solidFill>
                <a:effectLst/>
                <a:latin typeface="+mn-lt"/>
                <a:ea typeface="+mn-ea"/>
                <a:cs typeface="+mn-cs"/>
              </a:rPr>
              <a:t>Reflect on 10 years of progress and </a:t>
            </a:r>
          </a:p>
          <a:p>
            <a:r>
              <a:rPr lang="en-GB" sz="1200" kern="1200" dirty="0">
                <a:solidFill>
                  <a:schemeClr val="tx1"/>
                </a:solidFill>
                <a:effectLst/>
                <a:latin typeface="+mn-lt"/>
                <a:ea typeface="+mn-ea"/>
                <a:cs typeface="+mn-cs"/>
              </a:rPr>
              <a:t>consider what's next.</a:t>
            </a:r>
            <a:br>
              <a:rPr lang="en-GB" sz="1200" kern="1200" dirty="0">
                <a:solidFill>
                  <a:schemeClr val="tx1"/>
                </a:solidFill>
                <a:effectLst/>
                <a:latin typeface="+mn-lt"/>
                <a:ea typeface="+mn-ea"/>
                <a:cs typeface="+mn-cs"/>
              </a:rPr>
            </a:br>
            <a:endParaRPr lang="en-GB" dirty="0"/>
          </a:p>
        </p:txBody>
      </p:sp>
      <p:sp>
        <p:nvSpPr>
          <p:cNvPr id="4" name="Slide Number Placeholder 3"/>
          <p:cNvSpPr>
            <a:spLocks noGrp="1"/>
          </p:cNvSpPr>
          <p:nvPr>
            <p:ph type="sldNum" sz="quarter" idx="5"/>
          </p:nvPr>
        </p:nvSpPr>
        <p:spPr/>
        <p:txBody>
          <a:bodyPr/>
          <a:lstStyle/>
          <a:p>
            <a:fld id="{66DE652C-33A7-463B-A10C-2437B0662D96}" type="slidenum">
              <a:rPr lang="en-GB" smtClean="0"/>
              <a:t>2</a:t>
            </a:fld>
            <a:endParaRPr lang="en-GB"/>
          </a:p>
        </p:txBody>
      </p:sp>
    </p:spTree>
    <p:extLst>
      <p:ext uri="{BB962C8B-B14F-4D97-AF65-F5344CB8AC3E}">
        <p14:creationId xmlns:p14="http://schemas.microsoft.com/office/powerpoint/2010/main" val="1017457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So, what is engineering? Well, we often associate engineering with the word engine, but engineering is not just about engines – although steam engines, internal combustion engines and jet engines are all great examples of engineering.</a:t>
            </a:r>
          </a:p>
          <a:p>
            <a:r>
              <a:rPr lang="en-GB" sz="1200" kern="1200" dirty="0">
                <a:solidFill>
                  <a:schemeClr val="tx1"/>
                </a:solidFill>
                <a:effectLst/>
                <a:latin typeface="+mn-lt"/>
                <a:ea typeface="+mn-ea"/>
                <a:cs typeface="+mn-cs"/>
              </a:rPr>
              <a:t>However, the root of the word engineering is ingenuity, and hence engineering covers so much more than engines, from the lighthouses that guard our coasts to the software for this hybrid seminar.</a:t>
            </a:r>
          </a:p>
          <a:p>
            <a:endParaRPr lang="en-GB" dirty="0"/>
          </a:p>
        </p:txBody>
      </p:sp>
      <p:sp>
        <p:nvSpPr>
          <p:cNvPr id="4" name="Slide Number Placeholder 3"/>
          <p:cNvSpPr>
            <a:spLocks noGrp="1"/>
          </p:cNvSpPr>
          <p:nvPr>
            <p:ph type="sldNum" sz="quarter" idx="5"/>
          </p:nvPr>
        </p:nvSpPr>
        <p:spPr/>
        <p:txBody>
          <a:bodyPr/>
          <a:lstStyle/>
          <a:p>
            <a:fld id="{66DE652C-33A7-463B-A10C-2437B0662D96}" type="slidenum">
              <a:rPr lang="en-GB" smtClean="0"/>
              <a:t>3</a:t>
            </a:fld>
            <a:endParaRPr lang="en-GB"/>
          </a:p>
        </p:txBody>
      </p:sp>
    </p:spTree>
    <p:extLst>
      <p:ext uri="{BB962C8B-B14F-4D97-AF65-F5344CB8AC3E}">
        <p14:creationId xmlns:p14="http://schemas.microsoft.com/office/powerpoint/2010/main" val="3269952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C9241-880B-F036-503C-BDB068193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9B741D-ADB9-C380-66D9-12DE04B20D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A10569-DE65-8EFB-A3D8-1CEFCE3F4837}"/>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As a profession in the UK, engineering made a slow start and has had a lengthy evolution. The first professional engineering institution was established in 1818; the Institution of Civil Engineers. Civil Engineering originally, was a contrast with military engineering and included many emerging disciplines. The Institution of Mechanical Engineers branched off in 1847 and both Institutions continue under those names today. Other prominent institutions today include The Institution of Engineering and Technology (IET), originally founded in 1871 as the Society of Telegraph Engineers and the Institution of Structural Engineers, founded in 1908 as the Concrete Institute.</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During World War One, many women took on Engineering roles as men were called up to fight. However, as men returned to their civilian roles, women were pressured to leave the workforce and the Women's Engineering Society was formed to support and promote women in engineering.</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Specialist institutions continued to emerge, including British Computer Society in 1957, but it wasn't only in 1964 that what is now known as the Engineering Council was formed as the Joint Council of Engineering Institutions; And as late as 1976 that the Royal Academy of Engineering was formed.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Hence, these overarching bodies are much younger than the institutions that they now coordinate and champion.</a:t>
            </a: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In terms of education, the UK also got off to a slow start, a century or more behind Europe. In 1812, the School of Military Engineering was formed at Chatham and in 1824, Mechanics Institutes were set up in London and Liverpool. But it was 1840 before the first School of Engineering started, at the University of Glasgow, and the first formal engineering degrees were offered in about 1853, at University College, London.</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Engineering is therefore a relatively recent profession in the UK</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F6B15EA-913C-CEDA-6BAB-8DAA17D695C8}"/>
              </a:ext>
            </a:extLst>
          </p:cNvPr>
          <p:cNvSpPr>
            <a:spLocks noGrp="1"/>
          </p:cNvSpPr>
          <p:nvPr>
            <p:ph type="sldNum" sz="quarter" idx="5"/>
          </p:nvPr>
        </p:nvSpPr>
        <p:spPr/>
        <p:txBody>
          <a:bodyPr/>
          <a:lstStyle/>
          <a:p>
            <a:fld id="{66DE652C-33A7-463B-A10C-2437B0662D96}" type="slidenum">
              <a:rPr lang="en-GB" smtClean="0"/>
              <a:t>4</a:t>
            </a:fld>
            <a:endParaRPr lang="en-GB"/>
          </a:p>
        </p:txBody>
      </p:sp>
    </p:spTree>
    <p:extLst>
      <p:ext uri="{BB962C8B-B14F-4D97-AF65-F5344CB8AC3E}">
        <p14:creationId xmlns:p14="http://schemas.microsoft.com/office/powerpoint/2010/main" val="2318657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22354-327F-AA6D-5ACA-DED7CFB1C1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A8810C-F60D-2584-C24E-1D59593559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B4424B-5B50-4693-A6FC-F6B54CBD84BE}"/>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I've illustrated this slide with a picture of a Bristol bus celebrating inspirational women in transport from 1944 to 2024. World War Two again saw many women moving into jobs to free up men for active service. However, because the profession was so new and registration was so fragmented, many people were working in engineering roles without necessarily being recognised as engineers.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Inspiration can therefore be drawn from transport pioneers such as Bristol Bus Driver Mrs V Hoyes and Minister of Transport Barbara Castle, as well as Hertha Ayton, the first woman elected to membership of a Professional Engineering Institution, and Alice Perry, the first woman in Ireland to graduate from an Engineering degree.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However, it is only as we get into the 21st century that we start getting women leading Professional Engineering Institutions - Sarah Buck the </a:t>
            </a:r>
            <a:r>
              <a:rPr lang="en-GB" sz="1200" kern="1200" dirty="0" err="1">
                <a:solidFill>
                  <a:schemeClr val="tx1"/>
                </a:solidFill>
                <a:effectLst/>
                <a:latin typeface="+mn-lt"/>
                <a:ea typeface="+mn-ea"/>
                <a:cs typeface="+mn-cs"/>
              </a:rPr>
              <a:t>IStructE</a:t>
            </a:r>
            <a:r>
              <a:rPr lang="en-GB" sz="1200" kern="1200" dirty="0">
                <a:solidFill>
                  <a:schemeClr val="tx1"/>
                </a:solidFill>
                <a:effectLst/>
                <a:latin typeface="+mn-lt"/>
                <a:ea typeface="+mn-ea"/>
                <a:cs typeface="+mn-cs"/>
              </a:rPr>
              <a:t> president in its centenary year, Ann Dowling as </a:t>
            </a:r>
            <a:r>
              <a:rPr lang="en-GB" sz="1200" kern="1200" dirty="0" err="1">
                <a:solidFill>
                  <a:schemeClr val="tx1"/>
                </a:solidFill>
                <a:effectLst/>
                <a:latin typeface="+mn-lt"/>
                <a:ea typeface="+mn-ea"/>
                <a:cs typeface="+mn-cs"/>
              </a:rPr>
              <a:t>RAEng</a:t>
            </a:r>
            <a:r>
              <a:rPr lang="en-GB" sz="1200" kern="1200" dirty="0">
                <a:solidFill>
                  <a:schemeClr val="tx1"/>
                </a:solidFill>
                <a:effectLst/>
                <a:latin typeface="+mn-lt"/>
                <a:ea typeface="+mn-ea"/>
                <a:cs typeface="+mn-cs"/>
              </a:rPr>
              <a:t> president in 2014 and Naomi Climer as the first IET president in 2015.</a:t>
            </a: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There are few familiar names - perhaps Helen Sharman, the first Briton in Space, and Amy Johnson for her solo flight </a:t>
            </a:r>
            <a:r>
              <a:rPr lang="en-GB" sz="1200" kern="1200">
                <a:solidFill>
                  <a:schemeClr val="tx1"/>
                </a:solidFill>
                <a:effectLst/>
                <a:latin typeface="+mn-lt"/>
                <a:ea typeface="+mn-ea"/>
                <a:cs typeface="+mn-cs"/>
              </a:rPr>
              <a:t>to Australia </a:t>
            </a:r>
            <a:r>
              <a:rPr lang="en-GB" sz="1200" kern="1200" dirty="0">
                <a:solidFill>
                  <a:schemeClr val="tx1"/>
                </a:solidFill>
                <a:effectLst/>
                <a:latin typeface="+mn-lt"/>
                <a:ea typeface="+mn-ea"/>
                <a:cs typeface="+mn-cs"/>
              </a:rPr>
              <a:t>– but few are generally well known outside Engineering, and I was not even able to confirm a first name for Mrs V Hoyes!</a:t>
            </a:r>
          </a:p>
          <a:p>
            <a:endParaRPr lang="en-GB" dirty="0"/>
          </a:p>
        </p:txBody>
      </p:sp>
      <p:sp>
        <p:nvSpPr>
          <p:cNvPr id="4" name="Slide Number Placeholder 3">
            <a:extLst>
              <a:ext uri="{FF2B5EF4-FFF2-40B4-BE49-F238E27FC236}">
                <a16:creationId xmlns:a16="http://schemas.microsoft.com/office/drawing/2014/main" id="{DD421B38-96B1-4949-E25C-E0DEF47F66E8}"/>
              </a:ext>
            </a:extLst>
          </p:cNvPr>
          <p:cNvSpPr>
            <a:spLocks noGrp="1"/>
          </p:cNvSpPr>
          <p:nvPr>
            <p:ph type="sldNum" sz="quarter" idx="5"/>
          </p:nvPr>
        </p:nvSpPr>
        <p:spPr/>
        <p:txBody>
          <a:bodyPr/>
          <a:lstStyle/>
          <a:p>
            <a:fld id="{66DE652C-33A7-463B-A10C-2437B0662D96}" type="slidenum">
              <a:rPr lang="en-GB" smtClean="0"/>
              <a:t>5</a:t>
            </a:fld>
            <a:endParaRPr lang="en-GB"/>
          </a:p>
        </p:txBody>
      </p:sp>
    </p:spTree>
    <p:extLst>
      <p:ext uri="{BB962C8B-B14F-4D97-AF65-F5344CB8AC3E}">
        <p14:creationId xmlns:p14="http://schemas.microsoft.com/office/powerpoint/2010/main" val="809354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When the Open University was established, it was seen as a significant game changer for women in engineering, in particular the opportunity for married women to study engineering was exceptional at the time. You may recognise the name Daphne Jackson - she became the first female professor of physics in the UK a couple of years later. </a:t>
            </a:r>
          </a:p>
          <a:p>
            <a:r>
              <a:rPr lang="en-GB"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66DE652C-33A7-463B-A10C-2437B0662D96}" type="slidenum">
              <a:rPr lang="en-GB" smtClean="0"/>
              <a:t>6</a:t>
            </a:fld>
            <a:endParaRPr lang="en-GB"/>
          </a:p>
        </p:txBody>
      </p:sp>
    </p:spTree>
    <p:extLst>
      <p:ext uri="{BB962C8B-B14F-4D97-AF65-F5344CB8AC3E}">
        <p14:creationId xmlns:p14="http://schemas.microsoft.com/office/powerpoint/2010/main" val="239178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Looking at development of engineering education from 1969, the Year of Women In Engineering, the data is rather fuzzy. The estimates here draw on data in the 1980 </a:t>
            </a:r>
            <a:r>
              <a:rPr lang="en-GB" sz="1200" kern="1200" dirty="0" err="1">
                <a:solidFill>
                  <a:schemeClr val="tx1"/>
                </a:solidFill>
                <a:effectLst/>
                <a:latin typeface="+mn-lt"/>
                <a:ea typeface="+mn-ea"/>
                <a:cs typeface="+mn-cs"/>
              </a:rPr>
              <a:t>Finniston</a:t>
            </a:r>
            <a:r>
              <a:rPr lang="en-GB" sz="1200" kern="1200" dirty="0">
                <a:solidFill>
                  <a:schemeClr val="tx1"/>
                </a:solidFill>
                <a:effectLst/>
                <a:latin typeface="+mn-lt"/>
                <a:ea typeface="+mn-ea"/>
                <a:cs typeface="+mn-cs"/>
              </a:rPr>
              <a:t> Report, a 1998 parliamentary debate on scientific careers reflecting on the 1984 Women Into Science Engineering initiative, and recent data from Engineering Professors’ Council.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Definitions of Universities and Engineering degrees have changed, and calculations rely on rounded values but there does seem to be a steady increase in the proportion of female engineering graduates, from about 4% in the late 70s rising to 14% by 1998, before slowing again to reach about 16% just before the COVID pandemic. Participation by women was growing, but seemed to be reaching a plateau - prompting. National Women in Engineering Day, instigated by Dawn Bonfield in 2014, amongst renewed attention to diversity in Engineering Education. NWED has now expanded to INWED and is celebrated on 23 June each year, the anniversary of WES’ formation</a:t>
            </a:r>
          </a:p>
          <a:p>
            <a:endParaRPr lang="en-GB" dirty="0"/>
          </a:p>
        </p:txBody>
      </p:sp>
      <p:sp>
        <p:nvSpPr>
          <p:cNvPr id="4" name="Slide Number Placeholder 3"/>
          <p:cNvSpPr>
            <a:spLocks noGrp="1"/>
          </p:cNvSpPr>
          <p:nvPr>
            <p:ph type="sldNum" sz="quarter" idx="5"/>
          </p:nvPr>
        </p:nvSpPr>
        <p:spPr/>
        <p:txBody>
          <a:bodyPr/>
          <a:lstStyle/>
          <a:p>
            <a:fld id="{66DE652C-33A7-463B-A10C-2437B0662D96}" type="slidenum">
              <a:rPr lang="en-GB" smtClean="0"/>
              <a:t>7</a:t>
            </a:fld>
            <a:endParaRPr lang="en-GB"/>
          </a:p>
        </p:txBody>
      </p:sp>
    </p:spTree>
    <p:extLst>
      <p:ext uri="{BB962C8B-B14F-4D97-AF65-F5344CB8AC3E}">
        <p14:creationId xmlns:p14="http://schemas.microsoft.com/office/powerpoint/2010/main" val="3960256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6D7F7-60E5-D671-4653-C182FF3317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0FC50-EB8D-95C9-F2C3-E9E6ED8B1F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6D939A-F329-C80A-C3CE-B775E89B42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Here at the Open University, Carol Morris and Sally Organ considered the motivations and aspirations of  women in engineering. They found that 10% of the Undergraduate engineering cohort were female and </a:t>
            </a:r>
            <a:r>
              <a:rPr lang="en-GB" sz="1200" kern="1200">
                <a:solidFill>
                  <a:schemeClr val="tx1"/>
                </a:solidFill>
                <a:effectLst/>
                <a:latin typeface="+mn-lt"/>
                <a:ea typeface="+mn-ea"/>
                <a:cs typeface="+mn-cs"/>
              </a:rPr>
              <a:t>that female </a:t>
            </a:r>
            <a:r>
              <a:rPr lang="en-GB" sz="1200" kern="1200" dirty="0">
                <a:solidFill>
                  <a:schemeClr val="tx1"/>
                </a:solidFill>
                <a:effectLst/>
                <a:latin typeface="+mn-lt"/>
                <a:ea typeface="+mn-ea"/>
                <a:cs typeface="+mn-cs"/>
              </a:rPr>
              <a:t>students were less likely to be already working in engineering but more likely to already have a degree in another subject than their male contemporaries.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Female engineering students were also already aware that they were minoritized in the industry, and in their studies.</a:t>
            </a:r>
          </a:p>
          <a:p>
            <a:endParaRPr lang="en-GB" dirty="0"/>
          </a:p>
        </p:txBody>
      </p:sp>
      <p:sp>
        <p:nvSpPr>
          <p:cNvPr id="4" name="Slide Number Placeholder 3">
            <a:extLst>
              <a:ext uri="{FF2B5EF4-FFF2-40B4-BE49-F238E27FC236}">
                <a16:creationId xmlns:a16="http://schemas.microsoft.com/office/drawing/2014/main" id="{E9028727-37FA-CEBF-8290-C7D526F0D72A}"/>
              </a:ext>
            </a:extLst>
          </p:cNvPr>
          <p:cNvSpPr>
            <a:spLocks noGrp="1"/>
          </p:cNvSpPr>
          <p:nvPr>
            <p:ph type="sldNum" sz="quarter" idx="5"/>
          </p:nvPr>
        </p:nvSpPr>
        <p:spPr/>
        <p:txBody>
          <a:bodyPr/>
          <a:lstStyle/>
          <a:p>
            <a:fld id="{8CCD80B4-3417-B74B-BDCD-C7836226A258}" type="slidenum">
              <a:rPr lang="en-US" smtClean="0"/>
              <a:pPr/>
              <a:t>8</a:t>
            </a:fld>
            <a:endParaRPr lang="en-US"/>
          </a:p>
        </p:txBody>
      </p:sp>
    </p:spTree>
    <p:extLst>
      <p:ext uri="{BB962C8B-B14F-4D97-AF65-F5344CB8AC3E}">
        <p14:creationId xmlns:p14="http://schemas.microsoft.com/office/powerpoint/2010/main" val="1480335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number of recommendations were made, designing gender diversity into our engineering curriculum and initiating a series of conferences, which ran from 2016 to 2018 on campus in Milton Keynes, and then in 2019 at Aston University, in Birmingham. Dedicated web pages were set up on the VLE and the Internet. The Royal Academy of Engineering funded a visiting professor, Jan Peters, and she worked with the School on transforming engineering culture.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engineering curriculum was under review and a concerted effort was made to embed diverse role models and broaden case-studies, for a wider range of future engineers and engineering careers. The Open University is also now an Education Partner of the Women’s Engineering Society, with benefits including support for WES OUSS, our Open University Student Society and access to a gender decoder to diversify language used in recruitment advertising.</a:t>
            </a:r>
          </a:p>
          <a:p>
            <a:endParaRPr lang="en-GB"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9</a:t>
            </a:fld>
            <a:endParaRPr lang="en-US"/>
          </a:p>
        </p:txBody>
      </p:sp>
    </p:spTree>
    <p:extLst>
      <p:ext uri="{BB962C8B-B14F-4D97-AF65-F5344CB8AC3E}">
        <p14:creationId xmlns:p14="http://schemas.microsoft.com/office/powerpoint/2010/main" val="2575768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530BF-4CD4-CEC6-53D5-FCC1BEBCF5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8582011-4272-F794-D343-225F5CD1AE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AF6F882-0622-B0DD-F194-BBBE3E1FB011}"/>
              </a:ext>
            </a:extLst>
          </p:cNvPr>
          <p:cNvSpPr>
            <a:spLocks noGrp="1"/>
          </p:cNvSpPr>
          <p:nvPr>
            <p:ph type="dt" sz="half" idx="10"/>
          </p:nvPr>
        </p:nvSpPr>
        <p:spPr/>
        <p:txBody>
          <a:bodyPr/>
          <a:lstStyle/>
          <a:p>
            <a:fld id="{AAADDF0E-CA0E-41F5-AA79-CFECE44955D6}" type="datetimeFigureOut">
              <a:rPr lang="en-GB" smtClean="0"/>
              <a:t>01/07/2026</a:t>
            </a:fld>
            <a:endParaRPr lang="en-GB"/>
          </a:p>
        </p:txBody>
      </p:sp>
      <p:sp>
        <p:nvSpPr>
          <p:cNvPr id="5" name="Footer Placeholder 4">
            <a:extLst>
              <a:ext uri="{FF2B5EF4-FFF2-40B4-BE49-F238E27FC236}">
                <a16:creationId xmlns:a16="http://schemas.microsoft.com/office/drawing/2014/main" id="{C4D4AC0F-6DF9-3727-5F2E-4F4A677DAB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972B6D-3532-C020-59D6-0A320A04C2EC}"/>
              </a:ext>
            </a:extLst>
          </p:cNvPr>
          <p:cNvSpPr>
            <a:spLocks noGrp="1"/>
          </p:cNvSpPr>
          <p:nvPr>
            <p:ph type="sldNum" sz="quarter" idx="12"/>
          </p:nvPr>
        </p:nvSpPr>
        <p:spPr/>
        <p:txBody>
          <a:bodyPr/>
          <a:lstStyle/>
          <a:p>
            <a:fld id="{8789CFBC-72CA-4D3B-8572-C747019628DD}" type="slidenum">
              <a:rPr lang="en-GB" smtClean="0"/>
              <a:t>‹#›</a:t>
            </a:fld>
            <a:endParaRPr lang="en-GB"/>
          </a:p>
        </p:txBody>
      </p:sp>
    </p:spTree>
    <p:extLst>
      <p:ext uri="{BB962C8B-B14F-4D97-AF65-F5344CB8AC3E}">
        <p14:creationId xmlns:p14="http://schemas.microsoft.com/office/powerpoint/2010/main" val="2947811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48B0B-A89E-57B1-CB56-FA452C07AD1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86DB71-C4A5-C1BB-FC81-4F1D65B01F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13A10F-8AD7-A1D2-D49E-1BD9663D62C6}"/>
              </a:ext>
            </a:extLst>
          </p:cNvPr>
          <p:cNvSpPr>
            <a:spLocks noGrp="1"/>
          </p:cNvSpPr>
          <p:nvPr>
            <p:ph type="dt" sz="half" idx="10"/>
          </p:nvPr>
        </p:nvSpPr>
        <p:spPr/>
        <p:txBody>
          <a:bodyPr/>
          <a:lstStyle/>
          <a:p>
            <a:fld id="{AAADDF0E-CA0E-41F5-AA79-CFECE44955D6}" type="datetimeFigureOut">
              <a:rPr lang="en-GB" smtClean="0"/>
              <a:t>01/07/2026</a:t>
            </a:fld>
            <a:endParaRPr lang="en-GB"/>
          </a:p>
        </p:txBody>
      </p:sp>
      <p:sp>
        <p:nvSpPr>
          <p:cNvPr id="5" name="Footer Placeholder 4">
            <a:extLst>
              <a:ext uri="{FF2B5EF4-FFF2-40B4-BE49-F238E27FC236}">
                <a16:creationId xmlns:a16="http://schemas.microsoft.com/office/drawing/2014/main" id="{197EFF89-D9FE-71DC-6B8D-DD68E11586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A235AC-5117-020D-4B02-F714C7BB6779}"/>
              </a:ext>
            </a:extLst>
          </p:cNvPr>
          <p:cNvSpPr>
            <a:spLocks noGrp="1"/>
          </p:cNvSpPr>
          <p:nvPr>
            <p:ph type="sldNum" sz="quarter" idx="12"/>
          </p:nvPr>
        </p:nvSpPr>
        <p:spPr/>
        <p:txBody>
          <a:bodyPr/>
          <a:lstStyle/>
          <a:p>
            <a:fld id="{8789CFBC-72CA-4D3B-8572-C747019628DD}" type="slidenum">
              <a:rPr lang="en-GB" smtClean="0"/>
              <a:t>‹#›</a:t>
            </a:fld>
            <a:endParaRPr lang="en-GB"/>
          </a:p>
        </p:txBody>
      </p:sp>
    </p:spTree>
    <p:extLst>
      <p:ext uri="{BB962C8B-B14F-4D97-AF65-F5344CB8AC3E}">
        <p14:creationId xmlns:p14="http://schemas.microsoft.com/office/powerpoint/2010/main" val="1815052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67304A-F43E-8FC4-B981-E9CD5003F36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814EA50-7806-2BC7-D289-260A8ED9F3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3DC721-39C4-C8EA-0EB9-12D284AFB842}"/>
              </a:ext>
            </a:extLst>
          </p:cNvPr>
          <p:cNvSpPr>
            <a:spLocks noGrp="1"/>
          </p:cNvSpPr>
          <p:nvPr>
            <p:ph type="dt" sz="half" idx="10"/>
          </p:nvPr>
        </p:nvSpPr>
        <p:spPr/>
        <p:txBody>
          <a:bodyPr/>
          <a:lstStyle/>
          <a:p>
            <a:fld id="{AAADDF0E-CA0E-41F5-AA79-CFECE44955D6}" type="datetimeFigureOut">
              <a:rPr lang="en-GB" smtClean="0"/>
              <a:t>01/07/2026</a:t>
            </a:fld>
            <a:endParaRPr lang="en-GB"/>
          </a:p>
        </p:txBody>
      </p:sp>
      <p:sp>
        <p:nvSpPr>
          <p:cNvPr id="5" name="Footer Placeholder 4">
            <a:extLst>
              <a:ext uri="{FF2B5EF4-FFF2-40B4-BE49-F238E27FC236}">
                <a16:creationId xmlns:a16="http://schemas.microsoft.com/office/drawing/2014/main" id="{84C8B19F-DD86-E810-9438-E0E9E3B4A2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68F916-0F3C-ED83-F6F2-126014DC8345}"/>
              </a:ext>
            </a:extLst>
          </p:cNvPr>
          <p:cNvSpPr>
            <a:spLocks noGrp="1"/>
          </p:cNvSpPr>
          <p:nvPr>
            <p:ph type="sldNum" sz="quarter" idx="12"/>
          </p:nvPr>
        </p:nvSpPr>
        <p:spPr/>
        <p:txBody>
          <a:bodyPr/>
          <a:lstStyle/>
          <a:p>
            <a:fld id="{8789CFBC-72CA-4D3B-8572-C747019628DD}" type="slidenum">
              <a:rPr lang="en-GB" smtClean="0"/>
              <a:t>‹#›</a:t>
            </a:fld>
            <a:endParaRPr lang="en-GB"/>
          </a:p>
        </p:txBody>
      </p:sp>
    </p:spTree>
    <p:extLst>
      <p:ext uri="{BB962C8B-B14F-4D97-AF65-F5344CB8AC3E}">
        <p14:creationId xmlns:p14="http://schemas.microsoft.com/office/powerpoint/2010/main" val="452999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amp; Media - Green">
    <p:bg>
      <p:bgPr>
        <a:blipFill dpi="0" rotWithShape="1">
          <a:blip r:embed="rId2" cstate="screen">
            <a:alphaModFix amt="6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Text Placeholder 11">
            <a:extLst>
              <a:ext uri="{FF2B5EF4-FFF2-40B4-BE49-F238E27FC236}">
                <a16:creationId xmlns:a16="http://schemas.microsoft.com/office/drawing/2014/main" id="{C2A4FC37-64F1-B22C-8E38-7A3C90DBFD8E}"/>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0ABC2298-01AB-ED2E-6E05-CA32FACF9EBE}"/>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8FAAEB2F-DEF2-71DD-AF98-C0A446D1229F}"/>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8EA9D7F9-BC14-C206-DFF8-5ABCD5E6E7A5}"/>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 Placeholder 11">
            <a:extLst>
              <a:ext uri="{FF2B5EF4-FFF2-40B4-BE49-F238E27FC236}">
                <a16:creationId xmlns:a16="http://schemas.microsoft.com/office/drawing/2014/main" id="{1C2A8E84-605E-EB25-4A36-3D3984B92A31}"/>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96C642D6-66F1-8A0A-CDDC-2EBC92AF862D}"/>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CA09EE3C-F0CF-8B96-88AA-6DE36F7A6CBC}"/>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9391E2F5-B870-1650-36DA-566F186BE6B9}"/>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FF3714E0-498A-B29B-94FB-DA93A6A9662D}"/>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79E8BF09-B464-A1E1-02C2-01D09400BA7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1EB04BC9-BBC1-9452-43AC-4FD759F04F16}"/>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005731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ull Content - Tight Header">
    <p:bg>
      <p:bgPr>
        <a:solidFill>
          <a:schemeClr val="bg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2" name="Rectangle: Single Corner Rounded 1">
            <a:extLst>
              <a:ext uri="{FF2B5EF4-FFF2-40B4-BE49-F238E27FC236}">
                <a16:creationId xmlns:a16="http://schemas.microsoft.com/office/drawing/2014/main" id="{E24568D3-44DC-E35D-6A09-5B5154DCE05F}"/>
              </a:ext>
            </a:extLst>
          </p:cNvPr>
          <p:cNvSpPr/>
          <p:nvPr userDrawn="1"/>
        </p:nvSpPr>
        <p:spPr>
          <a:xfrm flipV="1">
            <a:off x="-5910" y="0"/>
            <a:ext cx="12197910" cy="823189"/>
          </a:xfrm>
          <a:prstGeom prst="round1Rect">
            <a:avLst>
              <a:gd name="adj" fmla="val 50000"/>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11">
            <a:extLst>
              <a:ext uri="{FF2B5EF4-FFF2-40B4-BE49-F238E27FC236}">
                <a16:creationId xmlns:a16="http://schemas.microsoft.com/office/drawing/2014/main" id="{4E490143-9197-1E5C-A155-ABAF72B3B09A}"/>
              </a:ext>
            </a:extLst>
          </p:cNvPr>
          <p:cNvSpPr>
            <a:spLocks noGrp="1"/>
          </p:cNvSpPr>
          <p:nvPr>
            <p:ph type="body" sz="quarter" idx="21" hasCustomPrompt="1"/>
          </p:nvPr>
        </p:nvSpPr>
        <p:spPr>
          <a:xfrm>
            <a:off x="413915" y="163013"/>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4" name="Text Placeholder 11">
            <a:extLst>
              <a:ext uri="{FF2B5EF4-FFF2-40B4-BE49-F238E27FC236}">
                <a16:creationId xmlns:a16="http://schemas.microsoft.com/office/drawing/2014/main" id="{661C6824-08DF-793D-EE9A-11375C227AF3}"/>
              </a:ext>
            </a:extLst>
          </p:cNvPr>
          <p:cNvSpPr>
            <a:spLocks noGrp="1"/>
          </p:cNvSpPr>
          <p:nvPr>
            <p:ph type="body" sz="quarter" idx="22" hasCustomPrompt="1"/>
          </p:nvPr>
        </p:nvSpPr>
        <p:spPr>
          <a:xfrm>
            <a:off x="1001105" y="10957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chemeClr val="tx1"/>
                </a:solidFill>
                <a:latin typeface="+mn-lt"/>
                <a:cs typeface="Poppins" panose="00000500000000000000" pitchFamily="2" charset="0"/>
              </a:defRPr>
            </a:lvl1pPr>
            <a:lvl2pPr marL="457200" indent="0">
              <a:buNone/>
              <a:defRPr sz="1500">
                <a:ln>
                  <a:noFill/>
                </a:ln>
                <a:solidFill>
                  <a:schemeClr val="tx1"/>
                </a:solidFill>
                <a:latin typeface="+mn-lt"/>
              </a:defRPr>
            </a:lvl2pPr>
            <a:lvl3pPr>
              <a:defRPr sz="1500">
                <a:ln>
                  <a:noFill/>
                </a:ln>
                <a:solidFill>
                  <a:schemeClr val="tx1"/>
                </a:solidFill>
              </a:defRPr>
            </a:lvl3pPr>
            <a:lvl4pPr>
              <a:defRPr sz="1500">
                <a:ln>
                  <a:noFill/>
                </a:ln>
                <a:solidFill>
                  <a:schemeClr val="tx1"/>
                </a:solidFill>
              </a:defRPr>
            </a:lvl4pPr>
            <a:lvl5pPr>
              <a:defRPr sz="1500">
                <a:ln>
                  <a:noFill/>
                </a:ln>
                <a:solidFill>
                  <a:schemeClr val="tx1"/>
                </a:solidFill>
              </a:defRPr>
            </a:lvl5pPr>
            <a:lvl6pPr>
              <a:defRPr sz="1500">
                <a:solidFill>
                  <a:schemeClr val="tx1"/>
                </a:solidFill>
              </a:defRPr>
            </a:lvl6pPr>
            <a:lvl7pPr>
              <a:defRPr sz="1500">
                <a:solidFill>
                  <a:schemeClr val="tx1"/>
                </a:solidFill>
              </a:defRPr>
            </a:lvl7pPr>
            <a:lvl8pPr>
              <a:defRPr sz="1500">
                <a:solidFill>
                  <a:schemeClr val="tx1"/>
                </a:solidFill>
              </a:defRPr>
            </a:lvl8pPr>
            <a:lvl9pPr>
              <a:defRPr sz="1500">
                <a:solidFill>
                  <a:schemeClr val="tx1"/>
                </a:solidFill>
              </a:defRPr>
            </a:lvl9pPr>
          </a:lstStyle>
          <a:p>
            <a:pPr lvl="0"/>
            <a:r>
              <a:rPr lang="en-GB"/>
              <a:t>Body copy goes here.</a:t>
            </a:r>
          </a:p>
        </p:txBody>
      </p:sp>
    </p:spTree>
    <p:extLst>
      <p:ext uri="{BB962C8B-B14F-4D97-AF65-F5344CB8AC3E}">
        <p14:creationId xmlns:p14="http://schemas.microsoft.com/office/powerpoint/2010/main" val="24647353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amp; Media - Blue">
    <p:bg>
      <p:bgPr>
        <a:blipFill dpi="0" rotWithShape="1">
          <a:blip r:embed="rId2" cstate="screen">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9A20ABB2-4946-8543-8051-832C526BDE70}"/>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5" name="Text Placeholder 11">
            <a:extLst>
              <a:ext uri="{FF2B5EF4-FFF2-40B4-BE49-F238E27FC236}">
                <a16:creationId xmlns:a16="http://schemas.microsoft.com/office/drawing/2014/main" id="{05F2301F-306F-F745-8E98-23873CA6338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7" name="Text Placeholder 11">
            <a:extLst>
              <a:ext uri="{FF2B5EF4-FFF2-40B4-BE49-F238E27FC236}">
                <a16:creationId xmlns:a16="http://schemas.microsoft.com/office/drawing/2014/main" id="{C560DF7B-AF74-3B4B-9618-C8D97385E9C0}"/>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116DB742-7748-6B47-8825-E1F742F7A393}"/>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9" name="Text Placeholder 11">
            <a:extLst>
              <a:ext uri="{FF2B5EF4-FFF2-40B4-BE49-F238E27FC236}">
                <a16:creationId xmlns:a16="http://schemas.microsoft.com/office/drawing/2014/main" id="{4D9318EE-FBC8-5864-3CD0-AE0098E538F7}"/>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E84F7B52-8D5A-AF1A-29EE-E205DB0920A2}"/>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Content Placeholder 3">
            <a:extLst>
              <a:ext uri="{FF2B5EF4-FFF2-40B4-BE49-F238E27FC236}">
                <a16:creationId xmlns:a16="http://schemas.microsoft.com/office/drawing/2014/main" id="{7D29F004-17E9-56AE-60BE-6AF7E9D45C7F}"/>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3">
            <a:extLst>
              <a:ext uri="{FF2B5EF4-FFF2-40B4-BE49-F238E27FC236}">
                <a16:creationId xmlns:a16="http://schemas.microsoft.com/office/drawing/2014/main" id="{EEA18CF2-7030-5F92-17DA-C816F4E6622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 name="Picture 1">
            <a:extLst>
              <a:ext uri="{FF2B5EF4-FFF2-40B4-BE49-F238E27FC236}">
                <a16:creationId xmlns:a16="http://schemas.microsoft.com/office/drawing/2014/main" id="{DEA096BC-E124-A3C8-7101-B7F957B0170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23F19E9F-F344-6302-5340-E96D54FF215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38D216E0-7352-C52F-6A35-B80CBA184970}"/>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102264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2D692-0EC4-A8A3-5FC6-2859011427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F4AA46-9C57-67A3-FAE5-210CAAFC8B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82E9DB-F977-2A22-C510-B15BFB7A071D}"/>
              </a:ext>
            </a:extLst>
          </p:cNvPr>
          <p:cNvSpPr>
            <a:spLocks noGrp="1"/>
          </p:cNvSpPr>
          <p:nvPr>
            <p:ph type="dt" sz="half" idx="10"/>
          </p:nvPr>
        </p:nvSpPr>
        <p:spPr/>
        <p:txBody>
          <a:bodyPr/>
          <a:lstStyle/>
          <a:p>
            <a:fld id="{AAADDF0E-CA0E-41F5-AA79-CFECE44955D6}" type="datetimeFigureOut">
              <a:rPr lang="en-GB" smtClean="0"/>
              <a:t>01/07/2026</a:t>
            </a:fld>
            <a:endParaRPr lang="en-GB"/>
          </a:p>
        </p:txBody>
      </p:sp>
      <p:sp>
        <p:nvSpPr>
          <p:cNvPr id="5" name="Footer Placeholder 4">
            <a:extLst>
              <a:ext uri="{FF2B5EF4-FFF2-40B4-BE49-F238E27FC236}">
                <a16:creationId xmlns:a16="http://schemas.microsoft.com/office/drawing/2014/main" id="{01D957AC-FE97-B212-4D00-327E053CF8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16EEA3-73A5-76AD-A92B-CC289F1225B6}"/>
              </a:ext>
            </a:extLst>
          </p:cNvPr>
          <p:cNvSpPr>
            <a:spLocks noGrp="1"/>
          </p:cNvSpPr>
          <p:nvPr>
            <p:ph type="sldNum" sz="quarter" idx="12"/>
          </p:nvPr>
        </p:nvSpPr>
        <p:spPr/>
        <p:txBody>
          <a:bodyPr/>
          <a:lstStyle/>
          <a:p>
            <a:fld id="{8789CFBC-72CA-4D3B-8572-C747019628DD}" type="slidenum">
              <a:rPr lang="en-GB" smtClean="0"/>
              <a:t>‹#›</a:t>
            </a:fld>
            <a:endParaRPr lang="en-GB"/>
          </a:p>
        </p:txBody>
      </p:sp>
    </p:spTree>
    <p:extLst>
      <p:ext uri="{BB962C8B-B14F-4D97-AF65-F5344CB8AC3E}">
        <p14:creationId xmlns:p14="http://schemas.microsoft.com/office/powerpoint/2010/main" val="1356511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7F836-FF73-67C8-E6CB-FDDE23FD44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46CB73E-259F-84D6-B89D-6E029CF95CD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AB26AB-58C4-55FB-67B0-FC4A495F6D3F}"/>
              </a:ext>
            </a:extLst>
          </p:cNvPr>
          <p:cNvSpPr>
            <a:spLocks noGrp="1"/>
          </p:cNvSpPr>
          <p:nvPr>
            <p:ph type="dt" sz="half" idx="10"/>
          </p:nvPr>
        </p:nvSpPr>
        <p:spPr/>
        <p:txBody>
          <a:bodyPr/>
          <a:lstStyle/>
          <a:p>
            <a:fld id="{AAADDF0E-CA0E-41F5-AA79-CFECE44955D6}" type="datetimeFigureOut">
              <a:rPr lang="en-GB" smtClean="0"/>
              <a:t>01/07/2026</a:t>
            </a:fld>
            <a:endParaRPr lang="en-GB"/>
          </a:p>
        </p:txBody>
      </p:sp>
      <p:sp>
        <p:nvSpPr>
          <p:cNvPr id="5" name="Footer Placeholder 4">
            <a:extLst>
              <a:ext uri="{FF2B5EF4-FFF2-40B4-BE49-F238E27FC236}">
                <a16:creationId xmlns:a16="http://schemas.microsoft.com/office/drawing/2014/main" id="{A0E45AAC-F4FF-0F56-E507-B5183C72E5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13833B-B684-ACA4-C927-EB5120008711}"/>
              </a:ext>
            </a:extLst>
          </p:cNvPr>
          <p:cNvSpPr>
            <a:spLocks noGrp="1"/>
          </p:cNvSpPr>
          <p:nvPr>
            <p:ph type="sldNum" sz="quarter" idx="12"/>
          </p:nvPr>
        </p:nvSpPr>
        <p:spPr/>
        <p:txBody>
          <a:bodyPr/>
          <a:lstStyle/>
          <a:p>
            <a:fld id="{8789CFBC-72CA-4D3B-8572-C747019628DD}" type="slidenum">
              <a:rPr lang="en-GB" smtClean="0"/>
              <a:t>‹#›</a:t>
            </a:fld>
            <a:endParaRPr lang="en-GB"/>
          </a:p>
        </p:txBody>
      </p:sp>
    </p:spTree>
    <p:extLst>
      <p:ext uri="{BB962C8B-B14F-4D97-AF65-F5344CB8AC3E}">
        <p14:creationId xmlns:p14="http://schemas.microsoft.com/office/powerpoint/2010/main" val="3922633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B59BB-BE7E-57CE-D04C-13A9C3AAB0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A239C3-EA65-F455-29E5-998820256A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E779A2-2859-139C-D7CB-B9C560C3E0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23EE28-3CCB-D853-DA9A-4AF0FF6ED7B9}"/>
              </a:ext>
            </a:extLst>
          </p:cNvPr>
          <p:cNvSpPr>
            <a:spLocks noGrp="1"/>
          </p:cNvSpPr>
          <p:nvPr>
            <p:ph type="dt" sz="half" idx="10"/>
          </p:nvPr>
        </p:nvSpPr>
        <p:spPr/>
        <p:txBody>
          <a:bodyPr/>
          <a:lstStyle/>
          <a:p>
            <a:fld id="{AAADDF0E-CA0E-41F5-AA79-CFECE44955D6}" type="datetimeFigureOut">
              <a:rPr lang="en-GB" smtClean="0"/>
              <a:t>01/07/2026</a:t>
            </a:fld>
            <a:endParaRPr lang="en-GB"/>
          </a:p>
        </p:txBody>
      </p:sp>
      <p:sp>
        <p:nvSpPr>
          <p:cNvPr id="6" name="Footer Placeholder 5">
            <a:extLst>
              <a:ext uri="{FF2B5EF4-FFF2-40B4-BE49-F238E27FC236}">
                <a16:creationId xmlns:a16="http://schemas.microsoft.com/office/drawing/2014/main" id="{9CDA3453-0108-7D07-68E8-62D7EF025E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6A9401-BBE9-12C9-A630-01AB2697575B}"/>
              </a:ext>
            </a:extLst>
          </p:cNvPr>
          <p:cNvSpPr>
            <a:spLocks noGrp="1"/>
          </p:cNvSpPr>
          <p:nvPr>
            <p:ph type="sldNum" sz="quarter" idx="12"/>
          </p:nvPr>
        </p:nvSpPr>
        <p:spPr/>
        <p:txBody>
          <a:bodyPr/>
          <a:lstStyle/>
          <a:p>
            <a:fld id="{8789CFBC-72CA-4D3B-8572-C747019628DD}" type="slidenum">
              <a:rPr lang="en-GB" smtClean="0"/>
              <a:t>‹#›</a:t>
            </a:fld>
            <a:endParaRPr lang="en-GB"/>
          </a:p>
        </p:txBody>
      </p:sp>
    </p:spTree>
    <p:extLst>
      <p:ext uri="{BB962C8B-B14F-4D97-AF65-F5344CB8AC3E}">
        <p14:creationId xmlns:p14="http://schemas.microsoft.com/office/powerpoint/2010/main" val="3026935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CA00-1B9A-A9D5-629E-E828EE954A3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5002D1A-A14E-CCC0-D535-F1F4059DB9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4CEE91-89BA-5DEE-6002-40752F6B4A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6DF68F-4C37-4AE4-CD70-E288E450C9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5E8C5E-B68C-BDBD-68BA-69F03E8424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7306893-295D-C6CA-68A1-8007A0EC7C9F}"/>
              </a:ext>
            </a:extLst>
          </p:cNvPr>
          <p:cNvSpPr>
            <a:spLocks noGrp="1"/>
          </p:cNvSpPr>
          <p:nvPr>
            <p:ph type="dt" sz="half" idx="10"/>
          </p:nvPr>
        </p:nvSpPr>
        <p:spPr/>
        <p:txBody>
          <a:bodyPr/>
          <a:lstStyle/>
          <a:p>
            <a:fld id="{AAADDF0E-CA0E-41F5-AA79-CFECE44955D6}" type="datetimeFigureOut">
              <a:rPr lang="en-GB" smtClean="0"/>
              <a:t>01/07/2026</a:t>
            </a:fld>
            <a:endParaRPr lang="en-GB"/>
          </a:p>
        </p:txBody>
      </p:sp>
      <p:sp>
        <p:nvSpPr>
          <p:cNvPr id="8" name="Footer Placeholder 7">
            <a:extLst>
              <a:ext uri="{FF2B5EF4-FFF2-40B4-BE49-F238E27FC236}">
                <a16:creationId xmlns:a16="http://schemas.microsoft.com/office/drawing/2014/main" id="{7E0F7676-01C4-F286-CFAE-583A31255B0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E52367B-0105-1876-66F2-AD09ECCDB669}"/>
              </a:ext>
            </a:extLst>
          </p:cNvPr>
          <p:cNvSpPr>
            <a:spLocks noGrp="1"/>
          </p:cNvSpPr>
          <p:nvPr>
            <p:ph type="sldNum" sz="quarter" idx="12"/>
          </p:nvPr>
        </p:nvSpPr>
        <p:spPr/>
        <p:txBody>
          <a:bodyPr/>
          <a:lstStyle/>
          <a:p>
            <a:fld id="{8789CFBC-72CA-4D3B-8572-C747019628DD}" type="slidenum">
              <a:rPr lang="en-GB" smtClean="0"/>
              <a:t>‹#›</a:t>
            </a:fld>
            <a:endParaRPr lang="en-GB"/>
          </a:p>
        </p:txBody>
      </p:sp>
    </p:spTree>
    <p:extLst>
      <p:ext uri="{BB962C8B-B14F-4D97-AF65-F5344CB8AC3E}">
        <p14:creationId xmlns:p14="http://schemas.microsoft.com/office/powerpoint/2010/main" val="1988836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FA3BC-2529-D411-1067-0679AE4050D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F28C28B-ADAC-2830-0C74-221F7DD23D7C}"/>
              </a:ext>
            </a:extLst>
          </p:cNvPr>
          <p:cNvSpPr>
            <a:spLocks noGrp="1"/>
          </p:cNvSpPr>
          <p:nvPr>
            <p:ph type="dt" sz="half" idx="10"/>
          </p:nvPr>
        </p:nvSpPr>
        <p:spPr/>
        <p:txBody>
          <a:bodyPr/>
          <a:lstStyle/>
          <a:p>
            <a:fld id="{AAADDF0E-CA0E-41F5-AA79-CFECE44955D6}" type="datetimeFigureOut">
              <a:rPr lang="en-GB" smtClean="0"/>
              <a:t>01/07/2026</a:t>
            </a:fld>
            <a:endParaRPr lang="en-GB"/>
          </a:p>
        </p:txBody>
      </p:sp>
      <p:sp>
        <p:nvSpPr>
          <p:cNvPr id="4" name="Footer Placeholder 3">
            <a:extLst>
              <a:ext uri="{FF2B5EF4-FFF2-40B4-BE49-F238E27FC236}">
                <a16:creationId xmlns:a16="http://schemas.microsoft.com/office/drawing/2014/main" id="{09F06779-EDB9-A0FC-A989-FD4BBB2F2EF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0A26C9F-0C19-14AC-EF5A-0D8BDFA17B36}"/>
              </a:ext>
            </a:extLst>
          </p:cNvPr>
          <p:cNvSpPr>
            <a:spLocks noGrp="1"/>
          </p:cNvSpPr>
          <p:nvPr>
            <p:ph type="sldNum" sz="quarter" idx="12"/>
          </p:nvPr>
        </p:nvSpPr>
        <p:spPr/>
        <p:txBody>
          <a:bodyPr/>
          <a:lstStyle/>
          <a:p>
            <a:fld id="{8789CFBC-72CA-4D3B-8572-C747019628DD}" type="slidenum">
              <a:rPr lang="en-GB" smtClean="0"/>
              <a:t>‹#›</a:t>
            </a:fld>
            <a:endParaRPr lang="en-GB"/>
          </a:p>
        </p:txBody>
      </p:sp>
    </p:spTree>
    <p:extLst>
      <p:ext uri="{BB962C8B-B14F-4D97-AF65-F5344CB8AC3E}">
        <p14:creationId xmlns:p14="http://schemas.microsoft.com/office/powerpoint/2010/main" val="1140445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A84E90-790B-0395-0208-DA769C281B61}"/>
              </a:ext>
            </a:extLst>
          </p:cNvPr>
          <p:cNvSpPr>
            <a:spLocks noGrp="1"/>
          </p:cNvSpPr>
          <p:nvPr>
            <p:ph type="dt" sz="half" idx="10"/>
          </p:nvPr>
        </p:nvSpPr>
        <p:spPr/>
        <p:txBody>
          <a:bodyPr/>
          <a:lstStyle/>
          <a:p>
            <a:fld id="{AAADDF0E-CA0E-41F5-AA79-CFECE44955D6}" type="datetimeFigureOut">
              <a:rPr lang="en-GB" smtClean="0"/>
              <a:t>01/07/2026</a:t>
            </a:fld>
            <a:endParaRPr lang="en-GB"/>
          </a:p>
        </p:txBody>
      </p:sp>
      <p:sp>
        <p:nvSpPr>
          <p:cNvPr id="3" name="Footer Placeholder 2">
            <a:extLst>
              <a:ext uri="{FF2B5EF4-FFF2-40B4-BE49-F238E27FC236}">
                <a16:creationId xmlns:a16="http://schemas.microsoft.com/office/drawing/2014/main" id="{B4B4E98F-9F0E-01FF-1A8A-BB8AE4CC5C4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DA9BF72-AC82-5311-308B-0FAF797737A4}"/>
              </a:ext>
            </a:extLst>
          </p:cNvPr>
          <p:cNvSpPr>
            <a:spLocks noGrp="1"/>
          </p:cNvSpPr>
          <p:nvPr>
            <p:ph type="sldNum" sz="quarter" idx="12"/>
          </p:nvPr>
        </p:nvSpPr>
        <p:spPr/>
        <p:txBody>
          <a:bodyPr/>
          <a:lstStyle/>
          <a:p>
            <a:fld id="{8789CFBC-72CA-4D3B-8572-C747019628DD}" type="slidenum">
              <a:rPr lang="en-GB" smtClean="0"/>
              <a:t>‹#›</a:t>
            </a:fld>
            <a:endParaRPr lang="en-GB"/>
          </a:p>
        </p:txBody>
      </p:sp>
    </p:spTree>
    <p:extLst>
      <p:ext uri="{BB962C8B-B14F-4D97-AF65-F5344CB8AC3E}">
        <p14:creationId xmlns:p14="http://schemas.microsoft.com/office/powerpoint/2010/main" val="4255735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5A684-BAAB-A0A5-BEA3-2FD505167D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EFD02B-4CBC-6377-26F8-8714D567B0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875555-269A-78BC-47C5-E640190AF5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9B523E-D194-41D1-4335-9385FD5A1F62}"/>
              </a:ext>
            </a:extLst>
          </p:cNvPr>
          <p:cNvSpPr>
            <a:spLocks noGrp="1"/>
          </p:cNvSpPr>
          <p:nvPr>
            <p:ph type="dt" sz="half" idx="10"/>
          </p:nvPr>
        </p:nvSpPr>
        <p:spPr/>
        <p:txBody>
          <a:bodyPr/>
          <a:lstStyle/>
          <a:p>
            <a:fld id="{AAADDF0E-CA0E-41F5-AA79-CFECE44955D6}" type="datetimeFigureOut">
              <a:rPr lang="en-GB" smtClean="0"/>
              <a:t>01/07/2026</a:t>
            </a:fld>
            <a:endParaRPr lang="en-GB"/>
          </a:p>
        </p:txBody>
      </p:sp>
      <p:sp>
        <p:nvSpPr>
          <p:cNvPr id="6" name="Footer Placeholder 5">
            <a:extLst>
              <a:ext uri="{FF2B5EF4-FFF2-40B4-BE49-F238E27FC236}">
                <a16:creationId xmlns:a16="http://schemas.microsoft.com/office/drawing/2014/main" id="{BD7E404F-D64D-FAC9-6141-EADA0F49B3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0A10C7-CF6E-4FCB-5212-E754221595CC}"/>
              </a:ext>
            </a:extLst>
          </p:cNvPr>
          <p:cNvSpPr>
            <a:spLocks noGrp="1"/>
          </p:cNvSpPr>
          <p:nvPr>
            <p:ph type="sldNum" sz="quarter" idx="12"/>
          </p:nvPr>
        </p:nvSpPr>
        <p:spPr/>
        <p:txBody>
          <a:bodyPr/>
          <a:lstStyle/>
          <a:p>
            <a:fld id="{8789CFBC-72CA-4D3B-8572-C747019628DD}" type="slidenum">
              <a:rPr lang="en-GB" smtClean="0"/>
              <a:t>‹#›</a:t>
            </a:fld>
            <a:endParaRPr lang="en-GB"/>
          </a:p>
        </p:txBody>
      </p:sp>
    </p:spTree>
    <p:extLst>
      <p:ext uri="{BB962C8B-B14F-4D97-AF65-F5344CB8AC3E}">
        <p14:creationId xmlns:p14="http://schemas.microsoft.com/office/powerpoint/2010/main" val="2531535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F9044-BB13-82A0-728F-E145DF93A0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263FB47-AB37-717C-BEEA-622E3430E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68A9A76-09AC-B8EE-F814-930527C706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4CD121-C296-4733-9660-CAEB01B8EC81}"/>
              </a:ext>
            </a:extLst>
          </p:cNvPr>
          <p:cNvSpPr>
            <a:spLocks noGrp="1"/>
          </p:cNvSpPr>
          <p:nvPr>
            <p:ph type="dt" sz="half" idx="10"/>
          </p:nvPr>
        </p:nvSpPr>
        <p:spPr/>
        <p:txBody>
          <a:bodyPr/>
          <a:lstStyle/>
          <a:p>
            <a:fld id="{AAADDF0E-CA0E-41F5-AA79-CFECE44955D6}" type="datetimeFigureOut">
              <a:rPr lang="en-GB" smtClean="0"/>
              <a:t>01/07/2026</a:t>
            </a:fld>
            <a:endParaRPr lang="en-GB"/>
          </a:p>
        </p:txBody>
      </p:sp>
      <p:sp>
        <p:nvSpPr>
          <p:cNvPr id="6" name="Footer Placeholder 5">
            <a:extLst>
              <a:ext uri="{FF2B5EF4-FFF2-40B4-BE49-F238E27FC236}">
                <a16:creationId xmlns:a16="http://schemas.microsoft.com/office/drawing/2014/main" id="{E0F2CFAE-B2A8-EE96-FE6C-F9B47986E7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C47592-C2A6-9B0C-7ED6-D7EDA9F97050}"/>
              </a:ext>
            </a:extLst>
          </p:cNvPr>
          <p:cNvSpPr>
            <a:spLocks noGrp="1"/>
          </p:cNvSpPr>
          <p:nvPr>
            <p:ph type="sldNum" sz="quarter" idx="12"/>
          </p:nvPr>
        </p:nvSpPr>
        <p:spPr/>
        <p:txBody>
          <a:bodyPr/>
          <a:lstStyle/>
          <a:p>
            <a:fld id="{8789CFBC-72CA-4D3B-8572-C747019628DD}" type="slidenum">
              <a:rPr lang="en-GB" smtClean="0"/>
              <a:t>‹#›</a:t>
            </a:fld>
            <a:endParaRPr lang="en-GB"/>
          </a:p>
        </p:txBody>
      </p:sp>
    </p:spTree>
    <p:extLst>
      <p:ext uri="{BB962C8B-B14F-4D97-AF65-F5344CB8AC3E}">
        <p14:creationId xmlns:p14="http://schemas.microsoft.com/office/powerpoint/2010/main" val="3390196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DFDD4F-6E1F-700D-95F6-DC40778886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6C9F88-1A44-D621-2EE6-1164A28CEA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3D55F6-9E04-E3D9-1294-4848A6DDE7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AADDF0E-CA0E-41F5-AA79-CFECE44955D6}" type="datetimeFigureOut">
              <a:rPr lang="en-GB" smtClean="0"/>
              <a:t>01/07/2026</a:t>
            </a:fld>
            <a:endParaRPr lang="en-GB"/>
          </a:p>
        </p:txBody>
      </p:sp>
      <p:sp>
        <p:nvSpPr>
          <p:cNvPr id="5" name="Footer Placeholder 4">
            <a:extLst>
              <a:ext uri="{FF2B5EF4-FFF2-40B4-BE49-F238E27FC236}">
                <a16:creationId xmlns:a16="http://schemas.microsoft.com/office/drawing/2014/main" id="{A1F29AB1-B52E-61ED-1475-A742EA8E4D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B979056-0BCB-F07E-51DA-F04EEC8C29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89CFBC-72CA-4D3B-8572-C747019628DD}" type="slidenum">
              <a:rPr lang="en-GB" smtClean="0"/>
              <a:t>‹#›</a:t>
            </a:fld>
            <a:endParaRPr lang="en-GB"/>
          </a:p>
        </p:txBody>
      </p:sp>
    </p:spTree>
    <p:extLst>
      <p:ext uri="{BB962C8B-B14F-4D97-AF65-F5344CB8AC3E}">
        <p14:creationId xmlns:p14="http://schemas.microsoft.com/office/powerpoint/2010/main" val="4143118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hyperlink" Target="https://www.explainxkcd.com/wiki/index.php/3249:_Neutrino_Project"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hyperlink" Target="https://openuniv.sharepoint.com/sites/st-resrch/online-student-experience/SitePages/Building-Belonging-Together-2026.asp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www5.open.ac.uk/scholarship-and-innovation/esteem/projects/themes/access-participation-and-success/engineering-qualifications-ou-%E2%80%93-what-motivates"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hyperlink" Target="https://gender-decoder.katmatfield.com/"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6064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C870C5-4308-FB47-566D-FAC60726BE6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714870" y="1714870"/>
            <a:ext cx="6859480" cy="3429740"/>
          </a:xfrm>
          <a:prstGeom prst="rect">
            <a:avLst/>
          </a:prstGeom>
        </p:spPr>
      </p:pic>
      <p:pic>
        <p:nvPicPr>
          <p:cNvPr id="9" name="Picture 8" descr="The Open University Logo">
            <a:extLst>
              <a:ext uri="{FF2B5EF4-FFF2-40B4-BE49-F238E27FC236}">
                <a16:creationId xmlns:a16="http://schemas.microsoft.com/office/drawing/2014/main" id="{3BEA9854-C3BF-F175-3EBC-82CF03F23F92}"/>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119703" y="6033488"/>
            <a:ext cx="1709992" cy="584196"/>
          </a:xfrm>
          <a:prstGeom prst="rect">
            <a:avLst/>
          </a:prstGeom>
        </p:spPr>
      </p:pic>
      <p:sp>
        <p:nvSpPr>
          <p:cNvPr id="10" name="TextBox 9">
            <a:extLst>
              <a:ext uri="{FF2B5EF4-FFF2-40B4-BE49-F238E27FC236}">
                <a16:creationId xmlns:a16="http://schemas.microsoft.com/office/drawing/2014/main" id="{5A627D7D-A8CC-F891-CC99-242F50B1B9FB}"/>
              </a:ext>
            </a:extLst>
          </p:cNvPr>
          <p:cNvSpPr txBox="1"/>
          <p:nvPr/>
        </p:nvSpPr>
        <p:spPr>
          <a:xfrm>
            <a:off x="3781425" y="390525"/>
            <a:ext cx="8048270" cy="1754326"/>
          </a:xfrm>
          <a:prstGeom prst="rect">
            <a:avLst/>
          </a:prstGeom>
          <a:noFill/>
        </p:spPr>
        <p:txBody>
          <a:bodyPr wrap="square" rtlCol="0">
            <a:spAutoFit/>
          </a:bodyPr>
          <a:lstStyle/>
          <a:p>
            <a:r>
              <a:rPr lang="en-GB" sz="4400" dirty="0">
                <a:solidFill>
                  <a:schemeClr val="bg1"/>
                </a:solidFill>
                <a:latin typeface="Poppins" panose="00000500000000000000" pitchFamily="2" charset="0"/>
                <a:cs typeface="Poppins" panose="00000500000000000000" pitchFamily="2" charset="0"/>
              </a:rPr>
              <a:t>Open WIDE</a:t>
            </a:r>
          </a:p>
          <a:p>
            <a:r>
              <a:rPr lang="en-GB" sz="3200" dirty="0">
                <a:solidFill>
                  <a:schemeClr val="bg1"/>
                </a:solidFill>
                <a:latin typeface="Poppins" panose="00000500000000000000" pitchFamily="2" charset="0"/>
                <a:cs typeface="Poppins" panose="00000500000000000000" pitchFamily="2" charset="0"/>
              </a:rPr>
              <a:t>an inclusive approach to extracurricular events in engineering</a:t>
            </a:r>
          </a:p>
        </p:txBody>
      </p:sp>
      <p:sp>
        <p:nvSpPr>
          <p:cNvPr id="2" name="TextBox 1">
            <a:extLst>
              <a:ext uri="{FF2B5EF4-FFF2-40B4-BE49-F238E27FC236}">
                <a16:creationId xmlns:a16="http://schemas.microsoft.com/office/drawing/2014/main" id="{A437C2A3-EBCB-275F-0773-5489E4769031}"/>
              </a:ext>
            </a:extLst>
          </p:cNvPr>
          <p:cNvSpPr txBox="1"/>
          <p:nvPr/>
        </p:nvSpPr>
        <p:spPr>
          <a:xfrm>
            <a:off x="3950556" y="5131311"/>
            <a:ext cx="7253159" cy="369332"/>
          </a:xfrm>
          <a:prstGeom prst="rect">
            <a:avLst/>
          </a:prstGeom>
          <a:noFill/>
        </p:spPr>
        <p:txBody>
          <a:bodyPr wrap="square" rtlCol="0">
            <a:spAutoFit/>
          </a:bodyPr>
          <a:lstStyle/>
          <a:p>
            <a:r>
              <a:rPr lang="en-GB" dirty="0">
                <a:solidFill>
                  <a:schemeClr val="bg1"/>
                </a:solidFill>
              </a:rPr>
              <a:t>Presenter(s):    Dr Fiona Gleed, Prof Claudia Eckert</a:t>
            </a:r>
            <a:endParaRPr lang="en-GB" dirty="0">
              <a:solidFill>
                <a:srgbClr val="FF0000"/>
              </a:solidFill>
            </a:endParaRPr>
          </a:p>
        </p:txBody>
      </p:sp>
      <p:sp>
        <p:nvSpPr>
          <p:cNvPr id="3" name="TextBox 2">
            <a:extLst>
              <a:ext uri="{FF2B5EF4-FFF2-40B4-BE49-F238E27FC236}">
                <a16:creationId xmlns:a16="http://schemas.microsoft.com/office/drawing/2014/main" id="{9DD9A063-91BD-BE82-531D-2E0361D5BDD0}"/>
              </a:ext>
            </a:extLst>
          </p:cNvPr>
          <p:cNvSpPr txBox="1"/>
          <p:nvPr/>
        </p:nvSpPr>
        <p:spPr>
          <a:xfrm>
            <a:off x="3950556" y="3161027"/>
            <a:ext cx="7253159" cy="830997"/>
          </a:xfrm>
          <a:prstGeom prst="rect">
            <a:avLst/>
          </a:prstGeom>
          <a:noFill/>
        </p:spPr>
        <p:txBody>
          <a:bodyPr wrap="square" rtlCol="0">
            <a:spAutoFit/>
          </a:bodyPr>
          <a:lstStyle/>
          <a:p>
            <a:r>
              <a:rPr lang="en-GB" sz="2400" dirty="0" err="1">
                <a:solidFill>
                  <a:schemeClr val="bg1"/>
                </a:solidFill>
              </a:rPr>
              <a:t>eSTEeM</a:t>
            </a:r>
            <a:r>
              <a:rPr lang="en-GB" sz="2400" dirty="0">
                <a:solidFill>
                  <a:schemeClr val="bg1"/>
                </a:solidFill>
              </a:rPr>
              <a:t> Seminar Series: Scholarship Showcase</a:t>
            </a:r>
          </a:p>
          <a:p>
            <a:r>
              <a:rPr lang="en-GB" sz="2400" dirty="0">
                <a:solidFill>
                  <a:schemeClr val="bg1"/>
                </a:solidFill>
              </a:rPr>
              <a:t>July 2026</a:t>
            </a:r>
          </a:p>
        </p:txBody>
      </p:sp>
    </p:spTree>
    <p:extLst>
      <p:ext uri="{BB962C8B-B14F-4D97-AF65-F5344CB8AC3E}">
        <p14:creationId xmlns:p14="http://schemas.microsoft.com/office/powerpoint/2010/main" val="3924159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0581E-FB99-455B-F56C-1DA7091229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56A48B0-9D44-5C47-6980-1BD9CE9EC980}"/>
              </a:ext>
            </a:extLst>
          </p:cNvPr>
          <p:cNvSpPr>
            <a:spLocks noGrp="1"/>
          </p:cNvSpPr>
          <p:nvPr>
            <p:ph type="body" sz="quarter" idx="12"/>
          </p:nvPr>
        </p:nvSpPr>
        <p:spPr/>
        <p:txBody>
          <a:bodyPr/>
          <a:lstStyle/>
          <a:p>
            <a:r>
              <a:rPr lang="en-GB" dirty="0"/>
              <a:t>Gender balance </a:t>
            </a:r>
          </a:p>
          <a:p>
            <a:endParaRPr lang="en-GB" dirty="0"/>
          </a:p>
          <a:p>
            <a:endParaRPr lang="en-GB" sz="1800" dirty="0"/>
          </a:p>
        </p:txBody>
      </p:sp>
      <p:sp>
        <p:nvSpPr>
          <p:cNvPr id="16" name="Text Placeholder 15">
            <a:extLst>
              <a:ext uri="{FF2B5EF4-FFF2-40B4-BE49-F238E27FC236}">
                <a16:creationId xmlns:a16="http://schemas.microsoft.com/office/drawing/2014/main" id="{2F34E3A6-2A3C-18B8-6DC9-F59BCC72A947}"/>
              </a:ext>
            </a:extLst>
          </p:cNvPr>
          <p:cNvSpPr>
            <a:spLocks noGrp="1"/>
          </p:cNvSpPr>
          <p:nvPr>
            <p:ph type="body" sz="quarter" idx="14"/>
          </p:nvPr>
        </p:nvSpPr>
        <p:spPr>
          <a:xfrm>
            <a:off x="1001105" y="2093470"/>
            <a:ext cx="4922617" cy="956761"/>
          </a:xfrm>
        </p:spPr>
        <p:txBody>
          <a:bodyPr/>
          <a:lstStyle/>
          <a:p>
            <a:r>
              <a:rPr lang="en-GB" dirty="0"/>
              <a:t>Female students increasing </a:t>
            </a:r>
          </a:p>
          <a:p>
            <a:r>
              <a:rPr lang="en-GB" dirty="0"/>
              <a:t>10% female in 2019; 18% female in 2026</a:t>
            </a:r>
          </a:p>
          <a:p>
            <a:endParaRPr lang="en-GB" dirty="0"/>
          </a:p>
        </p:txBody>
      </p:sp>
      <p:sp>
        <p:nvSpPr>
          <p:cNvPr id="4" name="Text Placeholder 3">
            <a:extLst>
              <a:ext uri="{FF2B5EF4-FFF2-40B4-BE49-F238E27FC236}">
                <a16:creationId xmlns:a16="http://schemas.microsoft.com/office/drawing/2014/main" id="{41BF053F-1B43-0E4E-BD45-8162C7371792}"/>
              </a:ext>
            </a:extLst>
          </p:cNvPr>
          <p:cNvSpPr>
            <a:spLocks noGrp="1"/>
          </p:cNvSpPr>
          <p:nvPr>
            <p:ph type="body" sz="quarter" idx="19"/>
          </p:nvPr>
        </p:nvSpPr>
        <p:spPr>
          <a:xfrm>
            <a:off x="6288724" y="1676669"/>
            <a:ext cx="5004116" cy="276120"/>
          </a:xfrm>
        </p:spPr>
        <p:txBody>
          <a:bodyPr/>
          <a:lstStyle/>
          <a:p>
            <a:r>
              <a:rPr lang="en-GB" dirty="0"/>
              <a:t>Proportion by age</a:t>
            </a:r>
          </a:p>
        </p:txBody>
      </p:sp>
      <p:sp>
        <p:nvSpPr>
          <p:cNvPr id="5" name="Text Placeholder 4">
            <a:extLst>
              <a:ext uri="{FF2B5EF4-FFF2-40B4-BE49-F238E27FC236}">
                <a16:creationId xmlns:a16="http://schemas.microsoft.com/office/drawing/2014/main" id="{58B09AAD-9DBD-79A2-47CF-86A4E0BF2692}"/>
              </a:ext>
            </a:extLst>
          </p:cNvPr>
          <p:cNvSpPr>
            <a:spLocks noGrp="1"/>
          </p:cNvSpPr>
          <p:nvPr>
            <p:ph type="body" sz="quarter" idx="20"/>
          </p:nvPr>
        </p:nvSpPr>
        <p:spPr/>
        <p:txBody>
          <a:bodyPr/>
          <a:lstStyle/>
          <a:p>
            <a:r>
              <a:rPr lang="en-GB" sz="1400" dirty="0"/>
              <a:t>Median and mode still 30 – 34 for male students, Median and mode now 25 – 29 for female students</a:t>
            </a:r>
            <a:endParaRPr lang="en-GB" dirty="0"/>
          </a:p>
        </p:txBody>
      </p:sp>
      <p:sp>
        <p:nvSpPr>
          <p:cNvPr id="6" name="Text Placeholder 5">
            <a:extLst>
              <a:ext uri="{FF2B5EF4-FFF2-40B4-BE49-F238E27FC236}">
                <a16:creationId xmlns:a16="http://schemas.microsoft.com/office/drawing/2014/main" id="{757812A9-B919-65D2-7C01-D89382DC2414}"/>
              </a:ext>
            </a:extLst>
          </p:cNvPr>
          <p:cNvSpPr>
            <a:spLocks noGrp="1"/>
          </p:cNvSpPr>
          <p:nvPr>
            <p:ph type="body" sz="quarter" idx="21"/>
          </p:nvPr>
        </p:nvSpPr>
        <p:spPr/>
        <p:txBody>
          <a:bodyPr/>
          <a:lstStyle/>
          <a:p>
            <a:r>
              <a:rPr lang="en-GB" dirty="0"/>
              <a:t>2020 and beyond</a:t>
            </a:r>
          </a:p>
        </p:txBody>
      </p:sp>
      <p:sp>
        <p:nvSpPr>
          <p:cNvPr id="7" name="Text Placeholder 6">
            <a:extLst>
              <a:ext uri="{FF2B5EF4-FFF2-40B4-BE49-F238E27FC236}">
                <a16:creationId xmlns:a16="http://schemas.microsoft.com/office/drawing/2014/main" id="{88410815-E3CF-C80B-D586-237BBE3F7898}"/>
              </a:ext>
            </a:extLst>
          </p:cNvPr>
          <p:cNvSpPr>
            <a:spLocks noGrp="1"/>
          </p:cNvSpPr>
          <p:nvPr>
            <p:ph type="body" sz="quarter" idx="22"/>
          </p:nvPr>
        </p:nvSpPr>
        <p:spPr/>
        <p:txBody>
          <a:bodyPr/>
          <a:lstStyle/>
          <a:p>
            <a:r>
              <a:rPr lang="en-GB" dirty="0"/>
              <a:t>Data from a Level 2 Core Engineering module</a:t>
            </a:r>
          </a:p>
        </p:txBody>
      </p:sp>
      <p:sp>
        <p:nvSpPr>
          <p:cNvPr id="14" name="Rectangle 13">
            <a:extLst>
              <a:ext uri="{FF2B5EF4-FFF2-40B4-BE49-F238E27FC236}">
                <a16:creationId xmlns:a16="http://schemas.microsoft.com/office/drawing/2014/main" id="{D315F259-B07E-C657-7ADB-8DC266433E73}"/>
              </a:ext>
            </a:extLst>
          </p:cNvPr>
          <p:cNvSpPr/>
          <p:nvPr/>
        </p:nvSpPr>
        <p:spPr>
          <a:xfrm>
            <a:off x="7764355" y="2789917"/>
            <a:ext cx="1801368" cy="2603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C24AE887-0F54-04FD-2193-5ACD48B48F42}"/>
              </a:ext>
            </a:extLst>
          </p:cNvPr>
          <p:cNvSpPr txBox="1"/>
          <p:nvPr/>
        </p:nvSpPr>
        <p:spPr>
          <a:xfrm>
            <a:off x="8163613" y="5945832"/>
            <a:ext cx="3605046" cy="646331"/>
          </a:xfrm>
          <a:prstGeom prst="rect">
            <a:avLst/>
          </a:prstGeom>
          <a:noFill/>
        </p:spPr>
        <p:txBody>
          <a:bodyPr wrap="square" rtlCol="0">
            <a:spAutoFit/>
          </a:bodyPr>
          <a:lstStyle/>
          <a:p>
            <a:r>
              <a:rPr lang="en-GB" dirty="0">
                <a:solidFill>
                  <a:srgbClr val="F62ED9"/>
                </a:solidFill>
              </a:rPr>
              <a:t>Participation is increasing, particularly in younger age groups</a:t>
            </a:r>
          </a:p>
        </p:txBody>
      </p:sp>
      <p:pic>
        <p:nvPicPr>
          <p:cNvPr id="17" name="Content Placeholder 16" descr="scatter graph showing number of students against presentation year">
            <a:extLst>
              <a:ext uri="{FF2B5EF4-FFF2-40B4-BE49-F238E27FC236}">
                <a16:creationId xmlns:a16="http://schemas.microsoft.com/office/drawing/2014/main" id="{CAABFFC3-AC17-45D1-945C-5B02A54BC2D8}"/>
              </a:ext>
            </a:extLst>
          </p:cNvPr>
          <p:cNvPicPr>
            <a:picLocks noGrp="1" noChangeAspect="1"/>
          </p:cNvPicPr>
          <p:nvPr>
            <p:ph sz="half" idx="2"/>
          </p:nvPr>
        </p:nvPicPr>
        <p:blipFill>
          <a:blip r:embed="rId3"/>
          <a:stretch>
            <a:fillRect/>
          </a:stretch>
        </p:blipFill>
        <p:spPr>
          <a:xfrm>
            <a:off x="1001105" y="2789917"/>
            <a:ext cx="4694218" cy="3073400"/>
          </a:xfrm>
          <a:prstGeom prst="rect">
            <a:avLst/>
          </a:prstGeom>
        </p:spPr>
      </p:pic>
      <p:pic>
        <p:nvPicPr>
          <p:cNvPr id="11" name="Content Placeholder 10" descr="Pair of column charts showing age distribution for female students and male students in 2019 and 2026">
            <a:extLst>
              <a:ext uri="{FF2B5EF4-FFF2-40B4-BE49-F238E27FC236}">
                <a16:creationId xmlns:a16="http://schemas.microsoft.com/office/drawing/2014/main" id="{3DA322FD-DB47-16B0-5CA3-EB55EA7B5C64}"/>
              </a:ext>
            </a:extLst>
          </p:cNvPr>
          <p:cNvPicPr>
            <a:picLocks noGrp="1" noChangeAspect="1"/>
          </p:cNvPicPr>
          <p:nvPr>
            <p:ph sz="half" idx="18"/>
          </p:nvPr>
        </p:nvPicPr>
        <p:blipFill>
          <a:blip r:embed="rId4"/>
          <a:stretch>
            <a:fillRect/>
          </a:stretch>
        </p:blipFill>
        <p:spPr>
          <a:xfrm>
            <a:off x="6288504" y="2789917"/>
            <a:ext cx="4922837" cy="2707912"/>
          </a:xfrm>
          <a:prstGeom prst="rect">
            <a:avLst/>
          </a:prstGeom>
        </p:spPr>
      </p:pic>
    </p:spTree>
    <p:extLst>
      <p:ext uri="{BB962C8B-B14F-4D97-AF65-F5344CB8AC3E}">
        <p14:creationId xmlns:p14="http://schemas.microsoft.com/office/powerpoint/2010/main" val="2810016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ED939-82C5-EEC4-2C51-6087265100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7561F96-DDCB-0A73-7AA0-4EF5BC0F8A5A}"/>
              </a:ext>
            </a:extLst>
          </p:cNvPr>
          <p:cNvSpPr>
            <a:spLocks noGrp="1"/>
          </p:cNvSpPr>
          <p:nvPr>
            <p:ph type="body" sz="quarter" idx="12"/>
          </p:nvPr>
        </p:nvSpPr>
        <p:spPr/>
        <p:txBody>
          <a:bodyPr/>
          <a:lstStyle/>
          <a:p>
            <a:r>
              <a:rPr lang="en-GB" dirty="0"/>
              <a:t>Gender balance </a:t>
            </a:r>
          </a:p>
          <a:p>
            <a:endParaRPr lang="en-GB" dirty="0"/>
          </a:p>
          <a:p>
            <a:endParaRPr lang="en-GB" sz="1800" dirty="0"/>
          </a:p>
        </p:txBody>
      </p:sp>
      <p:sp>
        <p:nvSpPr>
          <p:cNvPr id="16" name="Text Placeholder 15">
            <a:extLst>
              <a:ext uri="{FF2B5EF4-FFF2-40B4-BE49-F238E27FC236}">
                <a16:creationId xmlns:a16="http://schemas.microsoft.com/office/drawing/2014/main" id="{1C576B7C-6EC2-F953-BCEE-F224AED7D227}"/>
              </a:ext>
            </a:extLst>
          </p:cNvPr>
          <p:cNvSpPr>
            <a:spLocks noGrp="1"/>
          </p:cNvSpPr>
          <p:nvPr>
            <p:ph type="body" sz="quarter" idx="14"/>
          </p:nvPr>
        </p:nvSpPr>
        <p:spPr>
          <a:xfrm>
            <a:off x="1001105" y="2093470"/>
            <a:ext cx="4922617" cy="956761"/>
          </a:xfrm>
        </p:spPr>
        <p:txBody>
          <a:bodyPr/>
          <a:lstStyle/>
          <a:p>
            <a:r>
              <a:rPr lang="en-GB" dirty="0"/>
              <a:t>Proportion increasing but still below average …</a:t>
            </a:r>
          </a:p>
          <a:p>
            <a:endParaRPr lang="en-GB" dirty="0"/>
          </a:p>
        </p:txBody>
      </p:sp>
      <p:sp>
        <p:nvSpPr>
          <p:cNvPr id="4" name="Text Placeholder 3">
            <a:extLst>
              <a:ext uri="{FF2B5EF4-FFF2-40B4-BE49-F238E27FC236}">
                <a16:creationId xmlns:a16="http://schemas.microsoft.com/office/drawing/2014/main" id="{3DC79B58-CA73-9427-8F56-7AB56E33F529}"/>
              </a:ext>
            </a:extLst>
          </p:cNvPr>
          <p:cNvSpPr>
            <a:spLocks noGrp="1"/>
          </p:cNvSpPr>
          <p:nvPr>
            <p:ph type="body" sz="quarter" idx="19"/>
          </p:nvPr>
        </p:nvSpPr>
        <p:spPr>
          <a:xfrm>
            <a:off x="6288724" y="1676669"/>
            <a:ext cx="5004116" cy="276120"/>
          </a:xfrm>
        </p:spPr>
        <p:txBody>
          <a:bodyPr/>
          <a:lstStyle/>
          <a:p>
            <a:r>
              <a:rPr lang="en-GB" dirty="0"/>
              <a:t>Proportion by age</a:t>
            </a:r>
          </a:p>
        </p:txBody>
      </p:sp>
      <p:sp>
        <p:nvSpPr>
          <p:cNvPr id="5" name="Text Placeholder 4">
            <a:extLst>
              <a:ext uri="{FF2B5EF4-FFF2-40B4-BE49-F238E27FC236}">
                <a16:creationId xmlns:a16="http://schemas.microsoft.com/office/drawing/2014/main" id="{B6563CA2-2A88-2D8C-9DB6-EA32726244A2}"/>
              </a:ext>
            </a:extLst>
          </p:cNvPr>
          <p:cNvSpPr>
            <a:spLocks noGrp="1"/>
          </p:cNvSpPr>
          <p:nvPr>
            <p:ph type="body" sz="quarter" idx="20"/>
          </p:nvPr>
        </p:nvSpPr>
        <p:spPr/>
        <p:txBody>
          <a:bodyPr/>
          <a:lstStyle/>
          <a:p>
            <a:r>
              <a:rPr lang="en-GB" sz="1400" dirty="0"/>
              <a:t>However, OU students are significantly older</a:t>
            </a:r>
          </a:p>
        </p:txBody>
      </p:sp>
      <p:sp>
        <p:nvSpPr>
          <p:cNvPr id="6" name="Text Placeholder 5">
            <a:extLst>
              <a:ext uri="{FF2B5EF4-FFF2-40B4-BE49-F238E27FC236}">
                <a16:creationId xmlns:a16="http://schemas.microsoft.com/office/drawing/2014/main" id="{0C424BB2-601D-E180-DF4C-A22BF44A4EFC}"/>
              </a:ext>
            </a:extLst>
          </p:cNvPr>
          <p:cNvSpPr>
            <a:spLocks noGrp="1"/>
          </p:cNvSpPr>
          <p:nvPr>
            <p:ph type="body" sz="quarter" idx="21"/>
          </p:nvPr>
        </p:nvSpPr>
        <p:spPr/>
        <p:txBody>
          <a:bodyPr/>
          <a:lstStyle/>
          <a:p>
            <a:r>
              <a:rPr lang="en-GB" dirty="0"/>
              <a:t>Comparison of OU Level 2 core module to UK HE</a:t>
            </a:r>
          </a:p>
        </p:txBody>
      </p:sp>
      <p:sp>
        <p:nvSpPr>
          <p:cNvPr id="7" name="Text Placeholder 6">
            <a:extLst>
              <a:ext uri="{FF2B5EF4-FFF2-40B4-BE49-F238E27FC236}">
                <a16:creationId xmlns:a16="http://schemas.microsoft.com/office/drawing/2014/main" id="{0E0C848C-DECD-7907-A250-D5F0CD4CB892}"/>
              </a:ext>
            </a:extLst>
          </p:cNvPr>
          <p:cNvSpPr>
            <a:spLocks noGrp="1"/>
          </p:cNvSpPr>
          <p:nvPr>
            <p:ph type="body" sz="quarter" idx="22"/>
          </p:nvPr>
        </p:nvSpPr>
        <p:spPr/>
        <p:txBody>
          <a:bodyPr/>
          <a:lstStyle/>
          <a:p>
            <a:r>
              <a:rPr lang="en-GB" dirty="0"/>
              <a:t>Data from Engineering Professors Council (EPC)</a:t>
            </a:r>
          </a:p>
        </p:txBody>
      </p:sp>
      <p:sp>
        <p:nvSpPr>
          <p:cNvPr id="14" name="Rectangle 13">
            <a:extLst>
              <a:ext uri="{FF2B5EF4-FFF2-40B4-BE49-F238E27FC236}">
                <a16:creationId xmlns:a16="http://schemas.microsoft.com/office/drawing/2014/main" id="{5557E6A4-8BB1-2D13-9C47-46DA0FBB5E88}"/>
              </a:ext>
            </a:extLst>
          </p:cNvPr>
          <p:cNvSpPr/>
          <p:nvPr/>
        </p:nvSpPr>
        <p:spPr>
          <a:xfrm>
            <a:off x="7764355" y="2789917"/>
            <a:ext cx="1801368" cy="2603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Content Placeholder 20" descr="Column chart comparing age profile for OU students on T272 25D to 2023/24 UG entrants to engineering as reported by the Engineering Professors Council">
            <a:extLst>
              <a:ext uri="{FF2B5EF4-FFF2-40B4-BE49-F238E27FC236}">
                <a16:creationId xmlns:a16="http://schemas.microsoft.com/office/drawing/2014/main" id="{923E5244-6475-4A9D-068F-A097E202AABE}"/>
              </a:ext>
            </a:extLst>
          </p:cNvPr>
          <p:cNvPicPr>
            <a:picLocks noGrp="1" noChangeAspect="1"/>
          </p:cNvPicPr>
          <p:nvPr>
            <p:ph sz="half" idx="18"/>
          </p:nvPr>
        </p:nvPicPr>
        <p:blipFill>
          <a:blip r:embed="rId3"/>
          <a:stretch>
            <a:fillRect/>
          </a:stretch>
        </p:blipFill>
        <p:spPr>
          <a:xfrm>
            <a:off x="7066343" y="2641600"/>
            <a:ext cx="3366326" cy="3073400"/>
          </a:xfrm>
          <a:prstGeom prst="rect">
            <a:avLst/>
          </a:prstGeom>
        </p:spPr>
      </p:pic>
      <p:pic>
        <p:nvPicPr>
          <p:cNvPr id="24" name="Content Placeholder 23" descr="line graph showing proportion female for OU students on T272 (core engineering) and for UG entrants to engineering as reported by the Engineering Professors Council">
            <a:extLst>
              <a:ext uri="{FF2B5EF4-FFF2-40B4-BE49-F238E27FC236}">
                <a16:creationId xmlns:a16="http://schemas.microsoft.com/office/drawing/2014/main" id="{1FA72F26-CD2D-223E-0CA6-78F6633CB278}"/>
              </a:ext>
            </a:extLst>
          </p:cNvPr>
          <p:cNvPicPr>
            <a:picLocks noGrp="1" noChangeAspect="1"/>
          </p:cNvPicPr>
          <p:nvPr>
            <p:ph sz="half" idx="2"/>
          </p:nvPr>
        </p:nvPicPr>
        <p:blipFill>
          <a:blip r:embed="rId4"/>
          <a:stretch>
            <a:fillRect/>
          </a:stretch>
        </p:blipFill>
        <p:spPr>
          <a:xfrm>
            <a:off x="1428332" y="2641600"/>
            <a:ext cx="4068012" cy="3073400"/>
          </a:xfrm>
          <a:prstGeom prst="rect">
            <a:avLst/>
          </a:prstGeom>
        </p:spPr>
      </p:pic>
      <p:sp>
        <p:nvSpPr>
          <p:cNvPr id="3" name="TextBox 2">
            <a:extLst>
              <a:ext uri="{FF2B5EF4-FFF2-40B4-BE49-F238E27FC236}">
                <a16:creationId xmlns:a16="http://schemas.microsoft.com/office/drawing/2014/main" id="{1354EB40-ADBB-5122-640B-377DFA635847}"/>
              </a:ext>
            </a:extLst>
          </p:cNvPr>
          <p:cNvSpPr txBox="1"/>
          <p:nvPr/>
        </p:nvSpPr>
        <p:spPr>
          <a:xfrm>
            <a:off x="8163613" y="5945832"/>
            <a:ext cx="3605046" cy="369332"/>
          </a:xfrm>
          <a:prstGeom prst="rect">
            <a:avLst/>
          </a:prstGeom>
          <a:noFill/>
        </p:spPr>
        <p:txBody>
          <a:bodyPr wrap="square" rtlCol="0">
            <a:spAutoFit/>
          </a:bodyPr>
          <a:lstStyle/>
          <a:p>
            <a:r>
              <a:rPr lang="en-GB" dirty="0">
                <a:solidFill>
                  <a:srgbClr val="F62ED9"/>
                </a:solidFill>
              </a:rPr>
              <a:t>Still well below courses elsewhere </a:t>
            </a:r>
          </a:p>
        </p:txBody>
      </p:sp>
    </p:spTree>
    <p:extLst>
      <p:ext uri="{BB962C8B-B14F-4D97-AF65-F5344CB8AC3E}">
        <p14:creationId xmlns:p14="http://schemas.microsoft.com/office/powerpoint/2010/main" val="99699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A60D41C-5405-E67D-D397-AABE06633C28}"/>
              </a:ext>
            </a:extLst>
          </p:cNvPr>
          <p:cNvSpPr>
            <a:spLocks noGrp="1"/>
          </p:cNvSpPr>
          <p:nvPr>
            <p:ph type="body" sz="quarter" idx="12"/>
          </p:nvPr>
        </p:nvSpPr>
        <p:spPr/>
        <p:txBody>
          <a:bodyPr/>
          <a:lstStyle/>
          <a:p>
            <a:r>
              <a:rPr lang="en-GB" dirty="0"/>
              <a:t>More engineers</a:t>
            </a:r>
          </a:p>
        </p:txBody>
      </p:sp>
      <p:sp>
        <p:nvSpPr>
          <p:cNvPr id="9" name="Text Placeholder 8">
            <a:extLst>
              <a:ext uri="{FF2B5EF4-FFF2-40B4-BE49-F238E27FC236}">
                <a16:creationId xmlns:a16="http://schemas.microsoft.com/office/drawing/2014/main" id="{C03D5C33-D5CA-E83C-C8A8-B751966ACF20}"/>
              </a:ext>
            </a:extLst>
          </p:cNvPr>
          <p:cNvSpPr>
            <a:spLocks noGrp="1"/>
          </p:cNvSpPr>
          <p:nvPr>
            <p:ph type="body" sz="quarter" idx="14"/>
          </p:nvPr>
        </p:nvSpPr>
        <p:spPr/>
        <p:txBody>
          <a:bodyPr/>
          <a:lstStyle/>
          <a:p>
            <a:r>
              <a:rPr lang="en-GB" dirty="0"/>
              <a:t>Increasing and replacing</a:t>
            </a:r>
          </a:p>
          <a:p>
            <a:endParaRPr lang="en-GB" dirty="0"/>
          </a:p>
        </p:txBody>
      </p:sp>
      <p:sp>
        <p:nvSpPr>
          <p:cNvPr id="6" name="Text Placeholder 5">
            <a:extLst>
              <a:ext uri="{FF2B5EF4-FFF2-40B4-BE49-F238E27FC236}">
                <a16:creationId xmlns:a16="http://schemas.microsoft.com/office/drawing/2014/main" id="{FA94BC91-634F-4611-D3E9-60C9C99EF975}"/>
              </a:ext>
            </a:extLst>
          </p:cNvPr>
          <p:cNvSpPr>
            <a:spLocks noGrp="1"/>
          </p:cNvSpPr>
          <p:nvPr>
            <p:ph type="body" sz="quarter" idx="19"/>
          </p:nvPr>
        </p:nvSpPr>
        <p:spPr>
          <a:xfrm>
            <a:off x="6288724" y="1676669"/>
            <a:ext cx="5903276" cy="623471"/>
          </a:xfrm>
        </p:spPr>
        <p:txBody>
          <a:bodyPr/>
          <a:lstStyle/>
          <a:p>
            <a:r>
              <a:rPr lang="en-GB" dirty="0"/>
              <a:t>With different knowledge, skills and behaviours</a:t>
            </a:r>
          </a:p>
        </p:txBody>
      </p:sp>
      <p:sp>
        <p:nvSpPr>
          <p:cNvPr id="7" name="Text Placeholder 6">
            <a:extLst>
              <a:ext uri="{FF2B5EF4-FFF2-40B4-BE49-F238E27FC236}">
                <a16:creationId xmlns:a16="http://schemas.microsoft.com/office/drawing/2014/main" id="{6D025DD4-FDB0-9020-CFF2-FF396A94AB62}"/>
              </a:ext>
            </a:extLst>
          </p:cNvPr>
          <p:cNvSpPr>
            <a:spLocks noGrp="1"/>
          </p:cNvSpPr>
          <p:nvPr>
            <p:ph type="body" sz="quarter" idx="20"/>
          </p:nvPr>
        </p:nvSpPr>
        <p:spPr/>
        <p:txBody>
          <a:bodyPr/>
          <a:lstStyle/>
          <a:p>
            <a:r>
              <a:rPr lang="en-GB" dirty="0"/>
              <a:t>Reflective, interdisciplinary practitioners</a:t>
            </a:r>
          </a:p>
          <a:p>
            <a:endParaRPr lang="en-GB" dirty="0"/>
          </a:p>
        </p:txBody>
      </p:sp>
      <p:sp>
        <p:nvSpPr>
          <p:cNvPr id="10" name="Text Placeholder 9">
            <a:extLst>
              <a:ext uri="{FF2B5EF4-FFF2-40B4-BE49-F238E27FC236}">
                <a16:creationId xmlns:a16="http://schemas.microsoft.com/office/drawing/2014/main" id="{D392E856-A879-F7B4-F50A-49723208B51D}"/>
              </a:ext>
            </a:extLst>
          </p:cNvPr>
          <p:cNvSpPr>
            <a:spLocks noGrp="1"/>
          </p:cNvSpPr>
          <p:nvPr>
            <p:ph type="body" sz="quarter" idx="21"/>
          </p:nvPr>
        </p:nvSpPr>
        <p:spPr/>
        <p:txBody>
          <a:bodyPr/>
          <a:lstStyle/>
          <a:p>
            <a:r>
              <a:rPr lang="en-GB" dirty="0"/>
              <a:t>What next?</a:t>
            </a:r>
          </a:p>
        </p:txBody>
      </p:sp>
      <p:sp>
        <p:nvSpPr>
          <p:cNvPr id="11" name="Text Placeholder 10">
            <a:extLst>
              <a:ext uri="{FF2B5EF4-FFF2-40B4-BE49-F238E27FC236}">
                <a16:creationId xmlns:a16="http://schemas.microsoft.com/office/drawing/2014/main" id="{2991AA51-97AE-D300-B02B-713A3C80D9E2}"/>
              </a:ext>
            </a:extLst>
          </p:cNvPr>
          <p:cNvSpPr>
            <a:spLocks noGrp="1"/>
          </p:cNvSpPr>
          <p:nvPr>
            <p:ph type="body" sz="quarter" idx="22"/>
          </p:nvPr>
        </p:nvSpPr>
        <p:spPr/>
        <p:txBody>
          <a:bodyPr/>
          <a:lstStyle/>
          <a:p>
            <a:r>
              <a:rPr lang="en-GB" dirty="0"/>
              <a:t>Engineers 2030 - future skills for UK Engineering profession</a:t>
            </a:r>
          </a:p>
          <a:p>
            <a:endParaRPr lang="en-GB" dirty="0"/>
          </a:p>
        </p:txBody>
      </p:sp>
      <p:sp>
        <p:nvSpPr>
          <p:cNvPr id="8" name="Content Placeholder 7">
            <a:extLst>
              <a:ext uri="{FF2B5EF4-FFF2-40B4-BE49-F238E27FC236}">
                <a16:creationId xmlns:a16="http://schemas.microsoft.com/office/drawing/2014/main" id="{AA68C22E-D5A0-F30F-1496-8B95A4A4F71A}"/>
              </a:ext>
            </a:extLst>
          </p:cNvPr>
          <p:cNvSpPr>
            <a:spLocks noGrp="1"/>
          </p:cNvSpPr>
          <p:nvPr>
            <p:ph sz="half" idx="2"/>
          </p:nvPr>
        </p:nvSpPr>
        <p:spPr/>
        <p:txBody>
          <a:bodyPr/>
          <a:lstStyle/>
          <a:p>
            <a:pPr lvl="1"/>
            <a:r>
              <a:rPr lang="en-GB" dirty="0"/>
              <a:t>Climate action</a:t>
            </a:r>
          </a:p>
          <a:p>
            <a:pPr lvl="1"/>
            <a:r>
              <a:rPr lang="en-GB" dirty="0"/>
              <a:t>Career progression </a:t>
            </a:r>
          </a:p>
          <a:p>
            <a:pPr lvl="1"/>
            <a:r>
              <a:rPr lang="en-GB" dirty="0"/>
              <a:t>Specialists and generalists</a:t>
            </a:r>
          </a:p>
        </p:txBody>
      </p:sp>
      <p:sp>
        <p:nvSpPr>
          <p:cNvPr id="13" name="Content Placeholder 12">
            <a:extLst>
              <a:ext uri="{FF2B5EF4-FFF2-40B4-BE49-F238E27FC236}">
                <a16:creationId xmlns:a16="http://schemas.microsoft.com/office/drawing/2014/main" id="{0F062DC5-A91C-4C20-340A-3864FFE2F2D7}"/>
              </a:ext>
            </a:extLst>
          </p:cNvPr>
          <p:cNvSpPr>
            <a:spLocks noGrp="1"/>
          </p:cNvSpPr>
          <p:nvPr>
            <p:ph sz="half" idx="18"/>
          </p:nvPr>
        </p:nvSpPr>
        <p:spPr/>
        <p:txBody>
          <a:bodyPr/>
          <a:lstStyle/>
          <a:p>
            <a:pPr lvl="1"/>
            <a:r>
              <a:rPr lang="en-GB" dirty="0"/>
              <a:t>Sustainability</a:t>
            </a:r>
          </a:p>
          <a:p>
            <a:pPr lvl="1"/>
            <a:r>
              <a:rPr lang="en-GB" dirty="0"/>
              <a:t>Systems thinking</a:t>
            </a:r>
          </a:p>
          <a:p>
            <a:pPr lvl="1"/>
            <a:r>
              <a:rPr lang="en-GB" dirty="0"/>
              <a:t>Creativity</a:t>
            </a:r>
          </a:p>
          <a:p>
            <a:endParaRPr lang="en-GB" dirty="0"/>
          </a:p>
        </p:txBody>
      </p:sp>
      <p:pic>
        <p:nvPicPr>
          <p:cNvPr id="14" name="Content Placeholder 16" descr="Photo of a traffic cone on a wet surface, reflecting the cone">
            <a:extLst>
              <a:ext uri="{FF2B5EF4-FFF2-40B4-BE49-F238E27FC236}">
                <a16:creationId xmlns:a16="http://schemas.microsoft.com/office/drawing/2014/main" id="{33B7A215-28A8-8158-97EA-6D4E4C70C8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8533" y="2567619"/>
            <a:ext cx="2217937" cy="3588294"/>
          </a:xfrm>
          <a:prstGeom prst="rect">
            <a:avLst/>
          </a:prstGeom>
          <a:effectLst>
            <a:softEdge rad="127000"/>
          </a:effectLst>
        </p:spPr>
      </p:pic>
      <p:sp>
        <p:nvSpPr>
          <p:cNvPr id="15" name="TextBox 14">
            <a:extLst>
              <a:ext uri="{FF2B5EF4-FFF2-40B4-BE49-F238E27FC236}">
                <a16:creationId xmlns:a16="http://schemas.microsoft.com/office/drawing/2014/main" id="{34F862AE-6827-DB40-C627-E06BCC197A05}"/>
              </a:ext>
            </a:extLst>
          </p:cNvPr>
          <p:cNvSpPr txBox="1"/>
          <p:nvPr/>
        </p:nvSpPr>
        <p:spPr>
          <a:xfrm>
            <a:off x="7277492" y="4201536"/>
            <a:ext cx="4298851" cy="1959589"/>
          </a:xfrm>
          <a:prstGeom prst="rect">
            <a:avLst/>
          </a:prstGeom>
          <a:ln>
            <a:noFill/>
          </a:ln>
        </p:spPr>
        <p:txBody>
          <a:bodyPr vert="horz" lIns="91440" tIns="45720" rIns="91440" bIns="45720" rtlCol="0">
            <a:noAutofit/>
          </a:bodyPr>
          <a:lstStyle>
            <a:lvl1pPr marL="228600" indent="-228600">
              <a:lnSpc>
                <a:spcPct val="110000"/>
              </a:lnSpc>
              <a:spcBef>
                <a:spcPts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marL="685800" lvl="1" indent="-228600">
              <a:lnSpc>
                <a:spcPct val="110000"/>
              </a:lnSpc>
              <a:spcBef>
                <a:spcPts val="0"/>
              </a:spcBef>
              <a:spcAft>
                <a:spcPts val="600"/>
              </a:spcAft>
              <a:buFont typeface="Arial" panose="020B0604020202020204" pitchFamily="34" charset="0"/>
              <a:buChar char="•"/>
              <a:defRPr sz="1500">
                <a:solidFill>
                  <a:srgbClr val="060645"/>
                </a:solidFill>
                <a:latin typeface="Poppins" panose="00000500000000000000" pitchFamily="2" charset="0"/>
                <a:cs typeface="Poppins" panose="00000500000000000000" pitchFamily="2" charset="0"/>
              </a:defRPr>
            </a:lvl2pPr>
            <a:lvl3pPr marL="1143000" indent="-228600">
              <a:lnSpc>
                <a:spcPct val="110000"/>
              </a:lnSpc>
              <a:spcBef>
                <a:spcPts val="0"/>
              </a:spcBef>
              <a:spcAft>
                <a:spcPts val="600"/>
              </a:spcAft>
              <a:buFont typeface="Arial" panose="020B0604020202020204" pitchFamily="34" charset="0"/>
              <a:buChar char="•"/>
              <a:defRPr sz="1500">
                <a:solidFill>
                  <a:srgbClr val="060645"/>
                </a:solidFill>
                <a:latin typeface="Poppins" panose="00000500000000000000" pitchFamily="2" charset="0"/>
                <a:cs typeface="Poppins" panose="00000500000000000000" pitchFamily="2" charset="0"/>
              </a:defRPr>
            </a:lvl3pPr>
            <a:lvl4pPr marL="1600200" indent="-228600">
              <a:lnSpc>
                <a:spcPct val="110000"/>
              </a:lnSpc>
              <a:spcBef>
                <a:spcPts val="0"/>
              </a:spcBef>
              <a:spcAft>
                <a:spcPts val="600"/>
              </a:spcAft>
              <a:buFont typeface="Arial" panose="020B0604020202020204" pitchFamily="34" charset="0"/>
              <a:buChar char="•"/>
              <a:defRPr sz="1500">
                <a:solidFill>
                  <a:srgbClr val="060645"/>
                </a:solidFill>
                <a:latin typeface="Poppins" panose="00000500000000000000" pitchFamily="2" charset="0"/>
                <a:cs typeface="Poppins" panose="00000500000000000000" pitchFamily="2" charset="0"/>
              </a:defRPr>
            </a:lvl4pPr>
            <a:lvl5pPr marL="2057400" indent="-228600">
              <a:lnSpc>
                <a:spcPct val="110000"/>
              </a:lnSpc>
              <a:spcBef>
                <a:spcPts val="0"/>
              </a:spcBef>
              <a:spcAft>
                <a:spcPts val="600"/>
              </a:spcAft>
              <a:buFont typeface="Arial" panose="020B0604020202020204" pitchFamily="34" charset="0"/>
              <a:buChar char="•"/>
              <a:defRPr sz="1500">
                <a:solidFill>
                  <a:srgbClr val="060645"/>
                </a:solidFill>
                <a:latin typeface="Poppins" panose="00000500000000000000" pitchFamily="2" charset="0"/>
                <a:cs typeface="Poppins" panose="00000500000000000000"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GB" dirty="0">
                <a:solidFill>
                  <a:srgbClr val="F62ED9"/>
                </a:solidFill>
              </a:rPr>
              <a:t>Women in Engineering can provide:</a:t>
            </a:r>
          </a:p>
          <a:p>
            <a:pPr>
              <a:buFont typeface="Arial" panose="020B0604020202020204" pitchFamily="34" charset="0"/>
              <a:buChar char="•"/>
            </a:pPr>
            <a:r>
              <a:rPr lang="en-GB" dirty="0">
                <a:solidFill>
                  <a:srgbClr val="F62ED9"/>
                </a:solidFill>
              </a:rPr>
              <a:t>more engineers </a:t>
            </a:r>
          </a:p>
          <a:p>
            <a:pPr>
              <a:buFont typeface="Arial" panose="020B0604020202020204" pitchFamily="34" charset="0"/>
              <a:buChar char="•"/>
            </a:pPr>
            <a:r>
              <a:rPr lang="en-GB" dirty="0">
                <a:solidFill>
                  <a:srgbClr val="F62ED9"/>
                </a:solidFill>
              </a:rPr>
              <a:t>wider range of skills</a:t>
            </a:r>
          </a:p>
          <a:p>
            <a:pPr>
              <a:buFont typeface="Arial" panose="020B0604020202020204" pitchFamily="34" charset="0"/>
              <a:buChar char="•"/>
            </a:pPr>
            <a:r>
              <a:rPr lang="en-GB" dirty="0">
                <a:solidFill>
                  <a:srgbClr val="F62ED9"/>
                </a:solidFill>
              </a:rPr>
              <a:t>resilient recruitment pool</a:t>
            </a:r>
          </a:p>
          <a:p>
            <a:pPr marL="0" indent="0">
              <a:buNone/>
            </a:pPr>
            <a:r>
              <a:rPr lang="en-GB" dirty="0">
                <a:solidFill>
                  <a:srgbClr val="F62ED9"/>
                </a:solidFill>
              </a:rPr>
              <a:t>as well as </a:t>
            </a:r>
          </a:p>
          <a:p>
            <a:pPr>
              <a:buFont typeface="Arial" panose="020B0604020202020204" pitchFamily="34" charset="0"/>
              <a:buChar char="•"/>
            </a:pPr>
            <a:r>
              <a:rPr lang="en-GB" dirty="0">
                <a:solidFill>
                  <a:srgbClr val="F62ED9"/>
                </a:solidFill>
              </a:rPr>
              <a:t>improving equity , diversity &amp; inclusion!</a:t>
            </a:r>
          </a:p>
          <a:p>
            <a:endParaRPr lang="en-GB" dirty="0">
              <a:solidFill>
                <a:srgbClr val="F62ED9"/>
              </a:solidFill>
            </a:endParaRPr>
          </a:p>
        </p:txBody>
      </p:sp>
    </p:spTree>
    <p:extLst>
      <p:ext uri="{BB962C8B-B14F-4D97-AF65-F5344CB8AC3E}">
        <p14:creationId xmlns:p14="http://schemas.microsoft.com/office/powerpoint/2010/main" val="169990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P spid="13" grpId="0" build="p"/>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162332-2DF5-13E0-8D8A-7E73C499C183}"/>
              </a:ext>
            </a:extLst>
          </p:cNvPr>
          <p:cNvSpPr>
            <a:spLocks noGrp="1"/>
          </p:cNvSpPr>
          <p:nvPr>
            <p:ph type="body" sz="quarter" idx="12"/>
          </p:nvPr>
        </p:nvSpPr>
        <p:spPr>
          <a:xfrm>
            <a:off x="1001105" y="1676669"/>
            <a:ext cx="4922617" cy="276120"/>
          </a:xfrm>
        </p:spPr>
        <p:txBody>
          <a:bodyPr/>
          <a:lstStyle/>
          <a:p>
            <a:r>
              <a:rPr lang="en-GB" dirty="0"/>
              <a:t>Improvements</a:t>
            </a:r>
          </a:p>
        </p:txBody>
      </p:sp>
      <p:sp>
        <p:nvSpPr>
          <p:cNvPr id="3" name="Text Placeholder 2">
            <a:extLst>
              <a:ext uri="{FF2B5EF4-FFF2-40B4-BE49-F238E27FC236}">
                <a16:creationId xmlns:a16="http://schemas.microsoft.com/office/drawing/2014/main" id="{F8F319DE-838F-8AEE-F0E7-E7A46AC49ACF}"/>
              </a:ext>
            </a:extLst>
          </p:cNvPr>
          <p:cNvSpPr>
            <a:spLocks noGrp="1"/>
          </p:cNvSpPr>
          <p:nvPr>
            <p:ph type="body" sz="quarter" idx="14"/>
          </p:nvPr>
        </p:nvSpPr>
        <p:spPr/>
        <p:txBody>
          <a:bodyPr/>
          <a:lstStyle/>
          <a:p>
            <a:r>
              <a:rPr lang="en-GB" dirty="0"/>
              <a:t>At OU and beyond</a:t>
            </a:r>
          </a:p>
        </p:txBody>
      </p:sp>
      <p:sp>
        <p:nvSpPr>
          <p:cNvPr id="9" name="Text Placeholder 8">
            <a:extLst>
              <a:ext uri="{FF2B5EF4-FFF2-40B4-BE49-F238E27FC236}">
                <a16:creationId xmlns:a16="http://schemas.microsoft.com/office/drawing/2014/main" id="{D376230F-3ECC-26D6-D9C6-3E9D4D966AF9}"/>
              </a:ext>
            </a:extLst>
          </p:cNvPr>
          <p:cNvSpPr>
            <a:spLocks noGrp="1"/>
          </p:cNvSpPr>
          <p:nvPr>
            <p:ph type="body" sz="quarter" idx="19"/>
          </p:nvPr>
        </p:nvSpPr>
        <p:spPr/>
        <p:txBody>
          <a:bodyPr/>
          <a:lstStyle/>
          <a:p>
            <a:r>
              <a:rPr lang="en-GB" dirty="0"/>
              <a:t>Challenges</a:t>
            </a:r>
          </a:p>
        </p:txBody>
      </p:sp>
      <p:sp>
        <p:nvSpPr>
          <p:cNvPr id="5" name="Text Placeholder 4">
            <a:extLst>
              <a:ext uri="{FF2B5EF4-FFF2-40B4-BE49-F238E27FC236}">
                <a16:creationId xmlns:a16="http://schemas.microsoft.com/office/drawing/2014/main" id="{44ACB3E7-5A04-868D-4876-18F8B7D5FE08}"/>
              </a:ext>
            </a:extLst>
          </p:cNvPr>
          <p:cNvSpPr>
            <a:spLocks noGrp="1"/>
          </p:cNvSpPr>
          <p:nvPr>
            <p:ph type="body" sz="quarter" idx="20"/>
          </p:nvPr>
        </p:nvSpPr>
        <p:spPr/>
        <p:txBody>
          <a:bodyPr/>
          <a:lstStyle/>
          <a:p>
            <a:r>
              <a:rPr lang="en-GB" dirty="0"/>
              <a:t>Emerging or continuing</a:t>
            </a:r>
          </a:p>
          <a:p>
            <a:endParaRPr lang="en-GB" dirty="0"/>
          </a:p>
        </p:txBody>
      </p:sp>
      <p:sp>
        <p:nvSpPr>
          <p:cNvPr id="6" name="Text Placeholder 5">
            <a:extLst>
              <a:ext uri="{FF2B5EF4-FFF2-40B4-BE49-F238E27FC236}">
                <a16:creationId xmlns:a16="http://schemas.microsoft.com/office/drawing/2014/main" id="{7ACAB7D4-D53A-8C37-4A3F-778CEB84BD4A}"/>
              </a:ext>
            </a:extLst>
          </p:cNvPr>
          <p:cNvSpPr>
            <a:spLocks noGrp="1"/>
          </p:cNvSpPr>
          <p:nvPr>
            <p:ph type="body" sz="quarter" idx="21"/>
          </p:nvPr>
        </p:nvSpPr>
        <p:spPr/>
        <p:txBody>
          <a:bodyPr/>
          <a:lstStyle/>
          <a:p>
            <a:r>
              <a:rPr lang="en-GB" dirty="0"/>
              <a:t>Landscape for learning</a:t>
            </a:r>
          </a:p>
        </p:txBody>
      </p:sp>
      <p:sp>
        <p:nvSpPr>
          <p:cNvPr id="10" name="Text Placeholder 9">
            <a:extLst>
              <a:ext uri="{FF2B5EF4-FFF2-40B4-BE49-F238E27FC236}">
                <a16:creationId xmlns:a16="http://schemas.microsoft.com/office/drawing/2014/main" id="{E0F9146C-BA7E-2D64-CB40-FA566201CFCE}"/>
              </a:ext>
            </a:extLst>
          </p:cNvPr>
          <p:cNvSpPr>
            <a:spLocks noGrp="1"/>
          </p:cNvSpPr>
          <p:nvPr>
            <p:ph type="body" sz="quarter" idx="22"/>
          </p:nvPr>
        </p:nvSpPr>
        <p:spPr/>
        <p:txBody>
          <a:bodyPr/>
          <a:lstStyle/>
          <a:p>
            <a:r>
              <a:rPr lang="en-GB" dirty="0"/>
              <a:t>What has changed?</a:t>
            </a:r>
          </a:p>
          <a:p>
            <a:endParaRPr lang="en-GB" dirty="0"/>
          </a:p>
          <a:p>
            <a:endParaRPr lang="en-GB" dirty="0"/>
          </a:p>
        </p:txBody>
      </p:sp>
      <p:sp>
        <p:nvSpPr>
          <p:cNvPr id="7" name="Content Placeholder 6">
            <a:extLst>
              <a:ext uri="{FF2B5EF4-FFF2-40B4-BE49-F238E27FC236}">
                <a16:creationId xmlns:a16="http://schemas.microsoft.com/office/drawing/2014/main" id="{8DFDFB7B-8C37-7C92-F3D6-D5E68A185748}"/>
              </a:ext>
            </a:extLst>
          </p:cNvPr>
          <p:cNvSpPr>
            <a:spLocks noGrp="1"/>
          </p:cNvSpPr>
          <p:nvPr>
            <p:ph sz="half" idx="2"/>
          </p:nvPr>
        </p:nvSpPr>
        <p:spPr/>
        <p:txBody>
          <a:bodyPr/>
          <a:lstStyle/>
          <a:p>
            <a:r>
              <a:rPr lang="en-GB" dirty="0"/>
              <a:t>Curriculum development</a:t>
            </a:r>
          </a:p>
          <a:p>
            <a:r>
              <a:rPr lang="en-GB" dirty="0"/>
              <a:t>Associate Lecturers as permanent staff</a:t>
            </a:r>
          </a:p>
          <a:p>
            <a:r>
              <a:rPr lang="en-GB" dirty="0"/>
              <a:t>Visible diversity</a:t>
            </a:r>
          </a:p>
          <a:p>
            <a:r>
              <a:rPr lang="en-GB" dirty="0"/>
              <a:t>Online events</a:t>
            </a:r>
          </a:p>
          <a:p>
            <a:pPr lvl="1"/>
            <a:r>
              <a:rPr lang="en-GB" dirty="0"/>
              <a:t>Greater choice</a:t>
            </a:r>
          </a:p>
          <a:p>
            <a:pPr lvl="1"/>
            <a:r>
              <a:rPr lang="en-GB" dirty="0"/>
              <a:t>Affordability</a:t>
            </a:r>
          </a:p>
          <a:p>
            <a:pPr lvl="1"/>
            <a:r>
              <a:rPr lang="en-GB" dirty="0"/>
              <a:t>Accessibility</a:t>
            </a:r>
          </a:p>
          <a:p>
            <a:endParaRPr lang="en-GB" dirty="0"/>
          </a:p>
          <a:p>
            <a:pPr marL="0" indent="0">
              <a:buNone/>
            </a:pPr>
            <a:endParaRPr lang="en-GB" dirty="0"/>
          </a:p>
        </p:txBody>
      </p:sp>
      <p:sp>
        <p:nvSpPr>
          <p:cNvPr id="8" name="Content Placeholder 7">
            <a:extLst>
              <a:ext uri="{FF2B5EF4-FFF2-40B4-BE49-F238E27FC236}">
                <a16:creationId xmlns:a16="http://schemas.microsoft.com/office/drawing/2014/main" id="{E55B71AC-4BFA-8398-9A69-741C84942FD7}"/>
              </a:ext>
            </a:extLst>
          </p:cNvPr>
          <p:cNvSpPr>
            <a:spLocks noGrp="1"/>
          </p:cNvSpPr>
          <p:nvPr>
            <p:ph sz="half" idx="18"/>
          </p:nvPr>
        </p:nvSpPr>
        <p:spPr/>
        <p:txBody>
          <a:bodyPr/>
          <a:lstStyle/>
          <a:p>
            <a:r>
              <a:rPr lang="en-GB" dirty="0"/>
              <a:t>Budgets restricted</a:t>
            </a:r>
          </a:p>
          <a:p>
            <a:r>
              <a:rPr lang="en-GB" dirty="0"/>
              <a:t>In-person contact rare</a:t>
            </a:r>
          </a:p>
          <a:p>
            <a:r>
              <a:rPr lang="en-GB" dirty="0"/>
              <a:t>Qualifications secondary to modules</a:t>
            </a:r>
          </a:p>
          <a:p>
            <a:r>
              <a:rPr lang="en-GB" dirty="0"/>
              <a:t>Extra-curricular events</a:t>
            </a:r>
          </a:p>
          <a:p>
            <a:pPr lvl="1"/>
            <a:r>
              <a:rPr lang="en-GB" dirty="0"/>
              <a:t>Overwhelm</a:t>
            </a:r>
          </a:p>
          <a:p>
            <a:pPr lvl="1"/>
            <a:r>
              <a:rPr lang="en-GB" dirty="0"/>
              <a:t>Engagement</a:t>
            </a:r>
          </a:p>
          <a:p>
            <a:pPr lvl="1"/>
            <a:r>
              <a:rPr lang="en-GB" dirty="0"/>
              <a:t>Inter-visibility</a:t>
            </a:r>
          </a:p>
          <a:p>
            <a:r>
              <a:rPr lang="en-GB" dirty="0"/>
              <a:t>Resistance to inclusion </a:t>
            </a:r>
          </a:p>
          <a:p>
            <a:pPr marL="0" indent="0">
              <a:buNone/>
            </a:pPr>
            <a:endParaRPr lang="en-GB" dirty="0"/>
          </a:p>
          <a:p>
            <a:endParaRPr lang="en-GB" dirty="0"/>
          </a:p>
          <a:p>
            <a:endParaRPr lang="en-GB" dirty="0"/>
          </a:p>
        </p:txBody>
      </p:sp>
      <p:sp>
        <p:nvSpPr>
          <p:cNvPr id="11" name="TextBox 10">
            <a:extLst>
              <a:ext uri="{FF2B5EF4-FFF2-40B4-BE49-F238E27FC236}">
                <a16:creationId xmlns:a16="http://schemas.microsoft.com/office/drawing/2014/main" id="{D832CFA8-26AC-A849-84E4-EC4820E7FA21}"/>
              </a:ext>
            </a:extLst>
          </p:cNvPr>
          <p:cNvSpPr txBox="1"/>
          <p:nvPr/>
        </p:nvSpPr>
        <p:spPr>
          <a:xfrm>
            <a:off x="2976284" y="5345667"/>
            <a:ext cx="4648200" cy="1200329"/>
          </a:xfrm>
          <a:prstGeom prst="rect">
            <a:avLst/>
          </a:prstGeom>
          <a:noFill/>
        </p:spPr>
        <p:txBody>
          <a:bodyPr wrap="square" rtlCol="0">
            <a:spAutoFit/>
          </a:bodyPr>
          <a:lstStyle/>
          <a:p>
            <a:r>
              <a:rPr lang="en-GB" dirty="0">
                <a:solidFill>
                  <a:srgbClr val="F62ED9"/>
                </a:solidFill>
              </a:rPr>
              <a:t>Increasing visibility:</a:t>
            </a:r>
          </a:p>
          <a:p>
            <a:pPr marL="285750" indent="-285750">
              <a:buFont typeface="Arial" panose="020B0604020202020204" pitchFamily="34" charset="0"/>
              <a:buChar char="•"/>
            </a:pPr>
            <a:r>
              <a:rPr lang="en-GB" dirty="0">
                <a:solidFill>
                  <a:srgbClr val="F62ED9"/>
                </a:solidFill>
              </a:rPr>
              <a:t>OU as an Engineering educator</a:t>
            </a:r>
          </a:p>
          <a:p>
            <a:pPr marL="285750" indent="-285750">
              <a:buFont typeface="Arial" panose="020B0604020202020204" pitchFamily="34" charset="0"/>
              <a:buChar char="•"/>
            </a:pPr>
            <a:r>
              <a:rPr lang="en-GB" dirty="0">
                <a:solidFill>
                  <a:srgbClr val="F62ED9"/>
                </a:solidFill>
              </a:rPr>
              <a:t>Engineering within OU </a:t>
            </a:r>
          </a:p>
          <a:p>
            <a:pPr marL="285750" indent="-285750">
              <a:buFont typeface="Arial" panose="020B0604020202020204" pitchFamily="34" charset="0"/>
              <a:buChar char="•"/>
            </a:pPr>
            <a:r>
              <a:rPr lang="en-GB" dirty="0">
                <a:solidFill>
                  <a:srgbClr val="F62ED9"/>
                </a:solidFill>
              </a:rPr>
              <a:t>Across OU Engineering staff and students</a:t>
            </a:r>
          </a:p>
        </p:txBody>
      </p:sp>
    </p:spTree>
    <p:extLst>
      <p:ext uri="{BB962C8B-B14F-4D97-AF65-F5344CB8AC3E}">
        <p14:creationId xmlns:p14="http://schemas.microsoft.com/office/powerpoint/2010/main" val="231050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5" grpId="0" build="p"/>
      <p:bldP spid="8" grpId="0" uiExpand="1" build="p"/>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WESOUSS screen banner">
            <a:extLst>
              <a:ext uri="{FF2B5EF4-FFF2-40B4-BE49-F238E27FC236}">
                <a16:creationId xmlns:a16="http://schemas.microsoft.com/office/drawing/2014/main" id="{F9819DF4-664F-EE01-ADB8-2B5680A16A67}"/>
              </a:ext>
            </a:extLst>
          </p:cNvPr>
          <p:cNvPicPr>
            <a:picLocks noChangeAspect="1"/>
          </p:cNvPicPr>
          <p:nvPr/>
        </p:nvPicPr>
        <p:blipFill>
          <a:blip r:embed="rId3"/>
          <a:srcRect t="38301"/>
          <a:stretch>
            <a:fillRect/>
          </a:stretch>
        </p:blipFill>
        <p:spPr>
          <a:xfrm>
            <a:off x="4380703" y="1874829"/>
            <a:ext cx="7744242" cy="1889273"/>
          </a:xfrm>
          <a:prstGeom prst="rect">
            <a:avLst/>
          </a:prstGeom>
        </p:spPr>
      </p:pic>
      <p:pic>
        <p:nvPicPr>
          <p:cNvPr id="28" name="Content Placeholder 27" descr="Screenshot of Women in Engineering page">
            <a:extLst>
              <a:ext uri="{FF2B5EF4-FFF2-40B4-BE49-F238E27FC236}">
                <a16:creationId xmlns:a16="http://schemas.microsoft.com/office/drawing/2014/main" id="{25595407-9399-3ADA-632F-CA6889BE2CB4}"/>
              </a:ext>
            </a:extLst>
          </p:cNvPr>
          <p:cNvPicPr>
            <a:picLocks noGrp="1" noChangeAspect="1"/>
          </p:cNvPicPr>
          <p:nvPr>
            <p:ph sz="half" idx="2"/>
          </p:nvPr>
        </p:nvPicPr>
        <p:blipFill>
          <a:blip r:embed="rId4"/>
          <a:stretch>
            <a:fillRect/>
          </a:stretch>
        </p:blipFill>
        <p:spPr>
          <a:xfrm>
            <a:off x="4233678" y="4073375"/>
            <a:ext cx="4921250" cy="2198158"/>
          </a:xfrm>
        </p:spPr>
      </p:pic>
      <p:pic>
        <p:nvPicPr>
          <p:cNvPr id="13" name="Picture 12" descr="Screenshot of the Engineering Celebration sign-up">
            <a:extLst>
              <a:ext uri="{FF2B5EF4-FFF2-40B4-BE49-F238E27FC236}">
                <a16:creationId xmlns:a16="http://schemas.microsoft.com/office/drawing/2014/main" id="{8A3C73FF-015D-C4D1-B542-81376429A5A0}"/>
              </a:ext>
            </a:extLst>
          </p:cNvPr>
          <p:cNvPicPr>
            <a:picLocks noChangeAspect="1"/>
          </p:cNvPicPr>
          <p:nvPr/>
        </p:nvPicPr>
        <p:blipFill>
          <a:blip r:embed="rId5"/>
          <a:srcRect t="4397" b="-1"/>
          <a:stretch>
            <a:fillRect/>
          </a:stretch>
        </p:blipFill>
        <p:spPr>
          <a:xfrm>
            <a:off x="6042811" y="3328835"/>
            <a:ext cx="5748747" cy="3073861"/>
          </a:xfrm>
          <a:prstGeom prst="rect">
            <a:avLst/>
          </a:prstGeom>
        </p:spPr>
      </p:pic>
      <p:sp>
        <p:nvSpPr>
          <p:cNvPr id="33" name="Text Placeholder 32">
            <a:extLst>
              <a:ext uri="{FF2B5EF4-FFF2-40B4-BE49-F238E27FC236}">
                <a16:creationId xmlns:a16="http://schemas.microsoft.com/office/drawing/2014/main" id="{DE9BBE8E-E32A-1238-D427-D3D3C800E80D}"/>
              </a:ext>
            </a:extLst>
          </p:cNvPr>
          <p:cNvSpPr>
            <a:spLocks noGrp="1"/>
          </p:cNvSpPr>
          <p:nvPr>
            <p:ph type="body" sz="quarter" idx="12"/>
          </p:nvPr>
        </p:nvSpPr>
        <p:spPr>
          <a:xfrm>
            <a:off x="413916" y="1426066"/>
            <a:ext cx="3417422" cy="276120"/>
          </a:xfrm>
        </p:spPr>
        <p:txBody>
          <a:bodyPr/>
          <a:lstStyle/>
          <a:p>
            <a:r>
              <a:rPr lang="en-GB" dirty="0"/>
              <a:t>Extra-curricular</a:t>
            </a:r>
          </a:p>
        </p:txBody>
      </p:sp>
      <p:sp>
        <p:nvSpPr>
          <p:cNvPr id="34" name="Text Placeholder 33">
            <a:extLst>
              <a:ext uri="{FF2B5EF4-FFF2-40B4-BE49-F238E27FC236}">
                <a16:creationId xmlns:a16="http://schemas.microsoft.com/office/drawing/2014/main" id="{52D200B3-AE5D-84A5-08F7-1D53AADFAC5E}"/>
              </a:ext>
            </a:extLst>
          </p:cNvPr>
          <p:cNvSpPr>
            <a:spLocks noGrp="1"/>
          </p:cNvSpPr>
          <p:nvPr>
            <p:ph type="body" sz="quarter" idx="14"/>
          </p:nvPr>
        </p:nvSpPr>
        <p:spPr>
          <a:xfrm>
            <a:off x="413916" y="1856397"/>
            <a:ext cx="4112364" cy="1324056"/>
          </a:xfrm>
        </p:spPr>
        <p:txBody>
          <a:bodyPr/>
          <a:lstStyle/>
          <a:p>
            <a:r>
              <a:rPr lang="en-GB" dirty="0"/>
              <a:t>Women’s Engineering Society (WES)</a:t>
            </a:r>
          </a:p>
          <a:p>
            <a:r>
              <a:rPr lang="en-GB" dirty="0"/>
              <a:t>Engineers Without Borders (EWB)</a:t>
            </a:r>
          </a:p>
          <a:p>
            <a:r>
              <a:rPr lang="en-GB" dirty="0"/>
              <a:t>Professional Engineering Institutions (PEI)</a:t>
            </a:r>
          </a:p>
          <a:p>
            <a:r>
              <a:rPr lang="en-GB" dirty="0"/>
              <a:t>Association for Black Engineers (AFBE)</a:t>
            </a:r>
          </a:p>
          <a:p>
            <a:endParaRPr lang="en-GB" dirty="0"/>
          </a:p>
          <a:p>
            <a:r>
              <a:rPr lang="en-GB" dirty="0"/>
              <a:t>	</a:t>
            </a:r>
          </a:p>
        </p:txBody>
      </p:sp>
      <p:sp>
        <p:nvSpPr>
          <p:cNvPr id="35" name="Text Placeholder 34">
            <a:extLst>
              <a:ext uri="{FF2B5EF4-FFF2-40B4-BE49-F238E27FC236}">
                <a16:creationId xmlns:a16="http://schemas.microsoft.com/office/drawing/2014/main" id="{8DF550F1-098E-B3F3-D6A1-48490AB9FFCB}"/>
              </a:ext>
            </a:extLst>
          </p:cNvPr>
          <p:cNvSpPr>
            <a:spLocks noGrp="1"/>
          </p:cNvSpPr>
          <p:nvPr>
            <p:ph type="body" sz="quarter" idx="19"/>
          </p:nvPr>
        </p:nvSpPr>
        <p:spPr>
          <a:xfrm>
            <a:off x="400442" y="3180453"/>
            <a:ext cx="3417422" cy="276120"/>
          </a:xfrm>
        </p:spPr>
        <p:txBody>
          <a:bodyPr/>
          <a:lstStyle/>
          <a:p>
            <a:r>
              <a:rPr lang="en-GB" dirty="0"/>
              <a:t>Events</a:t>
            </a:r>
          </a:p>
        </p:txBody>
      </p:sp>
      <p:sp>
        <p:nvSpPr>
          <p:cNvPr id="36" name="Text Placeholder 35">
            <a:extLst>
              <a:ext uri="{FF2B5EF4-FFF2-40B4-BE49-F238E27FC236}">
                <a16:creationId xmlns:a16="http://schemas.microsoft.com/office/drawing/2014/main" id="{076CD5BC-F047-5900-2EA2-0A6ACD8FC3BF}"/>
              </a:ext>
            </a:extLst>
          </p:cNvPr>
          <p:cNvSpPr>
            <a:spLocks noGrp="1"/>
          </p:cNvSpPr>
          <p:nvPr>
            <p:ph type="body" sz="quarter" idx="20"/>
          </p:nvPr>
        </p:nvSpPr>
        <p:spPr>
          <a:xfrm>
            <a:off x="400441" y="3608841"/>
            <a:ext cx="3800864" cy="2198158"/>
          </a:xfrm>
        </p:spPr>
        <p:txBody>
          <a:bodyPr/>
          <a:lstStyle/>
          <a:p>
            <a:r>
              <a:rPr lang="en-GB" dirty="0"/>
              <a:t>INWED (June)</a:t>
            </a:r>
          </a:p>
          <a:p>
            <a:r>
              <a:rPr lang="en-GB" dirty="0"/>
              <a:t>Engineering Celebration (November)</a:t>
            </a:r>
          </a:p>
          <a:p>
            <a:r>
              <a:rPr lang="en-GB" dirty="0"/>
              <a:t>Promoting events by others</a:t>
            </a:r>
          </a:p>
          <a:p>
            <a:r>
              <a:rPr lang="en-GB" dirty="0"/>
              <a:t>	Careers</a:t>
            </a:r>
          </a:p>
          <a:p>
            <a:r>
              <a:rPr lang="en-GB" dirty="0"/>
              <a:t>	Faculty</a:t>
            </a:r>
          </a:p>
          <a:p>
            <a:r>
              <a:rPr lang="en-GB" dirty="0"/>
              <a:t>	WES/EWB/PEI/AFBE</a:t>
            </a:r>
          </a:p>
          <a:p>
            <a:endParaRPr lang="en-GB" dirty="0"/>
          </a:p>
        </p:txBody>
      </p:sp>
      <p:sp>
        <p:nvSpPr>
          <p:cNvPr id="37" name="Text Placeholder 36">
            <a:extLst>
              <a:ext uri="{FF2B5EF4-FFF2-40B4-BE49-F238E27FC236}">
                <a16:creationId xmlns:a16="http://schemas.microsoft.com/office/drawing/2014/main" id="{4A6A734F-7186-04CF-D97E-A21C4A604489}"/>
              </a:ext>
            </a:extLst>
          </p:cNvPr>
          <p:cNvSpPr>
            <a:spLocks noGrp="1"/>
          </p:cNvSpPr>
          <p:nvPr>
            <p:ph type="body" sz="quarter" idx="21"/>
          </p:nvPr>
        </p:nvSpPr>
        <p:spPr/>
        <p:txBody>
          <a:bodyPr/>
          <a:lstStyle/>
          <a:p>
            <a:r>
              <a:rPr lang="en-GB" dirty="0"/>
              <a:t>Building community</a:t>
            </a:r>
          </a:p>
        </p:txBody>
      </p:sp>
      <p:sp>
        <p:nvSpPr>
          <p:cNvPr id="38" name="Text Placeholder 37">
            <a:extLst>
              <a:ext uri="{FF2B5EF4-FFF2-40B4-BE49-F238E27FC236}">
                <a16:creationId xmlns:a16="http://schemas.microsoft.com/office/drawing/2014/main" id="{A31ABF13-DD04-04B5-6D9F-78108165BF70}"/>
              </a:ext>
            </a:extLst>
          </p:cNvPr>
          <p:cNvSpPr>
            <a:spLocks noGrp="1"/>
          </p:cNvSpPr>
          <p:nvPr>
            <p:ph type="body" sz="quarter" idx="22"/>
          </p:nvPr>
        </p:nvSpPr>
        <p:spPr/>
        <p:txBody>
          <a:bodyPr/>
          <a:lstStyle/>
          <a:p>
            <a:r>
              <a:rPr lang="en-GB" dirty="0"/>
              <a:t>Design for diversity, open to all</a:t>
            </a:r>
          </a:p>
        </p:txBody>
      </p:sp>
      <p:pic>
        <p:nvPicPr>
          <p:cNvPr id="19" name="Content Placeholder 10" descr="A patchwork of posters from T452 Engineering Projects">
            <a:extLst>
              <a:ext uri="{FF2B5EF4-FFF2-40B4-BE49-F238E27FC236}">
                <a16:creationId xmlns:a16="http://schemas.microsoft.com/office/drawing/2014/main" id="{778FB15E-5F7B-7738-8397-44612CABF44A}"/>
              </a:ext>
            </a:extLst>
          </p:cNvPr>
          <p:cNvPicPr>
            <a:picLocks noGrp="1" noChangeAspect="1"/>
          </p:cNvPicPr>
          <p:nvPr>
            <p:ph sz="half" idx="18"/>
          </p:nvPr>
        </p:nvPicPr>
        <p:blipFill>
          <a:blip r:embed="rId6"/>
          <a:stretch>
            <a:fillRect/>
          </a:stretch>
        </p:blipFill>
        <p:spPr>
          <a:xfrm>
            <a:off x="7990694" y="3328835"/>
            <a:ext cx="3800864" cy="3073400"/>
          </a:xfrm>
        </p:spPr>
      </p:pic>
      <p:sp>
        <p:nvSpPr>
          <p:cNvPr id="4" name="TextBox 3">
            <a:extLst>
              <a:ext uri="{FF2B5EF4-FFF2-40B4-BE49-F238E27FC236}">
                <a16:creationId xmlns:a16="http://schemas.microsoft.com/office/drawing/2014/main" id="{37A8AF9D-66D7-293D-E4CB-020979E2CF76}"/>
              </a:ext>
            </a:extLst>
          </p:cNvPr>
          <p:cNvSpPr txBox="1"/>
          <p:nvPr/>
        </p:nvSpPr>
        <p:spPr>
          <a:xfrm>
            <a:off x="8516409" y="337825"/>
            <a:ext cx="3608535" cy="1200329"/>
          </a:xfrm>
          <a:prstGeom prst="rect">
            <a:avLst/>
          </a:prstGeom>
          <a:noFill/>
        </p:spPr>
        <p:txBody>
          <a:bodyPr wrap="square" rtlCol="0">
            <a:spAutoFit/>
          </a:bodyPr>
          <a:lstStyle/>
          <a:p>
            <a:r>
              <a:rPr lang="en-GB" dirty="0">
                <a:solidFill>
                  <a:srgbClr val="F62ED9"/>
                </a:solidFill>
              </a:rPr>
              <a:t>External engagement has potential </a:t>
            </a:r>
          </a:p>
          <a:p>
            <a:pPr marL="285750" indent="-285750">
              <a:buFont typeface="Arial" panose="020B0604020202020204" pitchFamily="34" charset="0"/>
              <a:buChar char="•"/>
            </a:pPr>
            <a:r>
              <a:rPr lang="en-GB" dirty="0">
                <a:solidFill>
                  <a:srgbClr val="F62ED9"/>
                </a:solidFill>
              </a:rPr>
              <a:t>to publicise qualifications,</a:t>
            </a:r>
          </a:p>
          <a:p>
            <a:pPr marL="285750" indent="-285750">
              <a:buFont typeface="Arial" panose="020B0604020202020204" pitchFamily="34" charset="0"/>
              <a:buChar char="•"/>
            </a:pPr>
            <a:r>
              <a:rPr lang="en-GB" dirty="0">
                <a:solidFill>
                  <a:srgbClr val="F62ED9"/>
                </a:solidFill>
              </a:rPr>
              <a:t>enhance learning</a:t>
            </a:r>
          </a:p>
          <a:p>
            <a:pPr marL="285750" indent="-285750">
              <a:buFont typeface="Arial" panose="020B0604020202020204" pitchFamily="34" charset="0"/>
              <a:buChar char="•"/>
            </a:pPr>
            <a:r>
              <a:rPr lang="en-GB" dirty="0">
                <a:solidFill>
                  <a:srgbClr val="F62ED9"/>
                </a:solidFill>
              </a:rPr>
              <a:t>develop the alumni network</a:t>
            </a:r>
          </a:p>
        </p:txBody>
      </p:sp>
    </p:spTree>
    <p:extLst>
      <p:ext uri="{BB962C8B-B14F-4D97-AF65-F5344CB8AC3E}">
        <p14:creationId xmlns:p14="http://schemas.microsoft.com/office/powerpoint/2010/main" val="104715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7046329-D574-CBBE-0BAE-9BA6C9C485A0}"/>
              </a:ext>
            </a:extLst>
          </p:cNvPr>
          <p:cNvSpPr>
            <a:spLocks noGrp="1"/>
          </p:cNvSpPr>
          <p:nvPr>
            <p:ph type="body" sz="quarter" idx="20"/>
          </p:nvPr>
        </p:nvSpPr>
        <p:spPr>
          <a:xfrm>
            <a:off x="7575159" y="6013181"/>
            <a:ext cx="3636182" cy="474148"/>
          </a:xfrm>
        </p:spPr>
        <p:txBody>
          <a:bodyPr/>
          <a:lstStyle/>
          <a:p>
            <a:pPr algn="r"/>
            <a:r>
              <a:rPr lang="en-GB" dirty="0">
                <a:hlinkClick r:id="rId3"/>
              </a:rPr>
              <a:t>3249: Neutrino Project - explain </a:t>
            </a:r>
            <a:r>
              <a:rPr lang="en-GB" dirty="0" err="1">
                <a:hlinkClick r:id="rId3"/>
              </a:rPr>
              <a:t>xkcd</a:t>
            </a:r>
            <a:endParaRPr lang="en-GB" dirty="0"/>
          </a:p>
        </p:txBody>
      </p:sp>
      <p:sp>
        <p:nvSpPr>
          <p:cNvPr id="6" name="Text Placeholder 5">
            <a:extLst>
              <a:ext uri="{FF2B5EF4-FFF2-40B4-BE49-F238E27FC236}">
                <a16:creationId xmlns:a16="http://schemas.microsoft.com/office/drawing/2014/main" id="{F0A72CE3-EEEE-A679-A46A-112A1F003F89}"/>
              </a:ext>
            </a:extLst>
          </p:cNvPr>
          <p:cNvSpPr>
            <a:spLocks noGrp="1"/>
          </p:cNvSpPr>
          <p:nvPr>
            <p:ph type="body" sz="quarter" idx="21"/>
          </p:nvPr>
        </p:nvSpPr>
        <p:spPr/>
        <p:txBody>
          <a:bodyPr/>
          <a:lstStyle/>
          <a:p>
            <a:r>
              <a:rPr lang="en-GB" dirty="0"/>
              <a:t>Next steps</a:t>
            </a:r>
          </a:p>
        </p:txBody>
      </p:sp>
      <p:sp>
        <p:nvSpPr>
          <p:cNvPr id="7" name="Text Placeholder 6">
            <a:extLst>
              <a:ext uri="{FF2B5EF4-FFF2-40B4-BE49-F238E27FC236}">
                <a16:creationId xmlns:a16="http://schemas.microsoft.com/office/drawing/2014/main" id="{03D3919A-87CD-44FD-CD2F-548EBC493728}"/>
              </a:ext>
            </a:extLst>
          </p:cNvPr>
          <p:cNvSpPr>
            <a:spLocks noGrp="1"/>
          </p:cNvSpPr>
          <p:nvPr>
            <p:ph type="body" sz="quarter" idx="22"/>
          </p:nvPr>
        </p:nvSpPr>
        <p:spPr/>
        <p:txBody>
          <a:bodyPr/>
          <a:lstStyle/>
          <a:p>
            <a:r>
              <a:rPr lang="en-GB" dirty="0"/>
              <a:t>Making space for community</a:t>
            </a:r>
          </a:p>
        </p:txBody>
      </p:sp>
      <p:sp>
        <p:nvSpPr>
          <p:cNvPr id="15" name="Content Placeholder 14">
            <a:extLst>
              <a:ext uri="{FF2B5EF4-FFF2-40B4-BE49-F238E27FC236}">
                <a16:creationId xmlns:a16="http://schemas.microsoft.com/office/drawing/2014/main" id="{0D2BBB65-31AE-4D5B-DE20-C49489281705}"/>
              </a:ext>
            </a:extLst>
          </p:cNvPr>
          <p:cNvSpPr>
            <a:spLocks noGrp="1"/>
          </p:cNvSpPr>
          <p:nvPr>
            <p:ph sz="half" idx="2"/>
          </p:nvPr>
        </p:nvSpPr>
        <p:spPr>
          <a:xfrm>
            <a:off x="1001105" y="1613647"/>
            <a:ext cx="6112389" cy="4101353"/>
          </a:xfrm>
        </p:spPr>
        <p:txBody>
          <a:bodyPr/>
          <a:lstStyle/>
          <a:p>
            <a:r>
              <a:rPr lang="en-GB" dirty="0"/>
              <a:t>Scholarship</a:t>
            </a:r>
          </a:p>
          <a:p>
            <a:pPr lvl="1"/>
            <a:r>
              <a:rPr lang="en-GB" dirty="0" err="1"/>
              <a:t>eSTEeM</a:t>
            </a:r>
            <a:r>
              <a:rPr lang="en-GB" dirty="0"/>
              <a:t> – OBSTACLES in-person day schools for T452</a:t>
            </a:r>
          </a:p>
          <a:p>
            <a:pPr lvl="1"/>
            <a:r>
              <a:rPr lang="en-GB" dirty="0"/>
              <a:t>OSC – soft skills for professional practice</a:t>
            </a:r>
          </a:p>
          <a:p>
            <a:r>
              <a:rPr lang="en-GB" dirty="0"/>
              <a:t>Delivery</a:t>
            </a:r>
          </a:p>
          <a:p>
            <a:pPr lvl="1"/>
            <a:r>
              <a:rPr lang="en-GB" dirty="0"/>
              <a:t>leveraging the LEM</a:t>
            </a:r>
          </a:p>
          <a:p>
            <a:pPr lvl="1"/>
            <a:r>
              <a:rPr lang="en-GB" dirty="0"/>
              <a:t>extra-curricular events </a:t>
            </a:r>
          </a:p>
          <a:p>
            <a:r>
              <a:rPr lang="en-GB" dirty="0"/>
              <a:t>Production</a:t>
            </a:r>
          </a:p>
          <a:p>
            <a:pPr lvl="1"/>
            <a:r>
              <a:rPr lang="en-GB" dirty="0"/>
              <a:t>design for in-person practical work</a:t>
            </a:r>
          </a:p>
          <a:p>
            <a:r>
              <a:rPr lang="en-GB" dirty="0"/>
              <a:t>Collegiate</a:t>
            </a:r>
          </a:p>
          <a:p>
            <a:pPr lvl="1"/>
            <a:r>
              <a:rPr lang="en-GB" dirty="0">
                <a:hlinkClick r:id="rId4"/>
              </a:rPr>
              <a:t>Building Belonging Together 2026</a:t>
            </a:r>
            <a:endParaRPr lang="en-GB" dirty="0"/>
          </a:p>
          <a:p>
            <a:pPr lvl="1"/>
            <a:r>
              <a:rPr lang="en-GB" dirty="0"/>
              <a:t>inclusion of ALs </a:t>
            </a:r>
          </a:p>
          <a:p>
            <a:pPr lvl="1"/>
            <a:r>
              <a:rPr lang="en-GB" dirty="0"/>
              <a:t>showing up</a:t>
            </a:r>
          </a:p>
          <a:p>
            <a:pPr lvl="1"/>
            <a:endParaRPr lang="en-GB" dirty="0"/>
          </a:p>
        </p:txBody>
      </p:sp>
      <p:pic>
        <p:nvPicPr>
          <p:cNvPr id="1026" name="Picture 2" descr="XKCD cartoon 3249&#10;[There is a large pool with a curved edge at the bottom of the panel, with a diving board and several stickfigures in and around it. Ponytail and Cueball are talking in the pool; two characters with relatively indistinct hair are in the water either side of them, passing a beachball between themselves; an exuberant Cueball has somersaulted off the diving board in a 'cannonball'-like jump; another Ponytail and Danish are walking together along the outside of the pool, the former with a cocktail glass in her hand.]&#10;Ponytail in pool: How much trouble do you think we'll be in when they find out we used the grant money to throw a huge pool party instead?&#10;Cueball: We could argue that we did build a neutrino detector.&#10;Cueball: There's a lot of water here. A solar neutrino will probably interact with it at some point.&#10;Ponytail: ...Wait. Actually, if we got some photomultiplier tubes...&#10;[Caption below comic:]&#10;How the neutrino detector was invented">
            <a:extLst>
              <a:ext uri="{FF2B5EF4-FFF2-40B4-BE49-F238E27FC236}">
                <a16:creationId xmlns:a16="http://schemas.microsoft.com/office/drawing/2014/main" id="{1E35ACE0-B6A8-3093-4AC3-CCF31FBC5007}"/>
              </a:ext>
            </a:extLst>
          </p:cNvPr>
          <p:cNvPicPr>
            <a:picLocks noGrp="1" noChangeAspect="1" noChangeArrowheads="1"/>
          </p:cNvPicPr>
          <p:nvPr>
            <p:ph sz="half" idx="18"/>
          </p:nvPr>
        </p:nvPicPr>
        <p:blipFill>
          <a:blip r:embed="rId5">
            <a:extLst>
              <a:ext uri="{28A0092B-C50C-407E-A947-70E740481C1C}">
                <a14:useLocalDpi xmlns:a14="http://schemas.microsoft.com/office/drawing/2010/main" val="0"/>
              </a:ext>
            </a:extLst>
          </a:blip>
          <a:srcRect/>
          <a:stretch>
            <a:fillRect/>
          </a:stretch>
        </p:blipFill>
        <p:spPr bwMode="auto">
          <a:xfrm>
            <a:off x="7575159" y="607745"/>
            <a:ext cx="3636182" cy="5273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609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5C19E41-2415-468F-7F82-2AB6551FA80F}"/>
              </a:ext>
            </a:extLst>
          </p:cNvPr>
          <p:cNvSpPr>
            <a:spLocks noGrp="1"/>
          </p:cNvSpPr>
          <p:nvPr>
            <p:ph type="body" sz="quarter" idx="21"/>
          </p:nvPr>
        </p:nvSpPr>
        <p:spPr/>
        <p:txBody>
          <a:bodyPr/>
          <a:lstStyle/>
          <a:p>
            <a:r>
              <a:rPr lang="en-GB" dirty="0"/>
              <a:t>Making space for women in Engineering</a:t>
            </a:r>
          </a:p>
          <a:p>
            <a:endParaRPr lang="en-GB" dirty="0"/>
          </a:p>
        </p:txBody>
      </p:sp>
      <p:sp>
        <p:nvSpPr>
          <p:cNvPr id="7" name="Text Placeholder 6">
            <a:extLst>
              <a:ext uri="{FF2B5EF4-FFF2-40B4-BE49-F238E27FC236}">
                <a16:creationId xmlns:a16="http://schemas.microsoft.com/office/drawing/2014/main" id="{77792317-8A7E-157A-F90B-37840B2FDC3B}"/>
              </a:ext>
            </a:extLst>
          </p:cNvPr>
          <p:cNvSpPr>
            <a:spLocks noGrp="1"/>
          </p:cNvSpPr>
          <p:nvPr>
            <p:ph type="body" sz="quarter" idx="22"/>
          </p:nvPr>
        </p:nvSpPr>
        <p:spPr/>
        <p:txBody>
          <a:bodyPr/>
          <a:lstStyle/>
          <a:p>
            <a:r>
              <a:rPr lang="en-GB" dirty="0"/>
              <a:t>Dr Fiona Gleed, Prof Claudia Eckert</a:t>
            </a:r>
          </a:p>
        </p:txBody>
      </p:sp>
      <p:sp>
        <p:nvSpPr>
          <p:cNvPr id="8" name="Content Placeholder 7">
            <a:extLst>
              <a:ext uri="{FF2B5EF4-FFF2-40B4-BE49-F238E27FC236}">
                <a16:creationId xmlns:a16="http://schemas.microsoft.com/office/drawing/2014/main" id="{ADB4F865-9F7B-A1D7-03BB-96C19630BA94}"/>
              </a:ext>
            </a:extLst>
          </p:cNvPr>
          <p:cNvSpPr>
            <a:spLocks noGrp="1"/>
          </p:cNvSpPr>
          <p:nvPr>
            <p:ph sz="half" idx="2"/>
          </p:nvPr>
        </p:nvSpPr>
        <p:spPr>
          <a:xfrm>
            <a:off x="980659" y="3000800"/>
            <a:ext cx="2702215" cy="1673663"/>
          </a:xfrm>
        </p:spPr>
        <p:txBody>
          <a:bodyPr/>
          <a:lstStyle/>
          <a:p>
            <a:r>
              <a:rPr lang="en-GB" dirty="0"/>
              <a:t>What is Engineering?</a:t>
            </a:r>
          </a:p>
          <a:p>
            <a:r>
              <a:rPr lang="en-GB" dirty="0"/>
              <a:t>Where are the women?</a:t>
            </a:r>
          </a:p>
          <a:p>
            <a:r>
              <a:rPr lang="en-GB" dirty="0"/>
              <a:t>The role of the OU</a:t>
            </a:r>
          </a:p>
          <a:p>
            <a:r>
              <a:rPr lang="en-GB" dirty="0"/>
              <a:t>10 years of progress</a:t>
            </a:r>
          </a:p>
          <a:p>
            <a:r>
              <a:rPr lang="en-GB" dirty="0"/>
              <a:t>What next?</a:t>
            </a:r>
          </a:p>
        </p:txBody>
      </p:sp>
      <p:pic>
        <p:nvPicPr>
          <p:cNvPr id="14" name="Picture Placeholder 10" descr="A photo of Paddington Station in the evening, looking along the platforms from a footbridge towards the concourse">
            <a:extLst>
              <a:ext uri="{FF2B5EF4-FFF2-40B4-BE49-F238E27FC236}">
                <a16:creationId xmlns:a16="http://schemas.microsoft.com/office/drawing/2014/main" id="{EEC1F7B7-9E10-359A-CE6D-EAFE7E483685}"/>
              </a:ext>
              <a:ext uri="{C183D7F6-B498-43B3-948B-1728B52AA6E4}">
                <adec:decorative xmlns:adec="http://schemas.microsoft.com/office/drawing/2017/decorative" val="0"/>
              </a:ext>
            </a:extLst>
          </p:cNvPr>
          <p:cNvPicPr>
            <a:picLocks noGrp="1" noChangeAspect="1"/>
          </p:cNvPicPr>
          <p:nvPr>
            <p:ph sz="half" idx="18"/>
          </p:nvPr>
        </p:nvPicPr>
        <p:blipFill rotWithShape="1">
          <a:blip r:embed="rId3" cstate="print">
            <a:extLst>
              <a:ext uri="{28A0092B-C50C-407E-A947-70E740481C1C}">
                <a14:useLocalDpi xmlns:a14="http://schemas.microsoft.com/office/drawing/2010/main"/>
              </a:ext>
            </a:extLst>
          </a:blip>
          <a:srcRect t="-59"/>
          <a:stretch/>
        </p:blipFill>
        <p:spPr>
          <a:xfrm>
            <a:off x="4461682" y="1729432"/>
            <a:ext cx="6749659" cy="4216400"/>
          </a:xfrm>
        </p:spPr>
      </p:pic>
    </p:spTree>
    <p:extLst>
      <p:ext uri="{BB962C8B-B14F-4D97-AF65-F5344CB8AC3E}">
        <p14:creationId xmlns:p14="http://schemas.microsoft.com/office/powerpoint/2010/main" val="723749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1A4DA1-AB1E-55EF-0CA1-F52D02DDFCC9}"/>
              </a:ext>
            </a:extLst>
          </p:cNvPr>
          <p:cNvSpPr>
            <a:spLocks noGrp="1"/>
          </p:cNvSpPr>
          <p:nvPr>
            <p:ph type="body" sz="quarter" idx="12"/>
          </p:nvPr>
        </p:nvSpPr>
        <p:spPr>
          <a:xfrm>
            <a:off x="6794700" y="1365362"/>
            <a:ext cx="4128571" cy="276120"/>
          </a:xfrm>
        </p:spPr>
        <p:txBody>
          <a:bodyPr vert="horz" lIns="91440" tIns="45720" rIns="91440" bIns="45720" rtlCol="0" anchor="t">
            <a:noAutofit/>
          </a:bodyPr>
          <a:lstStyle/>
          <a:p>
            <a:r>
              <a:rPr lang="en-GB" dirty="0">
                <a:latin typeface="Poppins"/>
                <a:cs typeface="Poppins"/>
              </a:rPr>
              <a:t>Not just engines</a:t>
            </a:r>
            <a:endParaRPr lang="en-GB" dirty="0"/>
          </a:p>
        </p:txBody>
      </p:sp>
      <p:sp>
        <p:nvSpPr>
          <p:cNvPr id="4" name="Text Placeholder 3">
            <a:extLst>
              <a:ext uri="{FF2B5EF4-FFF2-40B4-BE49-F238E27FC236}">
                <a16:creationId xmlns:a16="http://schemas.microsoft.com/office/drawing/2014/main" id="{0631161E-2DE2-98B5-6C74-366281C27F35}"/>
              </a:ext>
            </a:extLst>
          </p:cNvPr>
          <p:cNvSpPr>
            <a:spLocks noGrp="1"/>
          </p:cNvSpPr>
          <p:nvPr>
            <p:ph type="body" sz="quarter" idx="19"/>
          </p:nvPr>
        </p:nvSpPr>
        <p:spPr>
          <a:xfrm>
            <a:off x="6794700" y="3528337"/>
            <a:ext cx="4128571" cy="276120"/>
          </a:xfrm>
        </p:spPr>
        <p:txBody>
          <a:bodyPr vert="horz" lIns="91440" tIns="45720" rIns="91440" bIns="45720" rtlCol="0" anchor="t">
            <a:noAutofit/>
          </a:bodyPr>
          <a:lstStyle/>
          <a:p>
            <a:r>
              <a:rPr lang="en-GB" dirty="0">
                <a:latin typeface="Poppins"/>
                <a:cs typeface="Poppins"/>
              </a:rPr>
              <a:t>Ingenuity</a:t>
            </a:r>
            <a:endParaRPr lang="en-GB" dirty="0"/>
          </a:p>
        </p:txBody>
      </p:sp>
      <p:sp>
        <p:nvSpPr>
          <p:cNvPr id="6" name="Text Placeholder 5">
            <a:extLst>
              <a:ext uri="{FF2B5EF4-FFF2-40B4-BE49-F238E27FC236}">
                <a16:creationId xmlns:a16="http://schemas.microsoft.com/office/drawing/2014/main" id="{E634EA40-D115-07F8-4E6C-F69EEF4E8DB2}"/>
              </a:ext>
            </a:extLst>
          </p:cNvPr>
          <p:cNvSpPr>
            <a:spLocks noGrp="1"/>
          </p:cNvSpPr>
          <p:nvPr>
            <p:ph type="body" sz="quarter" idx="21"/>
          </p:nvPr>
        </p:nvSpPr>
        <p:spPr/>
        <p:txBody>
          <a:bodyPr/>
          <a:lstStyle/>
          <a:p>
            <a:r>
              <a:rPr lang="en-GB" dirty="0"/>
              <a:t>What is Engineering?</a:t>
            </a:r>
          </a:p>
        </p:txBody>
      </p:sp>
      <p:pic>
        <p:nvPicPr>
          <p:cNvPr id="10" name="Content Placeholder 9" descr="A lighthouse at Whitby Harbour, photographed at sunrise looking out to sea">
            <a:extLst>
              <a:ext uri="{FF2B5EF4-FFF2-40B4-BE49-F238E27FC236}">
                <a16:creationId xmlns:a16="http://schemas.microsoft.com/office/drawing/2014/main" id="{BC47CC41-629E-CC2A-1FD5-6C1861466B50}"/>
              </a:ext>
            </a:extLst>
          </p:cNvPr>
          <p:cNvPicPr>
            <a:picLocks noGrp="1" noChangeAspect="1"/>
          </p:cNvPicPr>
          <p:nvPr>
            <p:ph sz="half" idx="18"/>
          </p:nvPr>
        </p:nvPicPr>
        <p:blipFill>
          <a:blip r:embed="rId3"/>
          <a:srcRect t="40538" b="270"/>
          <a:stretch>
            <a:fillRect/>
          </a:stretch>
        </p:blipFill>
        <p:spPr>
          <a:xfrm>
            <a:off x="4033920" y="4067769"/>
            <a:ext cx="5521560" cy="2451903"/>
          </a:xfrm>
          <a:prstGeom prst="rect">
            <a:avLst/>
          </a:prstGeom>
        </p:spPr>
      </p:pic>
      <p:pic>
        <p:nvPicPr>
          <p:cNvPr id="14" name="Content Placeholder 13" descr="A steam train on a stone bridge on the North York Moors Railway&#10;&#10;">
            <a:extLst>
              <a:ext uri="{FF2B5EF4-FFF2-40B4-BE49-F238E27FC236}">
                <a16:creationId xmlns:a16="http://schemas.microsoft.com/office/drawing/2014/main" id="{9CDD6529-440B-F66F-BA95-51E87FB63FE1}"/>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t="20536" b="20271"/>
          <a:stretch>
            <a:fillRect/>
          </a:stretch>
        </p:blipFill>
        <p:spPr>
          <a:xfrm>
            <a:off x="1001106" y="1365362"/>
            <a:ext cx="5521560" cy="2451903"/>
          </a:xfrm>
        </p:spPr>
      </p:pic>
    </p:spTree>
    <p:extLst>
      <p:ext uri="{BB962C8B-B14F-4D97-AF65-F5344CB8AC3E}">
        <p14:creationId xmlns:p14="http://schemas.microsoft.com/office/powerpoint/2010/main" val="366757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B22C1-DD7A-A70E-55A9-9A249D43177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4507894-657C-C7E3-0E64-4CDA286DCF7F}"/>
              </a:ext>
            </a:extLst>
          </p:cNvPr>
          <p:cNvSpPr>
            <a:spLocks noGrp="1"/>
          </p:cNvSpPr>
          <p:nvPr>
            <p:ph type="body" sz="quarter" idx="12"/>
          </p:nvPr>
        </p:nvSpPr>
        <p:spPr/>
        <p:txBody>
          <a:bodyPr/>
          <a:lstStyle/>
          <a:p>
            <a:r>
              <a:rPr lang="en-GB" dirty="0"/>
              <a:t>Organisations</a:t>
            </a:r>
          </a:p>
        </p:txBody>
      </p:sp>
      <p:sp>
        <p:nvSpPr>
          <p:cNvPr id="14" name="Text Placeholder 13">
            <a:extLst>
              <a:ext uri="{FF2B5EF4-FFF2-40B4-BE49-F238E27FC236}">
                <a16:creationId xmlns:a16="http://schemas.microsoft.com/office/drawing/2014/main" id="{B52A7D19-97E4-E4A8-CF1C-A6023B3B0000}"/>
              </a:ext>
            </a:extLst>
          </p:cNvPr>
          <p:cNvSpPr>
            <a:spLocks noGrp="1"/>
          </p:cNvSpPr>
          <p:nvPr>
            <p:ph type="body" sz="quarter" idx="14"/>
          </p:nvPr>
        </p:nvSpPr>
        <p:spPr/>
        <p:txBody>
          <a:bodyPr/>
          <a:lstStyle/>
          <a:p>
            <a:r>
              <a:rPr lang="en-GB" dirty="0"/>
              <a:t>Evolution of specialisms</a:t>
            </a:r>
          </a:p>
        </p:txBody>
      </p:sp>
      <p:sp>
        <p:nvSpPr>
          <p:cNvPr id="16" name="Text Placeholder 15">
            <a:extLst>
              <a:ext uri="{FF2B5EF4-FFF2-40B4-BE49-F238E27FC236}">
                <a16:creationId xmlns:a16="http://schemas.microsoft.com/office/drawing/2014/main" id="{1C8FF013-9732-0BA9-E824-EDA2EF568642}"/>
              </a:ext>
            </a:extLst>
          </p:cNvPr>
          <p:cNvSpPr>
            <a:spLocks noGrp="1"/>
          </p:cNvSpPr>
          <p:nvPr>
            <p:ph type="body" sz="quarter" idx="19"/>
          </p:nvPr>
        </p:nvSpPr>
        <p:spPr/>
        <p:txBody>
          <a:bodyPr/>
          <a:lstStyle/>
          <a:p>
            <a:r>
              <a:rPr lang="en-GB" dirty="0"/>
              <a:t>Education</a:t>
            </a:r>
          </a:p>
        </p:txBody>
      </p:sp>
      <p:sp>
        <p:nvSpPr>
          <p:cNvPr id="18" name="Text Placeholder 17">
            <a:extLst>
              <a:ext uri="{FF2B5EF4-FFF2-40B4-BE49-F238E27FC236}">
                <a16:creationId xmlns:a16="http://schemas.microsoft.com/office/drawing/2014/main" id="{E927D629-54F5-1FDE-9365-1EC4C7444EF0}"/>
              </a:ext>
            </a:extLst>
          </p:cNvPr>
          <p:cNvSpPr>
            <a:spLocks noGrp="1"/>
          </p:cNvSpPr>
          <p:nvPr>
            <p:ph type="body" sz="quarter" idx="20"/>
          </p:nvPr>
        </p:nvSpPr>
        <p:spPr/>
        <p:txBody>
          <a:bodyPr/>
          <a:lstStyle/>
          <a:p>
            <a:r>
              <a:rPr lang="en-GB" dirty="0"/>
              <a:t>Slow start – a century or more behind Europe</a:t>
            </a:r>
          </a:p>
        </p:txBody>
      </p:sp>
      <p:sp>
        <p:nvSpPr>
          <p:cNvPr id="6" name="Text Placeholder 5">
            <a:extLst>
              <a:ext uri="{FF2B5EF4-FFF2-40B4-BE49-F238E27FC236}">
                <a16:creationId xmlns:a16="http://schemas.microsoft.com/office/drawing/2014/main" id="{E55A2B8F-A1C5-7156-5907-6813F507D505}"/>
              </a:ext>
            </a:extLst>
          </p:cNvPr>
          <p:cNvSpPr>
            <a:spLocks noGrp="1"/>
          </p:cNvSpPr>
          <p:nvPr>
            <p:ph type="body" sz="quarter" idx="21"/>
          </p:nvPr>
        </p:nvSpPr>
        <p:spPr/>
        <p:txBody>
          <a:bodyPr/>
          <a:lstStyle/>
          <a:p>
            <a:r>
              <a:rPr lang="en-GB" dirty="0"/>
              <a:t>Engineering as a Profession</a:t>
            </a:r>
          </a:p>
        </p:txBody>
      </p:sp>
      <p:sp>
        <p:nvSpPr>
          <p:cNvPr id="7" name="Text Placeholder 6">
            <a:extLst>
              <a:ext uri="{FF2B5EF4-FFF2-40B4-BE49-F238E27FC236}">
                <a16:creationId xmlns:a16="http://schemas.microsoft.com/office/drawing/2014/main" id="{92D6D289-6132-15D1-264B-3EF07031FCCE}"/>
              </a:ext>
            </a:extLst>
          </p:cNvPr>
          <p:cNvSpPr>
            <a:spLocks noGrp="1"/>
          </p:cNvSpPr>
          <p:nvPr>
            <p:ph type="body" sz="quarter" idx="22"/>
          </p:nvPr>
        </p:nvSpPr>
        <p:spPr/>
        <p:txBody>
          <a:bodyPr/>
          <a:lstStyle/>
          <a:p>
            <a:r>
              <a:rPr lang="en-GB" dirty="0"/>
              <a:t>UK timeline</a:t>
            </a:r>
          </a:p>
        </p:txBody>
      </p:sp>
      <p:sp>
        <p:nvSpPr>
          <p:cNvPr id="13" name="Content Placeholder 12">
            <a:extLst>
              <a:ext uri="{FF2B5EF4-FFF2-40B4-BE49-F238E27FC236}">
                <a16:creationId xmlns:a16="http://schemas.microsoft.com/office/drawing/2014/main" id="{35FD1847-7C60-E94A-DCE7-5F201C792688}"/>
              </a:ext>
            </a:extLst>
          </p:cNvPr>
          <p:cNvSpPr>
            <a:spLocks noGrp="1"/>
          </p:cNvSpPr>
          <p:nvPr>
            <p:ph sz="half" idx="2"/>
          </p:nvPr>
        </p:nvSpPr>
        <p:spPr>
          <a:xfrm>
            <a:off x="1001105" y="2642305"/>
            <a:ext cx="7502815" cy="3072695"/>
          </a:xfrm>
        </p:spPr>
        <p:txBody>
          <a:bodyPr vert="horz" lIns="91440" tIns="45720" rIns="91440" bIns="45720" rtlCol="0">
            <a:noAutofit/>
          </a:bodyPr>
          <a:lstStyle/>
          <a:p>
            <a:r>
              <a:rPr lang="en-GB" dirty="0"/>
              <a:t>1818	Institution of Civil Engineers</a:t>
            </a:r>
          </a:p>
          <a:p>
            <a:r>
              <a:rPr lang="en-GB" dirty="0"/>
              <a:t>1847	Institution of Mechanical Engineers</a:t>
            </a:r>
          </a:p>
          <a:p>
            <a:r>
              <a:rPr lang="en-GB" dirty="0"/>
              <a:t>1871	Society of Telegraph Engineers (now IET)</a:t>
            </a:r>
          </a:p>
          <a:p>
            <a:r>
              <a:rPr lang="en-GB" dirty="0"/>
              <a:t>1908	Concrete Institute (now </a:t>
            </a:r>
            <a:r>
              <a:rPr lang="en-GB" dirty="0" err="1"/>
              <a:t>IStructE</a:t>
            </a:r>
            <a:r>
              <a:rPr lang="en-GB" dirty="0"/>
              <a:t>)</a:t>
            </a:r>
          </a:p>
          <a:p>
            <a:r>
              <a:rPr lang="en-GB" dirty="0"/>
              <a:t>1919	Women’s Engineering Society</a:t>
            </a:r>
          </a:p>
          <a:p>
            <a:r>
              <a:rPr lang="en-GB" dirty="0"/>
              <a:t>1957	British Computer Society</a:t>
            </a:r>
          </a:p>
          <a:p>
            <a:r>
              <a:rPr lang="en-GB" dirty="0"/>
              <a:t>1964	Joint Council of Engineering Institutions (now Engineering Council)</a:t>
            </a:r>
          </a:p>
          <a:p>
            <a:r>
              <a:rPr lang="en-GB" dirty="0"/>
              <a:t>1976	Royal Academy of Engineering</a:t>
            </a:r>
          </a:p>
          <a:p>
            <a:pPr marL="0" indent="0">
              <a:buNone/>
            </a:pPr>
            <a:endParaRPr lang="en-GB" dirty="0"/>
          </a:p>
          <a:p>
            <a:pPr marL="0" indent="0">
              <a:buNone/>
            </a:pPr>
            <a:endParaRPr lang="en-GB" dirty="0"/>
          </a:p>
        </p:txBody>
      </p:sp>
      <p:sp>
        <p:nvSpPr>
          <p:cNvPr id="15" name="Content Placeholder 14">
            <a:extLst>
              <a:ext uri="{FF2B5EF4-FFF2-40B4-BE49-F238E27FC236}">
                <a16:creationId xmlns:a16="http://schemas.microsoft.com/office/drawing/2014/main" id="{900CCE92-C25D-9006-07E2-B6A657D8F239}"/>
              </a:ext>
            </a:extLst>
          </p:cNvPr>
          <p:cNvSpPr>
            <a:spLocks noGrp="1"/>
          </p:cNvSpPr>
          <p:nvPr>
            <p:ph sz="half" idx="18"/>
          </p:nvPr>
        </p:nvSpPr>
        <p:spPr>
          <a:xfrm>
            <a:off x="6288724" y="2642305"/>
            <a:ext cx="5369876" cy="3072695"/>
          </a:xfrm>
        </p:spPr>
        <p:txBody>
          <a:bodyPr/>
          <a:lstStyle/>
          <a:p>
            <a:r>
              <a:rPr lang="en-GB" dirty="0"/>
              <a:t>1812	School of Military Engineering, Chatham</a:t>
            </a:r>
          </a:p>
          <a:p>
            <a:r>
              <a:rPr lang="en-GB" dirty="0"/>
              <a:t>1824	Mechanics Institutes, London &amp; Liverpool</a:t>
            </a:r>
          </a:p>
          <a:p>
            <a:r>
              <a:rPr lang="en-GB" dirty="0"/>
              <a:t>1840	School of Engineering, University of Glasgow</a:t>
            </a:r>
          </a:p>
          <a:p>
            <a:r>
              <a:rPr lang="en-GB" dirty="0"/>
              <a:t>1853	Engineering degree, UCL</a:t>
            </a:r>
          </a:p>
          <a:p>
            <a:endParaRPr lang="en-GB" dirty="0"/>
          </a:p>
        </p:txBody>
      </p:sp>
      <p:sp>
        <p:nvSpPr>
          <p:cNvPr id="3" name="TextBox 2">
            <a:extLst>
              <a:ext uri="{FF2B5EF4-FFF2-40B4-BE49-F238E27FC236}">
                <a16:creationId xmlns:a16="http://schemas.microsoft.com/office/drawing/2014/main" id="{F6989965-5149-C10E-4A8E-8930D56422EE}"/>
              </a:ext>
            </a:extLst>
          </p:cNvPr>
          <p:cNvSpPr txBox="1"/>
          <p:nvPr/>
        </p:nvSpPr>
        <p:spPr>
          <a:xfrm>
            <a:off x="8750032" y="5530334"/>
            <a:ext cx="2177591" cy="369332"/>
          </a:xfrm>
          <a:prstGeom prst="rect">
            <a:avLst/>
          </a:prstGeom>
          <a:noFill/>
        </p:spPr>
        <p:txBody>
          <a:bodyPr wrap="square" rtlCol="0">
            <a:spAutoFit/>
          </a:bodyPr>
          <a:lstStyle/>
          <a:p>
            <a:r>
              <a:rPr lang="en-GB" dirty="0">
                <a:solidFill>
                  <a:srgbClr val="F62ED9"/>
                </a:solidFill>
              </a:rPr>
              <a:t>A recent profession </a:t>
            </a:r>
          </a:p>
        </p:txBody>
      </p:sp>
    </p:spTree>
    <p:extLst>
      <p:ext uri="{BB962C8B-B14F-4D97-AF65-F5344CB8AC3E}">
        <p14:creationId xmlns:p14="http://schemas.microsoft.com/office/powerpoint/2010/main" val="83161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18" grpId="0" build="p"/>
      <p:bldP spid="13" grpId="0" build="p"/>
      <p:bldP spid="15" grpId="0" build="p"/>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061E6-787B-A89C-B7C6-BD00B2ADEC7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FAEEBD1-78FF-6569-30FA-2B9C8CF78855}"/>
              </a:ext>
            </a:extLst>
          </p:cNvPr>
          <p:cNvSpPr>
            <a:spLocks noGrp="1"/>
          </p:cNvSpPr>
          <p:nvPr>
            <p:ph type="body" sz="quarter" idx="19"/>
          </p:nvPr>
        </p:nvSpPr>
        <p:spPr/>
        <p:txBody>
          <a:bodyPr/>
          <a:lstStyle/>
          <a:p>
            <a:r>
              <a:rPr lang="en-GB" dirty="0"/>
              <a:t>Inspirational women</a:t>
            </a:r>
          </a:p>
        </p:txBody>
      </p:sp>
      <p:sp>
        <p:nvSpPr>
          <p:cNvPr id="5" name="Text Placeholder 4">
            <a:extLst>
              <a:ext uri="{FF2B5EF4-FFF2-40B4-BE49-F238E27FC236}">
                <a16:creationId xmlns:a16="http://schemas.microsoft.com/office/drawing/2014/main" id="{B9F20FD3-9CF1-2501-041C-544BA64443E0}"/>
              </a:ext>
            </a:extLst>
          </p:cNvPr>
          <p:cNvSpPr>
            <a:spLocks noGrp="1"/>
          </p:cNvSpPr>
          <p:nvPr>
            <p:ph type="body" sz="quarter" idx="20"/>
          </p:nvPr>
        </p:nvSpPr>
        <p:spPr/>
        <p:txBody>
          <a:bodyPr/>
          <a:lstStyle/>
          <a:p>
            <a:r>
              <a:rPr lang="en-GB" dirty="0"/>
              <a:t>First female …</a:t>
            </a:r>
          </a:p>
        </p:txBody>
      </p:sp>
      <p:sp>
        <p:nvSpPr>
          <p:cNvPr id="6" name="Text Placeholder 5">
            <a:extLst>
              <a:ext uri="{FF2B5EF4-FFF2-40B4-BE49-F238E27FC236}">
                <a16:creationId xmlns:a16="http://schemas.microsoft.com/office/drawing/2014/main" id="{2D8EEEB8-83D3-DF1B-EBC3-25A9161FD886}"/>
              </a:ext>
            </a:extLst>
          </p:cNvPr>
          <p:cNvSpPr>
            <a:spLocks noGrp="1"/>
          </p:cNvSpPr>
          <p:nvPr>
            <p:ph type="body" sz="quarter" idx="21"/>
          </p:nvPr>
        </p:nvSpPr>
        <p:spPr/>
        <p:txBody>
          <a:bodyPr/>
          <a:lstStyle/>
          <a:p>
            <a:r>
              <a:rPr lang="en-GB" dirty="0"/>
              <a:t>Where are the women?</a:t>
            </a:r>
          </a:p>
        </p:txBody>
      </p:sp>
      <p:sp>
        <p:nvSpPr>
          <p:cNvPr id="7" name="Text Placeholder 6">
            <a:extLst>
              <a:ext uri="{FF2B5EF4-FFF2-40B4-BE49-F238E27FC236}">
                <a16:creationId xmlns:a16="http://schemas.microsoft.com/office/drawing/2014/main" id="{D6E0D821-8755-50A7-F07F-483B2B469666}"/>
              </a:ext>
            </a:extLst>
          </p:cNvPr>
          <p:cNvSpPr>
            <a:spLocks noGrp="1"/>
          </p:cNvSpPr>
          <p:nvPr>
            <p:ph type="body" sz="quarter" idx="22"/>
          </p:nvPr>
        </p:nvSpPr>
        <p:spPr/>
        <p:txBody>
          <a:bodyPr/>
          <a:lstStyle/>
          <a:p>
            <a:r>
              <a:rPr lang="en-GB" dirty="0"/>
              <a:t>And who counts as an engineer?</a:t>
            </a:r>
          </a:p>
        </p:txBody>
      </p:sp>
      <p:sp>
        <p:nvSpPr>
          <p:cNvPr id="28" name="Content Placeholder 27">
            <a:extLst>
              <a:ext uri="{FF2B5EF4-FFF2-40B4-BE49-F238E27FC236}">
                <a16:creationId xmlns:a16="http://schemas.microsoft.com/office/drawing/2014/main" id="{A48E8F81-C6D1-7D67-F0E8-48925C4667D9}"/>
              </a:ext>
            </a:extLst>
          </p:cNvPr>
          <p:cNvSpPr>
            <a:spLocks noGrp="1"/>
          </p:cNvSpPr>
          <p:nvPr>
            <p:ph sz="half" idx="18"/>
          </p:nvPr>
        </p:nvSpPr>
        <p:spPr/>
        <p:txBody>
          <a:bodyPr vert="horz" lIns="91440" tIns="45720" rIns="91440" bIns="45720" rtlCol="0">
            <a:noAutofit/>
          </a:bodyPr>
          <a:lstStyle/>
          <a:p>
            <a:r>
              <a:rPr lang="en-GB" dirty="0"/>
              <a:t>1899	Hertha Ayton - elected to IEE (now IET)</a:t>
            </a:r>
          </a:p>
          <a:p>
            <a:r>
              <a:rPr lang="en-GB" dirty="0"/>
              <a:t>1906	Alice Perry – engineering graduate </a:t>
            </a:r>
          </a:p>
          <a:p>
            <a:r>
              <a:rPr lang="en-GB" dirty="0"/>
              <a:t>1930	Amy Johnson – solo flight to Australia</a:t>
            </a:r>
          </a:p>
          <a:p>
            <a:r>
              <a:rPr lang="en-GB" dirty="0"/>
              <a:t>1944	Mrs V Hoyes – Bristol bus driver </a:t>
            </a:r>
          </a:p>
          <a:p>
            <a:r>
              <a:rPr lang="en-GB" dirty="0"/>
              <a:t>1965	Barbara Castle – Minister of Transport</a:t>
            </a:r>
          </a:p>
          <a:p>
            <a:r>
              <a:rPr lang="en-GB" dirty="0"/>
              <a:t>1991	Helen Sharman – Briton in space</a:t>
            </a:r>
          </a:p>
          <a:p>
            <a:r>
              <a:rPr lang="en-GB" dirty="0"/>
              <a:t>2007	Sarah Buck – </a:t>
            </a:r>
            <a:r>
              <a:rPr lang="en-GB" dirty="0" err="1"/>
              <a:t>IStructE</a:t>
            </a:r>
            <a:r>
              <a:rPr lang="en-GB" dirty="0"/>
              <a:t> President</a:t>
            </a:r>
          </a:p>
          <a:p>
            <a:r>
              <a:rPr lang="en-GB" dirty="0"/>
              <a:t>2014	Ann Dowling – </a:t>
            </a:r>
            <a:r>
              <a:rPr lang="en-GB" dirty="0" err="1"/>
              <a:t>RAEng</a:t>
            </a:r>
            <a:r>
              <a:rPr lang="en-GB" dirty="0"/>
              <a:t> President</a:t>
            </a:r>
          </a:p>
          <a:p>
            <a:r>
              <a:rPr lang="en-GB" dirty="0"/>
              <a:t>2015	Naomi Climer – IET President</a:t>
            </a:r>
          </a:p>
          <a:p>
            <a:endParaRPr lang="en-GB" dirty="0"/>
          </a:p>
          <a:p>
            <a:endParaRPr lang="en-GB" dirty="0"/>
          </a:p>
        </p:txBody>
      </p:sp>
      <p:pic>
        <p:nvPicPr>
          <p:cNvPr id="9" name="Content Placeholder 22" descr="Photo of a double decker bus decorated to commemorate 'Inspirational women in transport from 1944 - 2024'">
            <a:extLst>
              <a:ext uri="{FF2B5EF4-FFF2-40B4-BE49-F238E27FC236}">
                <a16:creationId xmlns:a16="http://schemas.microsoft.com/office/drawing/2014/main" id="{F1E820C3-ED8E-782B-A64F-E1BC1C26305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052589" y="1579065"/>
            <a:ext cx="4850688" cy="4135935"/>
          </a:xfrm>
          <a:prstGeom prst="rect">
            <a:avLst/>
          </a:prstGeom>
        </p:spPr>
      </p:pic>
      <p:sp>
        <p:nvSpPr>
          <p:cNvPr id="2" name="TextBox 1">
            <a:extLst>
              <a:ext uri="{FF2B5EF4-FFF2-40B4-BE49-F238E27FC236}">
                <a16:creationId xmlns:a16="http://schemas.microsoft.com/office/drawing/2014/main" id="{4BAE56FB-65AA-296B-FE68-ABE8D4F4C87D}"/>
              </a:ext>
            </a:extLst>
          </p:cNvPr>
          <p:cNvSpPr txBox="1"/>
          <p:nvPr/>
        </p:nvSpPr>
        <p:spPr>
          <a:xfrm>
            <a:off x="8880050" y="5715000"/>
            <a:ext cx="3311950" cy="646331"/>
          </a:xfrm>
          <a:prstGeom prst="rect">
            <a:avLst/>
          </a:prstGeom>
          <a:noFill/>
        </p:spPr>
        <p:txBody>
          <a:bodyPr wrap="square" rtlCol="0">
            <a:spAutoFit/>
          </a:bodyPr>
          <a:lstStyle/>
          <a:p>
            <a:r>
              <a:rPr lang="en-GB" dirty="0">
                <a:solidFill>
                  <a:srgbClr val="F62ED9"/>
                </a:solidFill>
              </a:rPr>
              <a:t>Few, familiar names – particularly in leadership roles</a:t>
            </a:r>
          </a:p>
        </p:txBody>
      </p:sp>
    </p:spTree>
    <p:extLst>
      <p:ext uri="{BB962C8B-B14F-4D97-AF65-F5344CB8AC3E}">
        <p14:creationId xmlns:p14="http://schemas.microsoft.com/office/powerpoint/2010/main" val="11331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descr="The government has also sponsored the development of the Open University, known earlier as the University of the Air. The students will all be part-time and may enrol without formal academic qualifications; degrees will be obtained by accumulating credits and it is expected that the normal minimum period for acquiring a degree will be four years. Local authorities will have a discretionary power to help students">
            <a:extLst>
              <a:ext uri="{FF2B5EF4-FFF2-40B4-BE49-F238E27FC236}">
                <a16:creationId xmlns:a16="http://schemas.microsoft.com/office/drawing/2014/main" id="{34EF6376-8C31-8507-4798-4C798425E14F}"/>
              </a:ext>
            </a:extLst>
          </p:cNvPr>
          <p:cNvGrpSpPr/>
          <p:nvPr/>
        </p:nvGrpSpPr>
        <p:grpSpPr>
          <a:xfrm>
            <a:off x="3986629" y="2938789"/>
            <a:ext cx="3886742" cy="2543531"/>
            <a:chOff x="4062829" y="3595040"/>
            <a:chExt cx="3886742" cy="2543531"/>
          </a:xfrm>
        </p:grpSpPr>
        <p:pic>
          <p:nvPicPr>
            <p:cNvPr id="13" name="Picture 12">
              <a:extLst>
                <a:ext uri="{FF2B5EF4-FFF2-40B4-BE49-F238E27FC236}">
                  <a16:creationId xmlns:a16="http://schemas.microsoft.com/office/drawing/2014/main" id="{F1C78288-5C33-D147-D6D7-DEA50DCD12BB}"/>
                </a:ext>
              </a:extLst>
            </p:cNvPr>
            <p:cNvPicPr>
              <a:picLocks noChangeAspect="1"/>
            </p:cNvPicPr>
            <p:nvPr/>
          </p:nvPicPr>
          <p:blipFill>
            <a:blip r:embed="rId3"/>
            <a:stretch>
              <a:fillRect/>
            </a:stretch>
          </p:blipFill>
          <p:spPr>
            <a:xfrm>
              <a:off x="4062829" y="3595041"/>
              <a:ext cx="3886742" cy="2543530"/>
            </a:xfrm>
            <a:prstGeom prst="rect">
              <a:avLst/>
            </a:prstGeom>
          </p:spPr>
        </p:pic>
        <p:sp>
          <p:nvSpPr>
            <p:cNvPr id="22" name="Rectangle 21">
              <a:extLst>
                <a:ext uri="{FF2B5EF4-FFF2-40B4-BE49-F238E27FC236}">
                  <a16:creationId xmlns:a16="http://schemas.microsoft.com/office/drawing/2014/main" id="{7E216B1A-E2AF-090B-54BC-71014AD37816}"/>
                </a:ext>
              </a:extLst>
            </p:cNvPr>
            <p:cNvSpPr/>
            <p:nvPr/>
          </p:nvSpPr>
          <p:spPr>
            <a:xfrm>
              <a:off x="4062829" y="3595040"/>
              <a:ext cx="3023771" cy="79407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99F4798-636D-F58F-FE8E-CC9920B6FF31}"/>
                </a:ext>
              </a:extLst>
            </p:cNvPr>
            <p:cNvSpPr/>
            <p:nvPr/>
          </p:nvSpPr>
          <p:spPr>
            <a:xfrm>
              <a:off x="7086600" y="3595041"/>
              <a:ext cx="862971" cy="6324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1" name="Content Placeholder 10" descr="(iii) We might seek to comment on and even influence the work of the Open University. Miss Jennie Lee has stated that the Open University will offer opportunities to married women. It may also offer a route to professional recognition which may become increasingly important as the professional institutions place more emphasis on degree-level qualifications.">
            <a:extLst>
              <a:ext uri="{FF2B5EF4-FFF2-40B4-BE49-F238E27FC236}">
                <a16:creationId xmlns:a16="http://schemas.microsoft.com/office/drawing/2014/main" id="{01D7CA00-A755-3778-6D9C-13CB35C9DE6C}"/>
              </a:ext>
            </a:extLst>
          </p:cNvPr>
          <p:cNvPicPr>
            <a:picLocks noGrp="1" noChangeAspect="1"/>
          </p:cNvPicPr>
          <p:nvPr>
            <p:ph sz="half" idx="4294967295"/>
          </p:nvPr>
        </p:nvPicPr>
        <p:blipFill>
          <a:blip r:embed="rId4"/>
          <a:stretch>
            <a:fillRect/>
          </a:stretch>
        </p:blipFill>
        <p:spPr>
          <a:xfrm>
            <a:off x="7973259" y="4704668"/>
            <a:ext cx="3979862" cy="1811337"/>
          </a:xfrm>
        </p:spPr>
      </p:pic>
      <p:sp>
        <p:nvSpPr>
          <p:cNvPr id="18" name="Text Placeholder 17">
            <a:extLst>
              <a:ext uri="{FF2B5EF4-FFF2-40B4-BE49-F238E27FC236}">
                <a16:creationId xmlns:a16="http://schemas.microsoft.com/office/drawing/2014/main" id="{4F8304BB-9F82-40B0-2173-9075EFB77890}"/>
              </a:ext>
            </a:extLst>
          </p:cNvPr>
          <p:cNvSpPr>
            <a:spLocks noGrp="1"/>
          </p:cNvSpPr>
          <p:nvPr>
            <p:ph type="body" sz="quarter" idx="21"/>
          </p:nvPr>
        </p:nvSpPr>
        <p:spPr/>
        <p:txBody>
          <a:bodyPr/>
          <a:lstStyle/>
          <a:p>
            <a:r>
              <a:rPr lang="en-GB" dirty="0"/>
              <a:t>The Woman Engineer - Winter 1969</a:t>
            </a:r>
          </a:p>
          <a:p>
            <a:endParaRPr lang="en-GB" dirty="0"/>
          </a:p>
        </p:txBody>
      </p:sp>
      <p:pic>
        <p:nvPicPr>
          <p:cNvPr id="17" name="Picture 16" descr="Screen shot of journal title:&#10;&#10;Women in Engineering - Future&#10;&#10;The effect of recent developments in secondary and higher education by Daphne Jackson">
            <a:extLst>
              <a:ext uri="{FF2B5EF4-FFF2-40B4-BE49-F238E27FC236}">
                <a16:creationId xmlns:a16="http://schemas.microsoft.com/office/drawing/2014/main" id="{1558B0C7-D2BE-945F-E39A-8975D92EA655}"/>
              </a:ext>
            </a:extLst>
          </p:cNvPr>
          <p:cNvPicPr>
            <a:picLocks noChangeAspect="1"/>
          </p:cNvPicPr>
          <p:nvPr/>
        </p:nvPicPr>
        <p:blipFill>
          <a:blip r:embed="rId5"/>
          <a:stretch>
            <a:fillRect/>
          </a:stretch>
        </p:blipFill>
        <p:spPr>
          <a:xfrm>
            <a:off x="0" y="899367"/>
            <a:ext cx="12192000" cy="2529633"/>
          </a:xfrm>
          <a:prstGeom prst="rect">
            <a:avLst/>
          </a:prstGeom>
        </p:spPr>
      </p:pic>
      <p:pic>
        <p:nvPicPr>
          <p:cNvPr id="21" name="Picture 20" descr="Screen shot from journal, a photo of Daphne Jackson">
            <a:extLst>
              <a:ext uri="{FF2B5EF4-FFF2-40B4-BE49-F238E27FC236}">
                <a16:creationId xmlns:a16="http://schemas.microsoft.com/office/drawing/2014/main" id="{6151F3A6-5177-8207-37A8-746B44BAAAFB}"/>
              </a:ext>
            </a:extLst>
          </p:cNvPr>
          <p:cNvPicPr>
            <a:picLocks noChangeAspect="1"/>
          </p:cNvPicPr>
          <p:nvPr/>
        </p:nvPicPr>
        <p:blipFill>
          <a:blip r:embed="rId6"/>
          <a:stretch>
            <a:fillRect/>
          </a:stretch>
        </p:blipFill>
        <p:spPr>
          <a:xfrm>
            <a:off x="0" y="2295305"/>
            <a:ext cx="3886741" cy="4562695"/>
          </a:xfrm>
          <a:prstGeom prst="rect">
            <a:avLst/>
          </a:prstGeom>
        </p:spPr>
      </p:pic>
      <p:sp>
        <p:nvSpPr>
          <p:cNvPr id="2" name="TextBox 1">
            <a:extLst>
              <a:ext uri="{FF2B5EF4-FFF2-40B4-BE49-F238E27FC236}">
                <a16:creationId xmlns:a16="http://schemas.microsoft.com/office/drawing/2014/main" id="{C8EA1D8A-4EF2-C74D-4CD3-152CBF0FD931}"/>
              </a:ext>
            </a:extLst>
          </p:cNvPr>
          <p:cNvSpPr txBox="1"/>
          <p:nvPr/>
        </p:nvSpPr>
        <p:spPr>
          <a:xfrm>
            <a:off x="4315450" y="5869674"/>
            <a:ext cx="3561099" cy="646331"/>
          </a:xfrm>
          <a:prstGeom prst="rect">
            <a:avLst/>
          </a:prstGeom>
          <a:noFill/>
        </p:spPr>
        <p:txBody>
          <a:bodyPr wrap="square" rtlCol="0">
            <a:spAutoFit/>
          </a:bodyPr>
          <a:lstStyle/>
          <a:p>
            <a:r>
              <a:rPr lang="en-GB" dirty="0">
                <a:solidFill>
                  <a:srgbClr val="F62ED9"/>
                </a:solidFill>
              </a:rPr>
              <a:t>Open University created opportunities for married women</a:t>
            </a:r>
          </a:p>
        </p:txBody>
      </p:sp>
    </p:spTree>
    <p:extLst>
      <p:ext uri="{BB962C8B-B14F-4D97-AF65-F5344CB8AC3E}">
        <p14:creationId xmlns:p14="http://schemas.microsoft.com/office/powerpoint/2010/main" val="15937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E7FDE7-1AD3-53A2-0B1E-D78FADF439F8}"/>
              </a:ext>
            </a:extLst>
          </p:cNvPr>
          <p:cNvSpPr>
            <a:spLocks noGrp="1"/>
          </p:cNvSpPr>
          <p:nvPr>
            <p:ph type="body" sz="quarter" idx="12"/>
          </p:nvPr>
        </p:nvSpPr>
        <p:spPr>
          <a:xfrm>
            <a:off x="1001105" y="1676669"/>
            <a:ext cx="4921858" cy="276120"/>
          </a:xfrm>
        </p:spPr>
        <p:txBody>
          <a:bodyPr/>
          <a:lstStyle/>
          <a:p>
            <a:r>
              <a:rPr lang="en-GB" dirty="0"/>
              <a:t>UK Female Engineering Graduates</a:t>
            </a:r>
          </a:p>
        </p:txBody>
      </p:sp>
      <p:sp>
        <p:nvSpPr>
          <p:cNvPr id="3" name="Text Placeholder 2">
            <a:extLst>
              <a:ext uri="{FF2B5EF4-FFF2-40B4-BE49-F238E27FC236}">
                <a16:creationId xmlns:a16="http://schemas.microsoft.com/office/drawing/2014/main" id="{22E20AC0-3B80-6725-EA6F-043E431CB6C2}"/>
              </a:ext>
            </a:extLst>
          </p:cNvPr>
          <p:cNvSpPr>
            <a:spLocks noGrp="1"/>
          </p:cNvSpPr>
          <p:nvPr>
            <p:ph type="body" sz="quarter" idx="14"/>
          </p:nvPr>
        </p:nvSpPr>
        <p:spPr/>
        <p:txBody>
          <a:bodyPr/>
          <a:lstStyle/>
          <a:p>
            <a:r>
              <a:rPr lang="en-GB" dirty="0"/>
              <a:t>Data from various sources</a:t>
            </a:r>
          </a:p>
        </p:txBody>
      </p:sp>
      <p:sp>
        <p:nvSpPr>
          <p:cNvPr id="4" name="Text Placeholder 3">
            <a:extLst>
              <a:ext uri="{FF2B5EF4-FFF2-40B4-BE49-F238E27FC236}">
                <a16:creationId xmlns:a16="http://schemas.microsoft.com/office/drawing/2014/main" id="{BE43BAA7-4EEC-D7D8-578B-2BB8AEE3F05C}"/>
              </a:ext>
            </a:extLst>
          </p:cNvPr>
          <p:cNvSpPr>
            <a:spLocks noGrp="1"/>
          </p:cNvSpPr>
          <p:nvPr>
            <p:ph type="body" sz="quarter" idx="19"/>
          </p:nvPr>
        </p:nvSpPr>
        <p:spPr/>
        <p:txBody>
          <a:bodyPr/>
          <a:lstStyle/>
          <a:p>
            <a:r>
              <a:rPr lang="en-GB" dirty="0"/>
              <a:t>UK Initiatives</a:t>
            </a:r>
          </a:p>
        </p:txBody>
      </p:sp>
      <p:sp>
        <p:nvSpPr>
          <p:cNvPr id="5" name="Text Placeholder 4">
            <a:extLst>
              <a:ext uri="{FF2B5EF4-FFF2-40B4-BE49-F238E27FC236}">
                <a16:creationId xmlns:a16="http://schemas.microsoft.com/office/drawing/2014/main" id="{F5F69BA9-7C38-9BCA-0BE1-7DC7B8801C34}"/>
              </a:ext>
            </a:extLst>
          </p:cNvPr>
          <p:cNvSpPr>
            <a:spLocks noGrp="1"/>
          </p:cNvSpPr>
          <p:nvPr>
            <p:ph type="body" sz="quarter" idx="20"/>
          </p:nvPr>
        </p:nvSpPr>
        <p:spPr/>
        <p:txBody>
          <a:bodyPr/>
          <a:lstStyle/>
          <a:p>
            <a:r>
              <a:rPr lang="en-GB" dirty="0"/>
              <a:t>For women and for higher education</a:t>
            </a:r>
          </a:p>
        </p:txBody>
      </p:sp>
      <p:sp>
        <p:nvSpPr>
          <p:cNvPr id="6" name="Text Placeholder 5">
            <a:extLst>
              <a:ext uri="{FF2B5EF4-FFF2-40B4-BE49-F238E27FC236}">
                <a16:creationId xmlns:a16="http://schemas.microsoft.com/office/drawing/2014/main" id="{C5693DDB-9D59-4B2E-5DD5-3A9FAEC5367E}"/>
              </a:ext>
            </a:extLst>
          </p:cNvPr>
          <p:cNvSpPr>
            <a:spLocks noGrp="1"/>
          </p:cNvSpPr>
          <p:nvPr>
            <p:ph type="body" sz="quarter" idx="21"/>
          </p:nvPr>
        </p:nvSpPr>
        <p:spPr/>
        <p:txBody>
          <a:bodyPr/>
          <a:lstStyle/>
          <a:p>
            <a:r>
              <a:rPr lang="en-GB" dirty="0"/>
              <a:t>Keeping count</a:t>
            </a:r>
          </a:p>
        </p:txBody>
      </p:sp>
      <p:sp>
        <p:nvSpPr>
          <p:cNvPr id="7" name="Text Placeholder 6">
            <a:extLst>
              <a:ext uri="{FF2B5EF4-FFF2-40B4-BE49-F238E27FC236}">
                <a16:creationId xmlns:a16="http://schemas.microsoft.com/office/drawing/2014/main" id="{B1E20D95-80BD-5CFE-3C77-5FE196452C53}"/>
              </a:ext>
            </a:extLst>
          </p:cNvPr>
          <p:cNvSpPr>
            <a:spLocks noGrp="1"/>
          </p:cNvSpPr>
          <p:nvPr>
            <p:ph type="body" sz="quarter" idx="22"/>
          </p:nvPr>
        </p:nvSpPr>
        <p:spPr/>
        <p:txBody>
          <a:bodyPr/>
          <a:lstStyle/>
          <a:p>
            <a:r>
              <a:rPr lang="en-GB" dirty="0"/>
              <a:t>Fuzzy fractions</a:t>
            </a:r>
          </a:p>
        </p:txBody>
      </p:sp>
      <p:sp>
        <p:nvSpPr>
          <p:cNvPr id="9" name="Content Placeholder 8">
            <a:extLst>
              <a:ext uri="{FF2B5EF4-FFF2-40B4-BE49-F238E27FC236}">
                <a16:creationId xmlns:a16="http://schemas.microsoft.com/office/drawing/2014/main" id="{F9E42824-C81C-D10F-8F76-A856DCE3D834}"/>
              </a:ext>
            </a:extLst>
          </p:cNvPr>
          <p:cNvSpPr>
            <a:spLocks noGrp="1"/>
          </p:cNvSpPr>
          <p:nvPr>
            <p:ph sz="half" idx="18"/>
          </p:nvPr>
        </p:nvSpPr>
        <p:spPr>
          <a:xfrm>
            <a:off x="6288724" y="2642305"/>
            <a:ext cx="5013260" cy="3072695"/>
          </a:xfrm>
        </p:spPr>
        <p:txBody>
          <a:bodyPr/>
          <a:lstStyle/>
          <a:p>
            <a:r>
              <a:rPr lang="en-GB" dirty="0"/>
              <a:t>1919	Women’s Engineering Society founded</a:t>
            </a:r>
          </a:p>
          <a:p>
            <a:r>
              <a:rPr lang="en-GB" dirty="0"/>
              <a:t>1963	Robbins Report – Higher Education</a:t>
            </a:r>
          </a:p>
          <a:p>
            <a:r>
              <a:rPr lang="en-GB" dirty="0"/>
              <a:t>1969	Year of Women in Engineering</a:t>
            </a:r>
          </a:p>
          <a:p>
            <a:r>
              <a:rPr lang="en-GB" dirty="0"/>
              <a:t>1980	</a:t>
            </a:r>
            <a:r>
              <a:rPr lang="en-GB" dirty="0" err="1"/>
              <a:t>Finniston</a:t>
            </a:r>
            <a:r>
              <a:rPr lang="en-GB" dirty="0"/>
              <a:t> Report – Engineering our Future</a:t>
            </a:r>
          </a:p>
          <a:p>
            <a:r>
              <a:rPr lang="en-GB" dirty="0"/>
              <a:t>1984	Women in Science and Engineering</a:t>
            </a:r>
          </a:p>
          <a:p>
            <a:r>
              <a:rPr lang="en-GB" dirty="0"/>
              <a:t>1992	Education Reform Act</a:t>
            </a:r>
          </a:p>
          <a:p>
            <a:r>
              <a:rPr lang="en-GB" dirty="0"/>
              <a:t>2014	National Women in Engineering Day</a:t>
            </a:r>
          </a:p>
          <a:p>
            <a:pPr marL="0" indent="0">
              <a:buNone/>
            </a:pPr>
            <a:endParaRPr lang="en-GB" dirty="0"/>
          </a:p>
        </p:txBody>
      </p:sp>
      <p:graphicFrame>
        <p:nvGraphicFramePr>
          <p:cNvPr id="17" name="Content Placeholder 16">
            <a:extLst>
              <a:ext uri="{FF2B5EF4-FFF2-40B4-BE49-F238E27FC236}">
                <a16:creationId xmlns:a16="http://schemas.microsoft.com/office/drawing/2014/main" id="{4E717EE5-20C8-C8C6-F936-AE856069ACDD}"/>
              </a:ext>
            </a:extLst>
          </p:cNvPr>
          <p:cNvGraphicFramePr>
            <a:graphicFrameLocks noGrp="1"/>
          </p:cNvGraphicFramePr>
          <p:nvPr>
            <p:ph sz="half" idx="2"/>
            <p:extLst>
              <p:ext uri="{D42A27DB-BD31-4B8C-83A1-F6EECF244321}">
                <p14:modId xmlns:p14="http://schemas.microsoft.com/office/powerpoint/2010/main" val="1939648289"/>
              </p:ext>
            </p:extLst>
          </p:nvPr>
        </p:nvGraphicFramePr>
        <p:xfrm>
          <a:off x="1001713" y="2641600"/>
          <a:ext cx="4921250" cy="30734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A27BEFCB-776F-5CBF-72D9-3C1CE3370E72}"/>
              </a:ext>
            </a:extLst>
          </p:cNvPr>
          <p:cNvSpPr txBox="1"/>
          <p:nvPr/>
        </p:nvSpPr>
        <p:spPr>
          <a:xfrm>
            <a:off x="8880050" y="5715000"/>
            <a:ext cx="2903456" cy="646331"/>
          </a:xfrm>
          <a:prstGeom prst="rect">
            <a:avLst/>
          </a:prstGeom>
          <a:noFill/>
        </p:spPr>
        <p:txBody>
          <a:bodyPr wrap="square" rtlCol="0">
            <a:spAutoFit/>
          </a:bodyPr>
          <a:lstStyle/>
          <a:p>
            <a:r>
              <a:rPr lang="en-GB" dirty="0">
                <a:solidFill>
                  <a:srgbClr val="F62ED9"/>
                </a:solidFill>
              </a:rPr>
              <a:t>Growing participation, </a:t>
            </a:r>
          </a:p>
          <a:p>
            <a:r>
              <a:rPr lang="en-GB" dirty="0">
                <a:solidFill>
                  <a:srgbClr val="F62ED9"/>
                </a:solidFill>
              </a:rPr>
              <a:t>but reaching a low plateau</a:t>
            </a:r>
          </a:p>
        </p:txBody>
      </p:sp>
    </p:spTree>
    <p:extLst>
      <p:ext uri="{BB962C8B-B14F-4D97-AF65-F5344CB8AC3E}">
        <p14:creationId xmlns:p14="http://schemas.microsoft.com/office/powerpoint/2010/main" val="27239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030B9-F38B-5AFC-1AAE-584D3AF16DD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8B9B106-4D3F-E368-0F83-A4730C8EC8DE}"/>
              </a:ext>
            </a:extLst>
          </p:cNvPr>
          <p:cNvSpPr>
            <a:spLocks noGrp="1"/>
          </p:cNvSpPr>
          <p:nvPr>
            <p:ph type="body" sz="quarter" idx="12"/>
          </p:nvPr>
        </p:nvSpPr>
        <p:spPr>
          <a:xfrm>
            <a:off x="1001105" y="1676669"/>
            <a:ext cx="4338991" cy="276120"/>
          </a:xfrm>
        </p:spPr>
        <p:txBody>
          <a:bodyPr/>
          <a:lstStyle/>
          <a:p>
            <a:r>
              <a:rPr lang="en-GB" dirty="0"/>
              <a:t>Supporting women in engineering</a:t>
            </a:r>
          </a:p>
          <a:p>
            <a:endParaRPr lang="en-GB" sz="1800" dirty="0">
              <a:solidFill>
                <a:schemeClr val="accent1"/>
              </a:solidFill>
            </a:endParaRPr>
          </a:p>
        </p:txBody>
      </p:sp>
      <p:sp>
        <p:nvSpPr>
          <p:cNvPr id="13" name="Text Placeholder 12">
            <a:extLst>
              <a:ext uri="{FF2B5EF4-FFF2-40B4-BE49-F238E27FC236}">
                <a16:creationId xmlns:a16="http://schemas.microsoft.com/office/drawing/2014/main" id="{A7207018-8A44-68EE-27DB-80AD41400261}"/>
              </a:ext>
            </a:extLst>
          </p:cNvPr>
          <p:cNvSpPr>
            <a:spLocks noGrp="1"/>
          </p:cNvSpPr>
          <p:nvPr>
            <p:ph type="body" sz="quarter" idx="14"/>
          </p:nvPr>
        </p:nvSpPr>
        <p:spPr/>
        <p:txBody>
          <a:bodyPr/>
          <a:lstStyle/>
          <a:p>
            <a:r>
              <a:rPr lang="en-GB" sz="1600" dirty="0"/>
              <a:t>Degrees of diversity</a:t>
            </a:r>
          </a:p>
          <a:p>
            <a:endParaRPr lang="en-GB" dirty="0"/>
          </a:p>
        </p:txBody>
      </p:sp>
      <p:sp>
        <p:nvSpPr>
          <p:cNvPr id="6" name="Text Placeholder 5">
            <a:extLst>
              <a:ext uri="{FF2B5EF4-FFF2-40B4-BE49-F238E27FC236}">
                <a16:creationId xmlns:a16="http://schemas.microsoft.com/office/drawing/2014/main" id="{32E35011-0D6F-94B1-0EA9-77BF1DA352AB}"/>
              </a:ext>
            </a:extLst>
          </p:cNvPr>
          <p:cNvSpPr>
            <a:spLocks noGrp="1"/>
          </p:cNvSpPr>
          <p:nvPr>
            <p:ph type="body" sz="quarter" idx="21"/>
          </p:nvPr>
        </p:nvSpPr>
        <p:spPr/>
        <p:txBody>
          <a:bodyPr/>
          <a:lstStyle/>
          <a:p>
            <a:r>
              <a:rPr lang="en-GB" dirty="0"/>
              <a:t>Women in Engineering at the Open University</a:t>
            </a:r>
          </a:p>
        </p:txBody>
      </p:sp>
      <p:sp>
        <p:nvSpPr>
          <p:cNvPr id="7" name="Text Placeholder 6">
            <a:extLst>
              <a:ext uri="{FF2B5EF4-FFF2-40B4-BE49-F238E27FC236}">
                <a16:creationId xmlns:a16="http://schemas.microsoft.com/office/drawing/2014/main" id="{2A194D5C-7E7C-D78E-5CA6-3082909A491A}"/>
              </a:ext>
            </a:extLst>
          </p:cNvPr>
          <p:cNvSpPr>
            <a:spLocks noGrp="1"/>
          </p:cNvSpPr>
          <p:nvPr>
            <p:ph type="body" sz="quarter" idx="22"/>
          </p:nvPr>
        </p:nvSpPr>
        <p:spPr/>
        <p:txBody>
          <a:bodyPr/>
          <a:lstStyle/>
          <a:p>
            <a:r>
              <a:rPr lang="en-GB" dirty="0"/>
              <a:t>Previous research 2015-2020</a:t>
            </a:r>
          </a:p>
        </p:txBody>
      </p:sp>
      <p:sp>
        <p:nvSpPr>
          <p:cNvPr id="11" name="Content Placeholder 10">
            <a:extLst>
              <a:ext uri="{FF2B5EF4-FFF2-40B4-BE49-F238E27FC236}">
                <a16:creationId xmlns:a16="http://schemas.microsoft.com/office/drawing/2014/main" id="{D82C1DCD-017C-87E0-F6FA-0B64225E1FC9}"/>
              </a:ext>
            </a:extLst>
          </p:cNvPr>
          <p:cNvSpPr>
            <a:spLocks noGrp="1"/>
          </p:cNvSpPr>
          <p:nvPr>
            <p:ph sz="half" idx="2"/>
          </p:nvPr>
        </p:nvSpPr>
        <p:spPr/>
        <p:txBody>
          <a:bodyPr/>
          <a:lstStyle/>
          <a:p>
            <a:r>
              <a:rPr lang="en-GB" dirty="0" err="1">
                <a:solidFill>
                  <a:srgbClr val="262626"/>
                </a:solidFill>
              </a:rPr>
              <a:t>eSTEeM</a:t>
            </a:r>
            <a:r>
              <a:rPr lang="en-GB" dirty="0">
                <a:solidFill>
                  <a:srgbClr val="262626"/>
                </a:solidFill>
              </a:rPr>
              <a:t> project </a:t>
            </a:r>
            <a:r>
              <a:rPr lang="en-GB" dirty="0"/>
              <a:t>(2017-2019) </a:t>
            </a:r>
          </a:p>
          <a:p>
            <a:pPr lvl="1"/>
            <a:r>
              <a:rPr lang="en-GB" dirty="0">
                <a:solidFill>
                  <a:srgbClr val="262626"/>
                </a:solidFill>
              </a:rPr>
              <a:t>Carol Morris and Sally Organ </a:t>
            </a:r>
          </a:p>
          <a:p>
            <a:pPr lvl="1"/>
            <a:r>
              <a:rPr lang="en-GB" dirty="0">
                <a:hlinkClick r:id="rId3"/>
              </a:rPr>
              <a:t>Engineering qualifications at the OU – what motivates women to study? </a:t>
            </a:r>
            <a:endParaRPr lang="en-GB" dirty="0"/>
          </a:p>
          <a:p>
            <a:r>
              <a:rPr lang="en-GB" dirty="0">
                <a:solidFill>
                  <a:srgbClr val="262626"/>
                </a:solidFill>
              </a:rPr>
              <a:t>Women on Engineering OU qualifications were:</a:t>
            </a:r>
          </a:p>
          <a:p>
            <a:pPr lvl="1"/>
            <a:r>
              <a:rPr lang="en-GB" dirty="0">
                <a:solidFill>
                  <a:srgbClr val="262626"/>
                </a:solidFill>
              </a:rPr>
              <a:t>~10% of the cohort</a:t>
            </a:r>
          </a:p>
          <a:p>
            <a:pPr lvl="1"/>
            <a:r>
              <a:rPr lang="en-GB" dirty="0">
                <a:solidFill>
                  <a:srgbClr val="262626"/>
                </a:solidFill>
              </a:rPr>
              <a:t>less likely to be working in engineering </a:t>
            </a:r>
          </a:p>
          <a:p>
            <a:pPr lvl="1"/>
            <a:r>
              <a:rPr lang="en-GB" dirty="0">
                <a:solidFill>
                  <a:srgbClr val="262626"/>
                </a:solidFill>
              </a:rPr>
              <a:t>more likely to have a degree </a:t>
            </a:r>
          </a:p>
          <a:p>
            <a:pPr lvl="1"/>
            <a:r>
              <a:rPr lang="en-GB" dirty="0">
                <a:solidFill>
                  <a:srgbClr val="262626"/>
                </a:solidFill>
              </a:rPr>
              <a:t>already aware they are minoritised </a:t>
            </a:r>
          </a:p>
          <a:p>
            <a:endParaRPr lang="en-GB" dirty="0">
              <a:solidFill>
                <a:srgbClr val="262626"/>
              </a:solidFill>
            </a:endParaRPr>
          </a:p>
          <a:p>
            <a:endParaRPr lang="en-GB" dirty="0">
              <a:solidFill>
                <a:srgbClr val="262626"/>
              </a:solidFill>
            </a:endParaRPr>
          </a:p>
          <a:p>
            <a:pPr marL="0" indent="0">
              <a:buNone/>
            </a:pPr>
            <a:endParaRPr lang="en-GB" dirty="0"/>
          </a:p>
        </p:txBody>
      </p:sp>
      <p:pic>
        <p:nvPicPr>
          <p:cNvPr id="17" name="Content Placeholder 16" descr="Poster from a previous eSTEeM Project: Women in Engineering at the Open University&#10;Motivations and Aspirations&#10;Carol Morris and Sally Organ">
            <a:extLst>
              <a:ext uri="{FF2B5EF4-FFF2-40B4-BE49-F238E27FC236}">
                <a16:creationId xmlns:a16="http://schemas.microsoft.com/office/drawing/2014/main" id="{2AC6BD99-B9C0-503B-31CD-B7BACC41396F}"/>
              </a:ext>
            </a:extLst>
          </p:cNvPr>
          <p:cNvPicPr>
            <a:picLocks noGrp="1" noChangeAspect="1"/>
          </p:cNvPicPr>
          <p:nvPr>
            <p:ph sz="half" idx="18"/>
          </p:nvPr>
        </p:nvPicPr>
        <p:blipFill>
          <a:blip r:embed="rId4"/>
          <a:stretch>
            <a:fillRect/>
          </a:stretch>
        </p:blipFill>
        <p:spPr>
          <a:xfrm>
            <a:off x="5718911" y="1503325"/>
            <a:ext cx="6025461" cy="4211675"/>
          </a:xfrm>
          <a:prstGeom prst="rect">
            <a:avLst/>
          </a:prstGeom>
        </p:spPr>
      </p:pic>
      <p:sp>
        <p:nvSpPr>
          <p:cNvPr id="3" name="TextBox 2">
            <a:extLst>
              <a:ext uri="{FF2B5EF4-FFF2-40B4-BE49-F238E27FC236}">
                <a16:creationId xmlns:a16="http://schemas.microsoft.com/office/drawing/2014/main" id="{FBFD1D6F-80E1-5DEC-CFDE-54C8A2D5BEA2}"/>
              </a:ext>
            </a:extLst>
          </p:cNvPr>
          <p:cNvSpPr txBox="1"/>
          <p:nvPr/>
        </p:nvSpPr>
        <p:spPr>
          <a:xfrm>
            <a:off x="8840916" y="5393170"/>
            <a:ext cx="2903456" cy="923330"/>
          </a:xfrm>
          <a:prstGeom prst="rect">
            <a:avLst/>
          </a:prstGeom>
          <a:noFill/>
        </p:spPr>
        <p:txBody>
          <a:bodyPr wrap="square" rtlCol="0">
            <a:spAutoFit/>
          </a:bodyPr>
          <a:lstStyle/>
          <a:p>
            <a:r>
              <a:rPr lang="en-GB" dirty="0">
                <a:solidFill>
                  <a:srgbClr val="F62ED9"/>
                </a:solidFill>
              </a:rPr>
              <a:t>Female students less likely to already be working in an engineering role</a:t>
            </a:r>
          </a:p>
        </p:txBody>
      </p:sp>
    </p:spTree>
    <p:extLst>
      <p:ext uri="{BB962C8B-B14F-4D97-AF65-F5344CB8AC3E}">
        <p14:creationId xmlns:p14="http://schemas.microsoft.com/office/powerpoint/2010/main" val="127332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25897F-D6D4-A607-E4DE-9D2540666964}"/>
              </a:ext>
            </a:extLst>
          </p:cNvPr>
          <p:cNvSpPr>
            <a:spLocks noGrp="1"/>
          </p:cNvSpPr>
          <p:nvPr>
            <p:ph type="body" sz="quarter" idx="19"/>
          </p:nvPr>
        </p:nvSpPr>
        <p:spPr>
          <a:xfrm>
            <a:off x="6288724" y="1676669"/>
            <a:ext cx="4922617" cy="276120"/>
          </a:xfrm>
        </p:spPr>
        <p:txBody>
          <a:bodyPr/>
          <a:lstStyle/>
          <a:p>
            <a:r>
              <a:rPr lang="en-GB" dirty="0"/>
              <a:t>Interventions and recommendations</a:t>
            </a:r>
          </a:p>
        </p:txBody>
      </p:sp>
      <p:sp>
        <p:nvSpPr>
          <p:cNvPr id="5" name="Text Placeholder 4">
            <a:extLst>
              <a:ext uri="{FF2B5EF4-FFF2-40B4-BE49-F238E27FC236}">
                <a16:creationId xmlns:a16="http://schemas.microsoft.com/office/drawing/2014/main" id="{DC1BDF61-33AB-40B0-55F0-4CE4F0513B4C}"/>
              </a:ext>
            </a:extLst>
          </p:cNvPr>
          <p:cNvSpPr>
            <a:spLocks noGrp="1"/>
          </p:cNvSpPr>
          <p:nvPr>
            <p:ph type="body" sz="quarter" idx="20"/>
          </p:nvPr>
        </p:nvSpPr>
        <p:spPr/>
        <p:txBody>
          <a:bodyPr/>
          <a:lstStyle/>
          <a:p>
            <a:r>
              <a:rPr lang="en-GB" sz="1600" dirty="0"/>
              <a:t>Designing in diversity</a:t>
            </a:r>
          </a:p>
        </p:txBody>
      </p:sp>
      <p:sp>
        <p:nvSpPr>
          <p:cNvPr id="6" name="Text Placeholder 5">
            <a:extLst>
              <a:ext uri="{FF2B5EF4-FFF2-40B4-BE49-F238E27FC236}">
                <a16:creationId xmlns:a16="http://schemas.microsoft.com/office/drawing/2014/main" id="{3749C326-7232-11D7-0292-685B20F6084B}"/>
              </a:ext>
            </a:extLst>
          </p:cNvPr>
          <p:cNvSpPr>
            <a:spLocks noGrp="1"/>
          </p:cNvSpPr>
          <p:nvPr>
            <p:ph type="body" sz="quarter" idx="21"/>
          </p:nvPr>
        </p:nvSpPr>
        <p:spPr/>
        <p:txBody>
          <a:bodyPr/>
          <a:lstStyle/>
          <a:p>
            <a:r>
              <a:rPr lang="en-GB" dirty="0"/>
              <a:t>Recommendations</a:t>
            </a:r>
          </a:p>
        </p:txBody>
      </p:sp>
      <p:sp>
        <p:nvSpPr>
          <p:cNvPr id="7" name="Text Placeholder 6">
            <a:extLst>
              <a:ext uri="{FF2B5EF4-FFF2-40B4-BE49-F238E27FC236}">
                <a16:creationId xmlns:a16="http://schemas.microsoft.com/office/drawing/2014/main" id="{A398B4F7-C95F-F3C9-4924-95B78E7B9919}"/>
              </a:ext>
            </a:extLst>
          </p:cNvPr>
          <p:cNvSpPr>
            <a:spLocks noGrp="1"/>
          </p:cNvSpPr>
          <p:nvPr>
            <p:ph type="body" sz="quarter" idx="22"/>
          </p:nvPr>
        </p:nvSpPr>
        <p:spPr/>
        <p:txBody>
          <a:bodyPr/>
          <a:lstStyle/>
          <a:p>
            <a:r>
              <a:rPr lang="en-GB" dirty="0"/>
              <a:t>The OU journey to 2020</a:t>
            </a:r>
          </a:p>
        </p:txBody>
      </p:sp>
      <p:sp>
        <p:nvSpPr>
          <p:cNvPr id="3" name="Content Placeholder 2">
            <a:extLst>
              <a:ext uri="{FF2B5EF4-FFF2-40B4-BE49-F238E27FC236}">
                <a16:creationId xmlns:a16="http://schemas.microsoft.com/office/drawing/2014/main" id="{598CDBBC-D277-CCDA-202A-4940C9D7629D}"/>
              </a:ext>
            </a:extLst>
          </p:cNvPr>
          <p:cNvSpPr>
            <a:spLocks noGrp="1"/>
          </p:cNvSpPr>
          <p:nvPr>
            <p:ph sz="half" idx="18"/>
          </p:nvPr>
        </p:nvSpPr>
        <p:spPr/>
        <p:txBody>
          <a:bodyPr/>
          <a:lstStyle/>
          <a:p>
            <a:r>
              <a:rPr lang="en-GB" dirty="0"/>
              <a:t>Community building to reduce isolation</a:t>
            </a:r>
          </a:p>
          <a:p>
            <a:pPr lvl="1"/>
            <a:r>
              <a:rPr lang="en-GB" dirty="0"/>
              <a:t>Annual student conference</a:t>
            </a:r>
          </a:p>
          <a:p>
            <a:pPr lvl="1"/>
            <a:r>
              <a:rPr lang="en-GB" dirty="0"/>
              <a:t>Dedicated webpages on VLE and internet</a:t>
            </a:r>
          </a:p>
          <a:p>
            <a:r>
              <a:rPr lang="en-GB" dirty="0" err="1"/>
              <a:t>RAEng</a:t>
            </a:r>
            <a:r>
              <a:rPr lang="en-GB" dirty="0"/>
              <a:t> Visiting Professor Jan Peters </a:t>
            </a:r>
          </a:p>
          <a:p>
            <a:pPr lvl="1"/>
            <a:r>
              <a:rPr lang="en-GB" dirty="0"/>
              <a:t>‘Transforming Engineering Culture’</a:t>
            </a:r>
          </a:p>
          <a:p>
            <a:r>
              <a:rPr lang="en-GB" dirty="0"/>
              <a:t>Curriculum renewal</a:t>
            </a:r>
          </a:p>
          <a:p>
            <a:r>
              <a:rPr lang="en-GB" dirty="0"/>
              <a:t>Women’s Engineering Society</a:t>
            </a:r>
          </a:p>
          <a:p>
            <a:pPr lvl="1"/>
            <a:r>
              <a:rPr lang="en-GB" dirty="0"/>
              <a:t>Education Partner</a:t>
            </a:r>
          </a:p>
          <a:p>
            <a:pPr lvl="1"/>
            <a:r>
              <a:rPr lang="en-GB" dirty="0"/>
              <a:t>Student network</a:t>
            </a:r>
            <a:endParaRPr lang="en-GB" dirty="0">
              <a:hlinkClick r:id="rId3"/>
            </a:endParaRPr>
          </a:p>
          <a:p>
            <a:pPr lvl="1"/>
            <a:r>
              <a:rPr lang="en-GB" dirty="0">
                <a:hlinkClick r:id="rId3"/>
              </a:rPr>
              <a:t>Gender decoder </a:t>
            </a:r>
            <a:r>
              <a:rPr lang="en-GB" dirty="0"/>
              <a:t>for recruitment</a:t>
            </a:r>
          </a:p>
        </p:txBody>
      </p:sp>
      <p:pic>
        <p:nvPicPr>
          <p:cNvPr id="23" name="Content Placeholder 10" descr="Photo of female engineers attending a student conference on campus">
            <a:extLst>
              <a:ext uri="{FF2B5EF4-FFF2-40B4-BE49-F238E27FC236}">
                <a16:creationId xmlns:a16="http://schemas.microsoft.com/office/drawing/2014/main" id="{93CE6BCC-9FF9-3236-8141-CD036C029BD7}"/>
              </a:ext>
            </a:extLst>
          </p:cNvPr>
          <p:cNvPicPr>
            <a:picLocks noGrp="1" noChangeAspect="1"/>
          </p:cNvPicPr>
          <p:nvPr>
            <p:ph sz="half" idx="2"/>
          </p:nvPr>
        </p:nvPicPr>
        <p:blipFill>
          <a:blip r:embed="rId4"/>
          <a:stretch>
            <a:fillRect/>
          </a:stretch>
        </p:blipFill>
        <p:spPr>
          <a:xfrm>
            <a:off x="709105" y="1801194"/>
            <a:ext cx="4943060" cy="1539641"/>
          </a:xfrm>
        </p:spPr>
      </p:pic>
      <p:graphicFrame>
        <p:nvGraphicFramePr>
          <p:cNvPr id="24" name="Content Placeholder 12" descr="Table of conferences for 2016 to 2019">
            <a:extLst>
              <a:ext uri="{FF2B5EF4-FFF2-40B4-BE49-F238E27FC236}">
                <a16:creationId xmlns:a16="http://schemas.microsoft.com/office/drawing/2014/main" id="{0A275166-DA8B-443E-1C04-5A0AB7065500}"/>
              </a:ext>
            </a:extLst>
          </p:cNvPr>
          <p:cNvGraphicFramePr>
            <a:graphicFrameLocks/>
          </p:cNvGraphicFramePr>
          <p:nvPr>
            <p:extLst>
              <p:ext uri="{D42A27DB-BD31-4B8C-83A1-F6EECF244321}">
                <p14:modId xmlns:p14="http://schemas.microsoft.com/office/powerpoint/2010/main" val="2466760307"/>
              </p:ext>
            </p:extLst>
          </p:nvPr>
        </p:nvGraphicFramePr>
        <p:xfrm>
          <a:off x="709105" y="3523958"/>
          <a:ext cx="4943061" cy="2037108"/>
        </p:xfrm>
        <a:graphic>
          <a:graphicData uri="http://schemas.openxmlformats.org/drawingml/2006/table">
            <a:tbl>
              <a:tblPr/>
              <a:tblGrid>
                <a:gridCol w="643507">
                  <a:extLst>
                    <a:ext uri="{9D8B030D-6E8A-4147-A177-3AD203B41FA5}">
                      <a16:colId xmlns:a16="http://schemas.microsoft.com/office/drawing/2014/main" val="3565273005"/>
                    </a:ext>
                  </a:extLst>
                </a:gridCol>
                <a:gridCol w="2916936">
                  <a:extLst>
                    <a:ext uri="{9D8B030D-6E8A-4147-A177-3AD203B41FA5}">
                      <a16:colId xmlns:a16="http://schemas.microsoft.com/office/drawing/2014/main" val="1287620230"/>
                    </a:ext>
                  </a:extLst>
                </a:gridCol>
                <a:gridCol w="1382618">
                  <a:extLst>
                    <a:ext uri="{9D8B030D-6E8A-4147-A177-3AD203B41FA5}">
                      <a16:colId xmlns:a16="http://schemas.microsoft.com/office/drawing/2014/main" val="2026859474"/>
                    </a:ext>
                  </a:extLst>
                </a:gridCol>
              </a:tblGrid>
              <a:tr h="186940">
                <a:tc>
                  <a:txBody>
                    <a:bodyPr/>
                    <a:lstStyle/>
                    <a:p>
                      <a:pPr algn="l" fontAlgn="t">
                        <a:lnSpc>
                          <a:spcPts val="1728"/>
                        </a:lnSpc>
                        <a:spcAft>
                          <a:spcPts val="1125"/>
                        </a:spcAft>
                        <a:buNone/>
                      </a:pPr>
                      <a:r>
                        <a:rPr lang="en-GB" sz="1400">
                          <a:effectLst/>
                        </a:rPr>
                        <a:t>Year</a:t>
                      </a:r>
                    </a:p>
                  </a:txBody>
                  <a:tcPr marL="52178" marR="52178" marT="26089" marB="26089">
                    <a:lnL>
                      <a:noFill/>
                    </a:lnL>
                    <a:lnR>
                      <a:noFill/>
                    </a:lnR>
                    <a:lnT>
                      <a:noFill/>
                    </a:lnT>
                    <a:lnB>
                      <a:noFill/>
                    </a:lnB>
                    <a:solidFill>
                      <a:srgbClr val="FFFFFF"/>
                    </a:solidFill>
                  </a:tcPr>
                </a:tc>
                <a:tc>
                  <a:txBody>
                    <a:bodyPr/>
                    <a:lstStyle/>
                    <a:p>
                      <a:pPr algn="l" fontAlgn="t">
                        <a:lnSpc>
                          <a:spcPts val="1728"/>
                        </a:lnSpc>
                        <a:spcAft>
                          <a:spcPts val="1125"/>
                        </a:spcAft>
                        <a:buNone/>
                      </a:pPr>
                      <a:r>
                        <a:rPr lang="en-GB" sz="1400" dirty="0">
                          <a:effectLst/>
                        </a:rPr>
                        <a:t>Conference</a:t>
                      </a:r>
                    </a:p>
                  </a:txBody>
                  <a:tcPr marL="52178" marR="52178" marT="26089" marB="26089">
                    <a:lnL>
                      <a:noFill/>
                    </a:lnL>
                    <a:lnR>
                      <a:noFill/>
                    </a:lnR>
                    <a:lnT>
                      <a:noFill/>
                    </a:lnT>
                    <a:lnB>
                      <a:noFill/>
                    </a:lnB>
                    <a:solidFill>
                      <a:srgbClr val="FFFFFF"/>
                    </a:solidFill>
                  </a:tcPr>
                </a:tc>
                <a:tc>
                  <a:txBody>
                    <a:bodyPr/>
                    <a:lstStyle/>
                    <a:p>
                      <a:pPr algn="l" fontAlgn="t">
                        <a:lnSpc>
                          <a:spcPts val="1728"/>
                        </a:lnSpc>
                        <a:spcAft>
                          <a:spcPts val="1125"/>
                        </a:spcAft>
                        <a:buNone/>
                      </a:pPr>
                      <a:r>
                        <a:rPr lang="en-GB" sz="1400">
                          <a:effectLst/>
                        </a:rPr>
                        <a:t>Venue</a:t>
                      </a:r>
                    </a:p>
                  </a:txBody>
                  <a:tcPr marL="52178" marR="52178" marT="26089" marB="26089">
                    <a:lnL>
                      <a:noFill/>
                    </a:lnL>
                    <a:lnR>
                      <a:noFill/>
                    </a:lnR>
                    <a:lnT>
                      <a:noFill/>
                    </a:lnT>
                    <a:lnB>
                      <a:noFill/>
                    </a:lnB>
                    <a:solidFill>
                      <a:srgbClr val="FFFFFF"/>
                    </a:solidFill>
                  </a:tcPr>
                </a:tc>
                <a:extLst>
                  <a:ext uri="{0D108BD9-81ED-4DB2-BD59-A6C34878D82A}">
                    <a16:rowId xmlns:a16="http://schemas.microsoft.com/office/drawing/2014/main" val="3732641666"/>
                  </a:ext>
                </a:extLst>
              </a:tr>
              <a:tr h="557653">
                <a:tc>
                  <a:txBody>
                    <a:bodyPr/>
                    <a:lstStyle/>
                    <a:p>
                      <a:pPr algn="l" fontAlgn="t">
                        <a:lnSpc>
                          <a:spcPts val="1728"/>
                        </a:lnSpc>
                        <a:spcAft>
                          <a:spcPts val="1125"/>
                        </a:spcAft>
                        <a:buNone/>
                      </a:pPr>
                      <a:r>
                        <a:rPr lang="en-GB" sz="1400">
                          <a:effectLst/>
                        </a:rPr>
                        <a:t>2016</a:t>
                      </a:r>
                    </a:p>
                  </a:txBody>
                  <a:tcPr marL="52178" marR="52178" marT="26089" marB="26089">
                    <a:lnL>
                      <a:noFill/>
                    </a:lnL>
                    <a:lnR>
                      <a:noFill/>
                    </a:lnR>
                    <a:lnT>
                      <a:noFill/>
                    </a:lnT>
                    <a:lnB>
                      <a:noFill/>
                    </a:lnB>
                    <a:solidFill>
                      <a:srgbClr val="FFFFFF"/>
                    </a:solidFill>
                  </a:tcPr>
                </a:tc>
                <a:tc>
                  <a:txBody>
                    <a:bodyPr/>
                    <a:lstStyle/>
                    <a:p>
                      <a:pPr algn="l" fontAlgn="t">
                        <a:lnSpc>
                          <a:spcPts val="1728"/>
                        </a:lnSpc>
                        <a:spcAft>
                          <a:spcPts val="1125"/>
                        </a:spcAft>
                        <a:buNone/>
                      </a:pPr>
                      <a:r>
                        <a:rPr lang="en-GB" sz="1400" dirty="0">
                          <a:effectLst/>
                        </a:rPr>
                        <a:t>Making connections – Celebrating Women in Engineering</a:t>
                      </a:r>
                    </a:p>
                  </a:txBody>
                  <a:tcPr marL="52178" marR="52178" marT="26089" marB="26089">
                    <a:lnL>
                      <a:noFill/>
                    </a:lnL>
                    <a:lnR>
                      <a:noFill/>
                    </a:lnR>
                    <a:lnT>
                      <a:noFill/>
                    </a:lnT>
                    <a:lnB>
                      <a:noFill/>
                    </a:lnB>
                    <a:solidFill>
                      <a:srgbClr val="FFFFFF"/>
                    </a:solidFill>
                  </a:tcPr>
                </a:tc>
                <a:tc>
                  <a:txBody>
                    <a:bodyPr/>
                    <a:lstStyle/>
                    <a:p>
                      <a:pPr algn="l" fontAlgn="t">
                        <a:lnSpc>
                          <a:spcPts val="1728"/>
                        </a:lnSpc>
                        <a:spcAft>
                          <a:spcPts val="1125"/>
                        </a:spcAft>
                        <a:buNone/>
                      </a:pPr>
                      <a:r>
                        <a:rPr lang="en-GB" sz="1400" dirty="0">
                          <a:effectLst/>
                        </a:rPr>
                        <a:t>Milton Keynes</a:t>
                      </a:r>
                    </a:p>
                  </a:txBody>
                  <a:tcPr marL="52178" marR="52178" marT="26089" marB="26089">
                    <a:lnL>
                      <a:noFill/>
                    </a:lnL>
                    <a:lnR>
                      <a:noFill/>
                    </a:lnR>
                    <a:lnT>
                      <a:noFill/>
                    </a:lnT>
                    <a:lnB>
                      <a:noFill/>
                    </a:lnB>
                    <a:solidFill>
                      <a:srgbClr val="FFFFFF"/>
                    </a:solidFill>
                  </a:tcPr>
                </a:tc>
                <a:extLst>
                  <a:ext uri="{0D108BD9-81ED-4DB2-BD59-A6C34878D82A}">
                    <a16:rowId xmlns:a16="http://schemas.microsoft.com/office/drawing/2014/main" val="794551389"/>
                  </a:ext>
                </a:extLst>
              </a:tr>
              <a:tr h="385834">
                <a:tc>
                  <a:txBody>
                    <a:bodyPr/>
                    <a:lstStyle/>
                    <a:p>
                      <a:pPr algn="l" fontAlgn="t">
                        <a:lnSpc>
                          <a:spcPts val="1728"/>
                        </a:lnSpc>
                        <a:spcAft>
                          <a:spcPts val="1125"/>
                        </a:spcAft>
                        <a:buNone/>
                      </a:pPr>
                      <a:r>
                        <a:rPr lang="en-GB" sz="1400">
                          <a:effectLst/>
                        </a:rPr>
                        <a:t>2017</a:t>
                      </a:r>
                    </a:p>
                  </a:txBody>
                  <a:tcPr marL="52178" marR="52178" marT="26089" marB="26089">
                    <a:lnL>
                      <a:noFill/>
                    </a:lnL>
                    <a:lnR>
                      <a:noFill/>
                    </a:lnR>
                    <a:lnT>
                      <a:noFill/>
                    </a:lnT>
                    <a:lnB>
                      <a:noFill/>
                    </a:lnB>
                    <a:solidFill>
                      <a:srgbClr val="FFFFFF"/>
                    </a:solidFill>
                  </a:tcPr>
                </a:tc>
                <a:tc>
                  <a:txBody>
                    <a:bodyPr/>
                    <a:lstStyle/>
                    <a:p>
                      <a:pPr algn="l" fontAlgn="t">
                        <a:lnSpc>
                          <a:spcPts val="1728"/>
                        </a:lnSpc>
                        <a:spcAft>
                          <a:spcPts val="1125"/>
                        </a:spcAft>
                        <a:buNone/>
                      </a:pPr>
                      <a:r>
                        <a:rPr lang="en-GB" sz="1400" dirty="0">
                          <a:effectLst/>
                        </a:rPr>
                        <a:t>Creating supportive environments</a:t>
                      </a:r>
                    </a:p>
                  </a:txBody>
                  <a:tcPr marL="52178" marR="52178" marT="26089" marB="26089">
                    <a:lnL>
                      <a:noFill/>
                    </a:lnL>
                    <a:lnR>
                      <a:noFill/>
                    </a:lnR>
                    <a:lnT>
                      <a:noFill/>
                    </a:lnT>
                    <a:lnB>
                      <a:noFill/>
                    </a:lnB>
                    <a:solidFill>
                      <a:srgbClr val="FFFFFF"/>
                    </a:solidFill>
                  </a:tcPr>
                </a:tc>
                <a:tc>
                  <a:txBody>
                    <a:bodyPr/>
                    <a:lstStyle/>
                    <a:p>
                      <a:pPr algn="l" fontAlgn="t">
                        <a:lnSpc>
                          <a:spcPts val="1728"/>
                        </a:lnSpc>
                        <a:spcAft>
                          <a:spcPts val="1125"/>
                        </a:spcAft>
                        <a:buNone/>
                      </a:pPr>
                      <a:r>
                        <a:rPr lang="en-GB" sz="1400" dirty="0">
                          <a:effectLst/>
                        </a:rPr>
                        <a:t>Milton Keynes</a:t>
                      </a:r>
                    </a:p>
                  </a:txBody>
                  <a:tcPr marL="52178" marR="52178" marT="26089" marB="26089">
                    <a:lnL>
                      <a:noFill/>
                    </a:lnL>
                    <a:lnR>
                      <a:noFill/>
                    </a:lnR>
                    <a:lnT>
                      <a:noFill/>
                    </a:lnT>
                    <a:lnB>
                      <a:noFill/>
                    </a:lnB>
                    <a:solidFill>
                      <a:srgbClr val="FFFFFF"/>
                    </a:solidFill>
                  </a:tcPr>
                </a:tc>
                <a:extLst>
                  <a:ext uri="{0D108BD9-81ED-4DB2-BD59-A6C34878D82A}">
                    <a16:rowId xmlns:a16="http://schemas.microsoft.com/office/drawing/2014/main" val="2397828055"/>
                  </a:ext>
                </a:extLst>
              </a:tr>
              <a:tr h="337494">
                <a:tc>
                  <a:txBody>
                    <a:bodyPr/>
                    <a:lstStyle/>
                    <a:p>
                      <a:pPr algn="l" fontAlgn="t">
                        <a:lnSpc>
                          <a:spcPts val="1728"/>
                        </a:lnSpc>
                        <a:spcAft>
                          <a:spcPts val="1125"/>
                        </a:spcAft>
                        <a:buNone/>
                      </a:pPr>
                      <a:r>
                        <a:rPr lang="en-GB" sz="1400">
                          <a:effectLst/>
                        </a:rPr>
                        <a:t>2018</a:t>
                      </a:r>
                    </a:p>
                  </a:txBody>
                  <a:tcPr marL="52178" marR="52178" marT="26089" marB="26089">
                    <a:lnL>
                      <a:noFill/>
                    </a:lnL>
                    <a:lnR>
                      <a:noFill/>
                    </a:lnR>
                    <a:lnT>
                      <a:noFill/>
                    </a:lnT>
                    <a:lnB>
                      <a:noFill/>
                    </a:lnB>
                    <a:solidFill>
                      <a:srgbClr val="FFFFFF"/>
                    </a:solidFill>
                  </a:tcPr>
                </a:tc>
                <a:tc>
                  <a:txBody>
                    <a:bodyPr/>
                    <a:lstStyle/>
                    <a:p>
                      <a:pPr algn="l" fontAlgn="t">
                        <a:lnSpc>
                          <a:spcPts val="1728"/>
                        </a:lnSpc>
                        <a:spcAft>
                          <a:spcPts val="1125"/>
                        </a:spcAft>
                        <a:buNone/>
                      </a:pPr>
                      <a:r>
                        <a:rPr lang="en-GB" sz="1400" dirty="0">
                          <a:effectLst/>
                        </a:rPr>
                        <a:t>Levelling the playing field</a:t>
                      </a:r>
                    </a:p>
                  </a:txBody>
                  <a:tcPr marL="52178" marR="52178" marT="26089" marB="26089">
                    <a:lnL>
                      <a:noFill/>
                    </a:lnL>
                    <a:lnR>
                      <a:noFill/>
                    </a:lnR>
                    <a:lnT>
                      <a:noFill/>
                    </a:lnT>
                    <a:lnB>
                      <a:noFill/>
                    </a:lnB>
                    <a:solidFill>
                      <a:srgbClr val="FFFFFF"/>
                    </a:solidFill>
                  </a:tcPr>
                </a:tc>
                <a:tc>
                  <a:txBody>
                    <a:bodyPr/>
                    <a:lstStyle/>
                    <a:p>
                      <a:pPr algn="l" fontAlgn="t">
                        <a:lnSpc>
                          <a:spcPts val="1728"/>
                        </a:lnSpc>
                        <a:spcAft>
                          <a:spcPts val="1125"/>
                        </a:spcAft>
                        <a:buNone/>
                      </a:pPr>
                      <a:r>
                        <a:rPr lang="en-GB" sz="1400" dirty="0">
                          <a:effectLst/>
                        </a:rPr>
                        <a:t>Milton Keynes</a:t>
                      </a:r>
                    </a:p>
                  </a:txBody>
                  <a:tcPr marL="52178" marR="52178" marT="26089" marB="26089">
                    <a:lnL>
                      <a:noFill/>
                    </a:lnL>
                    <a:lnR>
                      <a:noFill/>
                    </a:lnR>
                    <a:lnT>
                      <a:noFill/>
                    </a:lnT>
                    <a:lnB>
                      <a:noFill/>
                    </a:lnB>
                    <a:solidFill>
                      <a:srgbClr val="FFFFFF"/>
                    </a:solidFill>
                  </a:tcPr>
                </a:tc>
                <a:extLst>
                  <a:ext uri="{0D108BD9-81ED-4DB2-BD59-A6C34878D82A}">
                    <a16:rowId xmlns:a16="http://schemas.microsoft.com/office/drawing/2014/main" val="1625518133"/>
                  </a:ext>
                </a:extLst>
              </a:tr>
              <a:tr h="488049">
                <a:tc>
                  <a:txBody>
                    <a:bodyPr/>
                    <a:lstStyle/>
                    <a:p>
                      <a:pPr algn="l" fontAlgn="t">
                        <a:lnSpc>
                          <a:spcPts val="1728"/>
                        </a:lnSpc>
                        <a:spcAft>
                          <a:spcPts val="1125"/>
                        </a:spcAft>
                        <a:buNone/>
                      </a:pPr>
                      <a:r>
                        <a:rPr lang="en-GB" sz="1400">
                          <a:effectLst/>
                        </a:rPr>
                        <a:t>2019</a:t>
                      </a:r>
                    </a:p>
                  </a:txBody>
                  <a:tcPr marL="52178" marR="52178" marT="26089" marB="26089">
                    <a:lnL>
                      <a:noFill/>
                    </a:lnL>
                    <a:lnR>
                      <a:noFill/>
                    </a:lnR>
                    <a:lnT>
                      <a:noFill/>
                    </a:lnT>
                    <a:lnB>
                      <a:noFill/>
                    </a:lnB>
                    <a:solidFill>
                      <a:srgbClr val="FFFFFF"/>
                    </a:solidFill>
                  </a:tcPr>
                </a:tc>
                <a:tc>
                  <a:txBody>
                    <a:bodyPr/>
                    <a:lstStyle/>
                    <a:p>
                      <a:pPr algn="l" fontAlgn="t">
                        <a:lnSpc>
                          <a:spcPts val="1728"/>
                        </a:lnSpc>
                        <a:spcAft>
                          <a:spcPts val="1125"/>
                        </a:spcAft>
                        <a:buNone/>
                      </a:pPr>
                      <a:r>
                        <a:rPr lang="en-GB" sz="1400" dirty="0">
                          <a:effectLst/>
                        </a:rPr>
                        <a:t>Transforming the future – engineering for all</a:t>
                      </a:r>
                    </a:p>
                  </a:txBody>
                  <a:tcPr marL="52178" marR="52178" marT="26089" marB="26089">
                    <a:lnL>
                      <a:noFill/>
                    </a:lnL>
                    <a:lnR>
                      <a:noFill/>
                    </a:lnR>
                    <a:lnT>
                      <a:noFill/>
                    </a:lnT>
                    <a:lnB>
                      <a:noFill/>
                    </a:lnB>
                    <a:solidFill>
                      <a:srgbClr val="FFFFFF"/>
                    </a:solidFill>
                  </a:tcPr>
                </a:tc>
                <a:tc>
                  <a:txBody>
                    <a:bodyPr/>
                    <a:lstStyle/>
                    <a:p>
                      <a:pPr algn="l" fontAlgn="t">
                        <a:lnSpc>
                          <a:spcPts val="1728"/>
                        </a:lnSpc>
                        <a:spcAft>
                          <a:spcPts val="1125"/>
                        </a:spcAft>
                        <a:buNone/>
                      </a:pPr>
                      <a:r>
                        <a:rPr lang="en-GB" sz="1400" dirty="0">
                          <a:effectLst/>
                        </a:rPr>
                        <a:t>Birmingham</a:t>
                      </a:r>
                    </a:p>
                  </a:txBody>
                  <a:tcPr marL="52178" marR="52178" marT="26089" marB="26089">
                    <a:lnL>
                      <a:noFill/>
                    </a:lnL>
                    <a:lnR>
                      <a:noFill/>
                    </a:lnR>
                    <a:lnT>
                      <a:noFill/>
                    </a:lnT>
                    <a:lnB>
                      <a:noFill/>
                    </a:lnB>
                    <a:solidFill>
                      <a:srgbClr val="FFFFFF"/>
                    </a:solidFill>
                  </a:tcPr>
                </a:tc>
                <a:extLst>
                  <a:ext uri="{0D108BD9-81ED-4DB2-BD59-A6C34878D82A}">
                    <a16:rowId xmlns:a16="http://schemas.microsoft.com/office/drawing/2014/main" val="2301045586"/>
                  </a:ext>
                </a:extLst>
              </a:tr>
            </a:tbl>
          </a:graphicData>
        </a:graphic>
      </p:graphicFrame>
      <p:sp>
        <p:nvSpPr>
          <p:cNvPr id="2" name="TextBox 1">
            <a:extLst>
              <a:ext uri="{FF2B5EF4-FFF2-40B4-BE49-F238E27FC236}">
                <a16:creationId xmlns:a16="http://schemas.microsoft.com/office/drawing/2014/main" id="{D4D4CAF3-2F25-175C-50CB-CF14F93C5125}"/>
              </a:ext>
            </a:extLst>
          </p:cNvPr>
          <p:cNvSpPr txBox="1"/>
          <p:nvPr/>
        </p:nvSpPr>
        <p:spPr>
          <a:xfrm>
            <a:off x="8959532" y="555148"/>
            <a:ext cx="2549244" cy="646331"/>
          </a:xfrm>
          <a:prstGeom prst="rect">
            <a:avLst/>
          </a:prstGeom>
          <a:noFill/>
        </p:spPr>
        <p:txBody>
          <a:bodyPr wrap="square" rtlCol="0">
            <a:spAutoFit/>
          </a:bodyPr>
          <a:lstStyle/>
          <a:p>
            <a:r>
              <a:rPr lang="en-GB" dirty="0">
                <a:solidFill>
                  <a:srgbClr val="F62ED9"/>
                </a:solidFill>
              </a:rPr>
              <a:t>Concerted effort, within curriculum and beyond</a:t>
            </a:r>
          </a:p>
        </p:txBody>
      </p:sp>
    </p:spTree>
    <p:extLst>
      <p:ext uri="{BB962C8B-B14F-4D97-AF65-F5344CB8AC3E}">
        <p14:creationId xmlns:p14="http://schemas.microsoft.com/office/powerpoint/2010/main" val="49905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1A8143CE0C134B8A33BBDF9C822137" ma:contentTypeVersion="19" ma:contentTypeDescription="Create a new document." ma:contentTypeScope="" ma:versionID="a1863d2700150dc02c9f55164fad1fe7">
  <xsd:schema xmlns:xsd="http://www.w3.org/2001/XMLSchema" xmlns:xs="http://www.w3.org/2001/XMLSchema" xmlns:p="http://schemas.microsoft.com/office/2006/metadata/properties" xmlns:ns2="b09089af-d965-4a35-adc6-c1557f4ef19b" xmlns:ns3="7197fb12-7609-4665-ab28-2c56dc6efc6c" xmlns:ns4="e4476828-269d-41e7-8c7f-463a607b843c" targetNamespace="http://schemas.microsoft.com/office/2006/metadata/properties" ma:root="true" ma:fieldsID="99665442ab0a7aef319c040dfc1e5669" ns2:_="" ns3:_="" ns4:_="">
    <xsd:import namespace="b09089af-d965-4a35-adc6-c1557f4ef19b"/>
    <xsd:import namespace="7197fb12-7609-4665-ab28-2c56dc6efc6c"/>
    <xsd:import namespace="e4476828-269d-41e7-8c7f-463a607b843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ServiceDateTaken" minOccurs="0"/>
                <xsd:element ref="ns2:lcf76f155ced4ddcb4097134ff3c332f" minOccurs="0"/>
                <xsd:element ref="ns4:TaxCatchAll"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9089af-d965-4a35-adc6-c1557f4ef1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97fb12-7609-4665-ab28-2c56dc6efc6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476828-269d-41e7-8c7f-463a607b843c"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aa62de6b-3c3a-46eb-aa73-b954e9c17589}" ma:internalName="TaxCatchAll" ma:showField="CatchAllData" ma:web="7197fb12-7609-4665-ab28-2c56dc6efc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4476828-269d-41e7-8c7f-463a607b843c" xsi:nil="true"/>
    <lcf76f155ced4ddcb4097134ff3c332f xmlns="b09089af-d965-4a35-adc6-c1557f4ef19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8036D05-D958-47D3-A9B3-64C65DD68CE6}"/>
</file>

<file path=customXml/itemProps2.xml><?xml version="1.0" encoding="utf-8"?>
<ds:datastoreItem xmlns:ds="http://schemas.openxmlformats.org/officeDocument/2006/customXml" ds:itemID="{84D61696-176B-4890-B0CE-0BC6858E85DD}">
  <ds:schemaRefs>
    <ds:schemaRef ds:uri="http://schemas.microsoft.com/sharepoint/v3/contenttype/forms"/>
  </ds:schemaRefs>
</ds:datastoreItem>
</file>

<file path=customXml/itemProps3.xml><?xml version="1.0" encoding="utf-8"?>
<ds:datastoreItem xmlns:ds="http://schemas.openxmlformats.org/officeDocument/2006/customXml" ds:itemID="{887DB76B-819F-4FC3-8D11-8FBE7C8403EC}">
  <ds:schemaRefs>
    <ds:schemaRef ds:uri="http://purl.org/dc/term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10370895-0042-4154-850b-cbf8cfbb7f05"/>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4996</TotalTime>
  <Words>3444</Words>
  <Application>Microsoft Office PowerPoint</Application>
  <PresentationFormat>Widescreen</PresentationFormat>
  <Paragraphs>283</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Aptos Display</vt:lpstr>
      <vt:lpstr>Arial</vt:lpstr>
      <vt:lpstr>Poppins</vt:lpstr>
      <vt:lpstr>Poppins SemiBold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Lindy.Lloyd</dc:creator>
  <cp:lastModifiedBy>Diane.Ford</cp:lastModifiedBy>
  <cp:revision>16</cp:revision>
  <dcterms:created xsi:type="dcterms:W3CDTF">2025-09-16T12:21:05Z</dcterms:created>
  <dcterms:modified xsi:type="dcterms:W3CDTF">2026-07-01T08:38:31Z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0x010100E11A8143CE0C134B8A33BBDF9C822137</vt:lpwstr>
  </property>
  <property fmtid="{D5CDD505-2E9C-101B-9397-08002B2CF9AE}" pid="3" name="MediaServiceImageTags">
    <vt:lpwstr/>
  </property>
</Properties>
</file>