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31" r:id="rId5"/>
  </p:sldIdLst>
  <p:sldSz cx="12192000" cy="6858000"/>
  <p:notesSz cx="7010400" cy="92964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645"/>
    <a:srgbClr val="FF8A77"/>
    <a:srgbClr val="06061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66D0D0-71E7-4104-A0D2-7B583B7B0D08}" v="50" dt="2026-02-03T11:44:56.626"/>
    <p1510:client id="{64AF8B2D-2417-48D0-93FE-A75A5005CEEC}" v="31" dt="2026-02-03T09:48:02.481"/>
    <p1510:client id="{F18F579B-55F5-5B44-BD9F-0F0ABDAD3275}" v="30" dt="2026-02-03T10:32:39.2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6A8-6ED5-4539-87D6-AFCB6A9ADD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1CA9-6E9A-4637-835A-572E070E7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1E61-F304-4060-A71B-12EF89F2AB62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7BD09-F700-4294-844B-B16BB42D4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03D2-9D32-4973-B2F2-CBB43172B8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62D12-9E5E-493C-BE47-C6A094F24C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103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C1C4-A2CA-4E67-A1F5-602634E2BCF5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5DF9-41A9-4B2A-8603-E47104E21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55DF9-41A9-4B2A-8603-E47104E21A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92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024934-070C-DA4D-AC21-0DC55BDEFAC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86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70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414B7-E694-DD45-8C62-70FE79ADDF1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3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51280"/>
            <a:ext cx="10515600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open university logo">
            <a:extLst>
              <a:ext uri="{FF2B5EF4-FFF2-40B4-BE49-F238E27FC236}">
                <a16:creationId xmlns:a16="http://schemas.microsoft.com/office/drawing/2014/main" id="{73F5A3A6-890C-3C44-8E85-866FAD5E91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712" y="361703"/>
            <a:ext cx="1234088" cy="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2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BC9E42-CF55-F942-9572-3ACDE7694071}"/>
              </a:ext>
            </a:extLst>
          </p:cNvPr>
          <p:cNvSpPr txBox="1"/>
          <p:nvPr/>
        </p:nvSpPr>
        <p:spPr>
          <a:xfrm>
            <a:off x="5195441" y="6646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F465D11-9EEB-4425-A721-333EF169DD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174" y="139341"/>
            <a:ext cx="11797967" cy="518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altLang="en-US" sz="2400" b="1" dirty="0">
                <a:solidFill>
                  <a:srgbClr val="060645"/>
                </a:solidFill>
                <a:latin typeface="Poppins"/>
                <a:cs typeface="Poppins"/>
              </a:rPr>
              <a:t>Academic discussions (ADs): evaluating student </a:t>
            </a:r>
            <a:br>
              <a:rPr lang="en-GB" altLang="en-US" sz="2400" b="1" dirty="0">
                <a:solidFill>
                  <a:srgbClr val="060645"/>
                </a:solidFill>
                <a:latin typeface="Poppins"/>
                <a:cs typeface="Poppins"/>
              </a:rPr>
            </a:br>
            <a:r>
              <a:rPr lang="en-GB" altLang="en-US" sz="2400" b="1" dirty="0">
                <a:solidFill>
                  <a:srgbClr val="060645"/>
                </a:solidFill>
                <a:latin typeface="Poppins"/>
                <a:cs typeface="Poppins"/>
              </a:rPr>
              <a:t>experience and outcomes and tutor perceptions of </a:t>
            </a:r>
            <a:br>
              <a:rPr lang="en-GB" altLang="en-US" sz="2400" b="1" dirty="0">
                <a:solidFill>
                  <a:srgbClr val="060645"/>
                </a:solidFill>
                <a:latin typeface="Poppins"/>
                <a:cs typeface="Poppins"/>
              </a:rPr>
            </a:br>
            <a:r>
              <a:rPr lang="en-GB" altLang="en-US" sz="2400" b="1" dirty="0">
                <a:solidFill>
                  <a:srgbClr val="060645"/>
                </a:solidFill>
                <a:latin typeface="Poppins"/>
                <a:cs typeface="Poppins"/>
              </a:rPr>
              <a:t>this novel form of assessment</a:t>
            </a:r>
            <a:br>
              <a:rPr lang="en-GB" alt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altLang="en-US" sz="1600" b="1" dirty="0">
                <a:solidFill>
                  <a:schemeClr val="bg2">
                    <a:lumMod val="75000"/>
                  </a:schemeClr>
                </a:solidFill>
                <a:latin typeface="Poppins"/>
                <a:cs typeface="Poppins"/>
              </a:rPr>
              <a:t>Fi Moorman, Katja Rietdorf, Karen New</a:t>
            </a:r>
            <a:br>
              <a:rPr lang="en-GB" alt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GB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6C7A6090-39D0-B303-D8E4-96EDB08762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679" y="136381"/>
            <a:ext cx="2273415" cy="744026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0F097027-6750-6F5F-752A-302E070627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68" y="6240459"/>
            <a:ext cx="2771745" cy="398346"/>
          </a:xfrm>
          <a:prstGeom prst="rect">
            <a:avLst/>
          </a:prstGeom>
        </p:spPr>
      </p:pic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D110D63E-055E-5904-2014-D05F25CFC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2506" y="1634867"/>
            <a:ext cx="2601601" cy="4472312"/>
          </a:xfrm>
          <a:prstGeom prst="round1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Context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Magnifying glasses on yellow backdrop">
            <a:extLst>
              <a:ext uri="{FF2B5EF4-FFF2-40B4-BE49-F238E27FC236}">
                <a16:creationId xmlns:a16="http://schemas.microsoft.com/office/drawing/2014/main" id="{45933BC6-0A17-9F1A-6E3C-65B7CC0179E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693"/>
          <a:stretch/>
        </p:blipFill>
        <p:spPr>
          <a:xfrm>
            <a:off x="213635" y="5209207"/>
            <a:ext cx="2593909" cy="989163"/>
          </a:xfrm>
          <a:prstGeom prst="rect">
            <a:avLst/>
          </a:prstGeom>
        </p:spPr>
      </p:pic>
      <p:sp>
        <p:nvSpPr>
          <p:cNvPr id="35" name="Rectangle: Single Corner Rounded 34">
            <a:extLst>
              <a:ext uri="{FF2B5EF4-FFF2-40B4-BE49-F238E27FC236}">
                <a16:creationId xmlns:a16="http://schemas.microsoft.com/office/drawing/2014/main" id="{A0D0DEF6-354D-E5C4-548E-6528957E2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08371" y="1651692"/>
            <a:ext cx="2809502" cy="4546678"/>
          </a:xfrm>
          <a:prstGeom prst="round1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Key questions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: Single Corner Rounded 35">
            <a:extLst>
              <a:ext uri="{FF2B5EF4-FFF2-40B4-BE49-F238E27FC236}">
                <a16:creationId xmlns:a16="http://schemas.microsoft.com/office/drawing/2014/main" id="{EEC063CE-893D-ED41-5E5A-258ECE052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62545" y="1733348"/>
            <a:ext cx="2809502" cy="4475111"/>
          </a:xfrm>
          <a:prstGeom prst="round1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Methods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Impact?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Picture 27" descr="Person using laptop">
            <a:extLst>
              <a:ext uri="{FF2B5EF4-FFF2-40B4-BE49-F238E27FC236}">
                <a16:creationId xmlns:a16="http://schemas.microsoft.com/office/drawing/2014/main" id="{04C1DAC0-E669-A019-3B87-694CC15AFD3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12" b="17287"/>
          <a:stretch/>
        </p:blipFill>
        <p:spPr>
          <a:xfrm>
            <a:off x="9262545" y="5199116"/>
            <a:ext cx="2772340" cy="100934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7613D00-0990-FC27-FB11-96F178178D08}"/>
              </a:ext>
            </a:extLst>
          </p:cNvPr>
          <p:cNvSpPr txBox="1"/>
          <p:nvPr/>
        </p:nvSpPr>
        <p:spPr>
          <a:xfrm>
            <a:off x="9321929" y="2344694"/>
            <a:ext cx="25877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Analysis of student retention, outcomes and AC cases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Analysis of student demographic data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Student and tutor surveys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Tutor focus group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D5ADF2-FC67-E9E8-57F2-AA19D241C7FF}"/>
              </a:ext>
            </a:extLst>
          </p:cNvPr>
          <p:cNvSpPr txBox="1"/>
          <p:nvPr/>
        </p:nvSpPr>
        <p:spPr>
          <a:xfrm>
            <a:off x="175789" y="2213585"/>
            <a:ext cx="25939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Academic integrity concerns within HE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Oral assessments require students to demonstrate understanding in real time (adaptive)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Oral assessment may also offer an authentic learning and assessment  experience and develop communication skills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>
              <a:solidFill>
                <a:srgbClr val="060645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Concerns about logistics, student (and tutor) anxiety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89DDDE1-6923-AF67-1E91-38C410A0D8E5}"/>
              </a:ext>
            </a:extLst>
          </p:cNvPr>
          <p:cNvSpPr txBox="1"/>
          <p:nvPr/>
        </p:nvSpPr>
        <p:spPr>
          <a:xfrm>
            <a:off x="9212042" y="4008878"/>
            <a:ext cx="2979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Evaluation of key change in assessment practice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Evaluate impacts on ADs on academic integrity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Exploration of potential pedagogical benefits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60645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644DDCE-693B-BFC6-05E7-4B1D3F40B1CC}"/>
              </a:ext>
            </a:extLst>
          </p:cNvPr>
          <p:cNvGrpSpPr/>
          <p:nvPr/>
        </p:nvGrpSpPr>
        <p:grpSpPr>
          <a:xfrm>
            <a:off x="2980987" y="1651692"/>
            <a:ext cx="2889572" cy="4546678"/>
            <a:chOff x="2985401" y="1651692"/>
            <a:chExt cx="2889572" cy="4546678"/>
          </a:xfrm>
        </p:grpSpPr>
        <p:sp>
          <p:nvSpPr>
            <p:cNvPr id="33" name="Rectangle: Single Corner Rounded 32">
              <a:extLst>
                <a:ext uri="{FF2B5EF4-FFF2-40B4-BE49-F238E27FC236}">
                  <a16:creationId xmlns:a16="http://schemas.microsoft.com/office/drawing/2014/main" id="{09575F89-E433-A761-77C0-341D07AD4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065471" y="1651692"/>
              <a:ext cx="2809502" cy="4546678"/>
            </a:xfrm>
            <a:prstGeom prst="round1Rect">
              <a:avLst>
                <a:gd name="adj" fmla="val 50000"/>
              </a:avLst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srgbClr val="060645"/>
                  </a:solidFill>
                  <a:effectLst/>
                  <a:uLnTx/>
                  <a:uFillTx/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Background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0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8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Picture 19" descr="Empty speech bubbles">
              <a:extLst>
                <a:ext uri="{FF2B5EF4-FFF2-40B4-BE49-F238E27FC236}">
                  <a16:creationId xmlns:a16="http://schemas.microsoft.com/office/drawing/2014/main" id="{0241AC6C-CDCB-E0F3-0470-2ACDCF7C22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" t="7020" r="-69" b="40178"/>
            <a:stretch/>
          </p:blipFill>
          <p:spPr>
            <a:xfrm>
              <a:off x="3058908" y="5195142"/>
              <a:ext cx="2809502" cy="988731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3FEF551-3805-427E-0452-698FF6D0A2E0}"/>
                </a:ext>
              </a:extLst>
            </p:cNvPr>
            <p:cNvSpPr txBox="1"/>
            <p:nvPr/>
          </p:nvSpPr>
          <p:spPr>
            <a:xfrm>
              <a:off x="2985401" y="2344694"/>
              <a:ext cx="2809502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rgbClr val="060645"/>
                  </a:solidFill>
                  <a:effectLst/>
                  <a:uLnTx/>
                  <a:uFillTx/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S317 and S296 are compulsory modules in biology qualifications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srgbClr val="060645"/>
                  </a:solidFill>
                  <a:effectLst/>
                  <a:uLnTx/>
                  <a:uFillTx/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Both modules will introduce 15-20 min 1-2-1 recorded oral ‘Academic Discussion’ (AD) into their assessment strategies from 26J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Planned Supportive measures include mock ADs, recorded AD example, off-camera option, rest breaks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60645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57F155D-D277-15BD-33BB-1D0990554998}"/>
              </a:ext>
            </a:extLst>
          </p:cNvPr>
          <p:cNvGrpSpPr/>
          <p:nvPr/>
        </p:nvGrpSpPr>
        <p:grpSpPr>
          <a:xfrm>
            <a:off x="6181351" y="2344694"/>
            <a:ext cx="2828546" cy="3839179"/>
            <a:chOff x="6271588" y="2344694"/>
            <a:chExt cx="2828546" cy="3839179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79268D1-E7FC-E59F-8725-6779D58FF1DD}"/>
                </a:ext>
              </a:extLst>
            </p:cNvPr>
            <p:cNvSpPr txBox="1"/>
            <p:nvPr/>
          </p:nvSpPr>
          <p:spPr>
            <a:xfrm>
              <a:off x="6271588" y="2344694"/>
              <a:ext cx="2727756" cy="323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Are ADs a viable form of assessment in terms of logistics and tutor/ MT time?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endPara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Is there a measurable  impact of ADs on student engagement, retention and outcomes?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endPara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Do ADs provide a means to maintain academic integrity? </a:t>
              </a:r>
            </a:p>
            <a:p>
              <a:pPr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GB" sz="1200">
                  <a:solidFill>
                    <a:srgbClr val="060645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What are student and tutor perceptions of ADs?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endParaRPr lang="en-GB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endParaRPr lang="en-US" sz="1200">
                <a:solidFill>
                  <a:srgbClr val="060645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pic>
          <p:nvPicPr>
            <p:cNvPr id="12" name="Picture 11" descr="Infinite question marks in 3D rendering">
              <a:extLst>
                <a:ext uri="{FF2B5EF4-FFF2-40B4-BE49-F238E27FC236}">
                  <a16:creationId xmlns:a16="http://schemas.microsoft.com/office/drawing/2014/main" id="{F8913D3B-FDE1-EE4F-14AD-2858D5DA44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972"/>
            <a:stretch/>
          </p:blipFill>
          <p:spPr>
            <a:xfrm>
              <a:off x="6289767" y="5195142"/>
              <a:ext cx="2810367" cy="988731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4385722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29ad3a3ebe5e404357d4ecaf534720f0&quot;,&quot;LanguageCode&quot;:&quot;en-US&quot;,&quot;SlideGuids&quot;:[&quot;c9357629-6185-4467-a39f-3b7c432b5c10&quot;,&quot;a4878e81-4d15-4d43-9531-39680c84ecfd&quot;,&quot;f5b398ea-cf7c-4b3e-8177-824a4a8ab1cf&quot;,&quot;c49b6e99-fa39-4211-a779-fc7790e6eed6&quot;,&quot;dd196faf-b12c-483b-aa38-b2c4502e2f6b&quot;,&quot;18aba1ed-efdf-4f22-8d7a-ad6c440525cb&quot;,&quot;7158b587-1b31-406f-8257-87dc7fa3f787&quot;,&quot;05797c85-1add-41f0-b160-1fadf135e4cf&quot;,&quot;adaa4fae-b221-436f-8dba-057a16a6d2e7&quot;,&quot;e72066f0-097a-49a3-a904-6929ad9723e8&quot;,&quot;34c97da7-b5dc-453c-a409-7a366c37ccaf&quot;,&quot;6cc20db3-ea89-47d1-a321-ca87e78ad727&quot;,&quot;6538ee61-a74c-46f4-87b8-1761415f06fa&quot;],&quot;TimeStamp&quot;:&quot;2018-10-04T22:54:38.6356615+01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c9357629-6185-4467-a39f-3b7c432b5c10&quot;,&quot;TimeStamp&quot;:&quot;2018-10-04T22:54:38.5658229+01:00&quot;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5748D323B0124BBDA81DA7FF521D5F" ma:contentTypeVersion="3" ma:contentTypeDescription="Create a new document." ma:contentTypeScope="" ma:versionID="bab48af77fad6fc03f499dc6a7b2ce62">
  <xsd:schema xmlns:xsd="http://www.w3.org/2001/XMLSchema" xmlns:xs="http://www.w3.org/2001/XMLSchema" xmlns:p="http://schemas.microsoft.com/office/2006/metadata/properties" xmlns:ns2="466f3bf3-a3c1-416c-bd5b-ec48a554a0d2" targetNamespace="http://schemas.microsoft.com/office/2006/metadata/properties" ma:root="true" ma:fieldsID="24ebdcb3ee1872950dd1952703b388f5" ns2:_="">
    <xsd:import namespace="466f3bf3-a3c1-416c-bd5b-ec48a554a0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f3bf3-a3c1-416c-bd5b-ec48a554a0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9EA9A2-636D-487A-A58C-6DA8CE02D315}">
  <ds:schemaRefs>
    <ds:schemaRef ds:uri="466f3bf3-a3c1-416c-bd5b-ec48a554a0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6E5E5A-D63D-4DDE-8175-7757B737EED1}">
  <ds:schemaRefs>
    <ds:schemaRef ds:uri="466f3bf3-a3c1-416c-bd5b-ec48a554a0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2317DBD-9796-4A86-BC92-13153E68E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</vt:lpstr>
      <vt:lpstr>Office Theme</vt:lpstr>
      <vt:lpstr>Academic discussions (ADs): evaluating student  experience and outcomes and tutor perceptions of  this novel form of assessment Fi Moorman, Katja Rietdorf, Karen New              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sustaining inclusive STEM practices</dc:title>
  <dc:creator>Trevor Collins</dc:creator>
  <cp:lastModifiedBy>Diane.Ford</cp:lastModifiedBy>
  <cp:revision>2</cp:revision>
  <cp:lastPrinted>2018-10-16T09:27:54Z</cp:lastPrinted>
  <dcterms:created xsi:type="dcterms:W3CDTF">2017-05-06T04:58:44Z</dcterms:created>
  <dcterms:modified xsi:type="dcterms:W3CDTF">2026-02-03T14:36:31Z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0x0101008D5748D323B0124BBDA81DA7FF521D5F</vt:lpwstr>
  </property>
</Properties>
</file>