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700F7D-E620-4ACE-8E77-AF4014764300}" type="datetimeFigureOut">
              <a:rPr lang="en-GB" smtClean="0"/>
              <a:t>02/11/2020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A7941B-E00A-4DAC-8847-1E0087BA3D42}" type="slidenum">
              <a:rPr lang="en-GB" smtClean="0"/>
              <a:t>‹#›</a:t>
            </a:fld>
            <a:endParaRPr lang="en-GB"/>
          </a:p>
        </p:txBody>
      </p:sp>
    </p:spTree>
    <p:extLst>
      <p:ext uri="{BB962C8B-B14F-4D97-AF65-F5344CB8AC3E}">
        <p14:creationId xmlns:p14="http://schemas.microsoft.com/office/powerpoint/2010/main" val="24568129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C755DF9-41A9-4B2A-8603-E47104E21A85}" type="slidenum">
              <a:rPr lang="en-GB" smtClean="0"/>
              <a:t>1</a:t>
            </a:fld>
            <a:endParaRPr lang="en-GB"/>
          </a:p>
        </p:txBody>
      </p:sp>
    </p:spTree>
    <p:extLst>
      <p:ext uri="{BB962C8B-B14F-4D97-AF65-F5344CB8AC3E}">
        <p14:creationId xmlns:p14="http://schemas.microsoft.com/office/powerpoint/2010/main" val="2534922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5024934-070C-DA4D-AC21-0DC55BDEFAC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328695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823595"/>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351280"/>
            <a:ext cx="10515600" cy="48463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Monday, 4th May 2020</a:t>
            </a:r>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eSTEeM 16th Project Cohort Induction</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D4F6A-8D54-49B9-8B0E-EEA58E4D334B}" type="slidenum">
              <a:rPr lang="en-GB" smtClean="0"/>
              <a:t>‹#›</a:t>
            </a:fld>
            <a:endParaRPr lang="en-GB"/>
          </a:p>
        </p:txBody>
      </p:sp>
      <p:pic>
        <p:nvPicPr>
          <p:cNvPr id="7" name="Picture 2" descr="Image result for open university logo">
            <a:extLst>
              <a:ext uri="{FF2B5EF4-FFF2-40B4-BE49-F238E27FC236}">
                <a16:creationId xmlns:a16="http://schemas.microsoft.com/office/drawing/2014/main" id="{73F5A3A6-890C-3C44-8E85-866FAD5E91E9}"/>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119712" y="361703"/>
            <a:ext cx="1234088" cy="841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027401"/>
      </p:ext>
    </p:extLst>
  </p:cSld>
  <p:clrMap bg1="lt1" tx1="dk1" bg2="lt2" tx2="dk2" accent1="accent1" accent2="accent2" accent3="accent3" accent4="accent4" accent5="accent5" accent6="accent6" hlink="hlink" folHlink="folHlink"/>
  <p:sldLayoutIdLst>
    <p:sldLayoutId id="2147483649" r:id="rId1"/>
  </p:sldLayoutIdLst>
  <p:hf hdr="0"/>
  <p:txStyles>
    <p:titleStyle>
      <a:lvl1pPr algn="l" defTabSz="914400" rtl="0" eaLnBrk="1" latinLnBrk="0" hangingPunct="1">
        <a:lnSpc>
          <a:spcPct val="90000"/>
        </a:lnSpc>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108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8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8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a:p>
        </p:txBody>
      </p:sp>
      <p:sp>
        <p:nvSpPr>
          <p:cNvPr id="3" name="Rectangle 1">
            <a:extLst>
              <a:ext uri="{FF2B5EF4-FFF2-40B4-BE49-F238E27FC236}">
                <a16:creationId xmlns:a16="http://schemas.microsoft.com/office/drawing/2014/main" id="{BF465D11-9EEB-4425-A721-333EF169DD5E}"/>
              </a:ext>
            </a:extLst>
          </p:cNvPr>
          <p:cNvSpPr>
            <a:spLocks noGrp="1" noChangeArrowheads="1"/>
          </p:cNvSpPr>
          <p:nvPr>
            <p:ph type="ctrTitle"/>
          </p:nvPr>
        </p:nvSpPr>
        <p:spPr bwMode="auto">
          <a:xfrm>
            <a:off x="126035" y="-482695"/>
            <a:ext cx="10319285" cy="6447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algn="l">
              <a:lnSpc>
                <a:spcPct val="100000"/>
              </a:lnSpc>
              <a:spcBef>
                <a:spcPts val="0"/>
              </a:spcBef>
            </a:pPr>
            <a:br>
              <a:rPr lang="en-GB" sz="2400" b="1" dirty="0">
                <a:solidFill>
                  <a:srgbClr val="FF6600"/>
                </a:solidFill>
                <a:latin typeface="Arial"/>
                <a:cs typeface="Arial"/>
              </a:rPr>
            </a:br>
            <a:r>
              <a:rPr lang="en-GB" sz="2400" b="1" dirty="0">
                <a:solidFill>
                  <a:srgbClr val="FF6600"/>
                </a:solidFill>
                <a:latin typeface="Arial"/>
                <a:cs typeface="Arial"/>
              </a:rPr>
              <a:t>Using knowledge from Associate Lecturers in a Bayesian model</a:t>
            </a:r>
            <a:br>
              <a:rPr lang="en-GB" sz="2400" b="1" dirty="0">
                <a:solidFill>
                  <a:srgbClr val="FF6600"/>
                </a:solidFill>
                <a:latin typeface="Arial"/>
                <a:cs typeface="Arial"/>
              </a:rPr>
            </a:br>
            <a:r>
              <a:rPr lang="en-GB" sz="2400" b="1" dirty="0">
                <a:solidFill>
                  <a:srgbClr val="FF6600"/>
                </a:solidFill>
                <a:latin typeface="Arial"/>
                <a:cs typeface="Arial"/>
              </a:rPr>
              <a:t>to predict the probability of students’ results</a:t>
            </a:r>
            <a:br>
              <a:rPr lang="en-GB" altLang="en-US" sz="1800" b="1" dirty="0">
                <a:latin typeface="Arial"/>
                <a:cs typeface="Arial"/>
              </a:rPr>
            </a:br>
            <a:r>
              <a:rPr lang="en-GB" altLang="en-US" sz="2000" b="1" dirty="0">
                <a:solidFill>
                  <a:schemeClr val="tx1"/>
                </a:solidFill>
                <a:latin typeface="Arial"/>
                <a:cs typeface="Arial"/>
              </a:rPr>
              <a:t>Fadlalla Elfadaly, Carol Calvert and Rachel </a:t>
            </a:r>
            <a:r>
              <a:rPr lang="en-GB" altLang="en-US" sz="2000" b="1" dirty="0" err="1">
                <a:solidFill>
                  <a:schemeClr val="tx1"/>
                </a:solidFill>
                <a:latin typeface="Arial"/>
                <a:cs typeface="Arial"/>
              </a:rPr>
              <a:t>Hilliam</a:t>
            </a:r>
            <a:br>
              <a:rPr lang="en-GB" altLang="en-US" sz="2000" b="1" dirty="0">
                <a:solidFill>
                  <a:schemeClr val="tx1"/>
                </a:solidFill>
                <a:latin typeface="Arial"/>
                <a:cs typeface="Arial"/>
              </a:rPr>
            </a:br>
            <a:br>
              <a:rPr lang="en-GB" altLang="en-US" sz="2000" b="1" dirty="0">
                <a:solidFill>
                  <a:schemeClr val="tx1"/>
                </a:solidFill>
                <a:latin typeface="Arial"/>
                <a:cs typeface="Arial"/>
              </a:rPr>
            </a:br>
            <a:r>
              <a:rPr lang="en-GB" altLang="en-US" sz="1600" b="1" dirty="0">
                <a:solidFill>
                  <a:schemeClr val="tx1"/>
                </a:solidFill>
                <a:latin typeface="Arial"/>
                <a:cs typeface="Arial"/>
              </a:rPr>
              <a:t>Project Aims</a:t>
            </a:r>
            <a:br>
              <a:rPr lang="en-GB" altLang="en-US" sz="1800" b="1" dirty="0">
                <a:solidFill>
                  <a:schemeClr val="tx1"/>
                </a:solidFill>
                <a:latin typeface="Arial"/>
                <a:cs typeface="Arial"/>
              </a:rPr>
            </a:br>
            <a:r>
              <a:rPr lang="en-GB" sz="1600" dirty="0">
                <a:ea typeface="+mj-lt"/>
                <a:cs typeface="+mj-lt"/>
              </a:rPr>
              <a:t>We believe that incorporating the ALs’ opinion and expertise together with the data can be highly beneficial in building predictive statistical models to predict probabilities of students’ grades.</a:t>
            </a:r>
            <a:br>
              <a:rPr lang="en-GB" sz="1600" dirty="0">
                <a:ea typeface="+mj-lt"/>
                <a:cs typeface="+mj-lt"/>
              </a:rPr>
            </a:br>
            <a:r>
              <a:rPr lang="en-GB" sz="1600" dirty="0">
                <a:ea typeface="+mj-lt"/>
                <a:cs typeface="+mj-lt"/>
              </a:rPr>
              <a:t>*  The proposed project aims at building a Bayesian multinomial logistic model.</a:t>
            </a:r>
            <a:br>
              <a:rPr lang="en-GB" sz="1600" dirty="0">
                <a:ea typeface="+mj-lt"/>
                <a:cs typeface="+mj-lt"/>
              </a:rPr>
            </a:br>
            <a:r>
              <a:rPr lang="en-GB" sz="1600" dirty="0">
                <a:ea typeface="+mj-lt"/>
                <a:cs typeface="+mj-lt"/>
              </a:rPr>
              <a:t>*  The experts’ knowledge (ALs in this case) will be elicited and quantified into the model. </a:t>
            </a:r>
            <a:br>
              <a:rPr lang="en-GB" sz="1600" dirty="0">
                <a:ea typeface="+mj-lt"/>
                <a:cs typeface="+mj-lt"/>
              </a:rPr>
            </a:br>
            <a:r>
              <a:rPr lang="en-GB" sz="1600" dirty="0">
                <a:ea typeface="+mj-lt"/>
                <a:cs typeface="+mj-lt"/>
              </a:rPr>
              <a:t>*  It is proposed that a grade for a student could be predicted from the model.</a:t>
            </a:r>
            <a:br>
              <a:rPr lang="en-GB" sz="1600" dirty="0">
                <a:ea typeface="+mj-lt"/>
                <a:cs typeface="+mj-lt"/>
              </a:rPr>
            </a:br>
            <a:br>
              <a:rPr lang="en-GB" sz="1600" dirty="0">
                <a:ea typeface="+mj-lt"/>
                <a:cs typeface="+mj-lt"/>
              </a:rPr>
            </a:br>
            <a:r>
              <a:rPr lang="en-GB" altLang="en-US" sz="1600" b="1" dirty="0">
                <a:solidFill>
                  <a:schemeClr val="tx1"/>
                </a:solidFill>
                <a:latin typeface="Arial"/>
                <a:cs typeface="Arial"/>
              </a:rPr>
              <a:t>Objectives</a:t>
            </a:r>
            <a:br>
              <a:rPr lang="en-GB" altLang="en-US" sz="1600" b="1" dirty="0">
                <a:solidFill>
                  <a:schemeClr val="tx1"/>
                </a:solidFill>
                <a:latin typeface="Arial"/>
                <a:cs typeface="Arial"/>
              </a:rPr>
            </a:br>
            <a:r>
              <a:rPr lang="en-GB" sz="1600" dirty="0">
                <a:ea typeface="+mj-lt"/>
                <a:cs typeface="+mj-lt"/>
              </a:rPr>
              <a:t>We aim for a two-year project where the statistical methods and available user-friendly tools are used:</a:t>
            </a:r>
            <a:br>
              <a:rPr lang="en-GB" sz="1600" dirty="0">
                <a:ea typeface="+mj-lt"/>
                <a:cs typeface="+mj-lt"/>
              </a:rPr>
            </a:br>
            <a:r>
              <a:rPr lang="en-GB" sz="1600" dirty="0">
                <a:ea typeface="+mj-lt"/>
                <a:cs typeface="+mj-lt"/>
              </a:rPr>
              <a:t>*  In the first year we build the models, elicit the ALs’ opinion and predict the probabilities of different outcomes. </a:t>
            </a:r>
            <a:br>
              <a:rPr lang="en-GB" sz="1600" dirty="0">
                <a:ea typeface="+mj-lt"/>
                <a:cs typeface="+mj-lt"/>
              </a:rPr>
            </a:br>
            <a:r>
              <a:rPr lang="en-GB" sz="1600" dirty="0">
                <a:ea typeface="+mj-lt"/>
                <a:cs typeface="+mj-lt"/>
              </a:rPr>
              <a:t>*  This will provide a full prediction system that can be used for future presentations.</a:t>
            </a:r>
            <a:br>
              <a:rPr lang="en-GB" sz="1600" dirty="0">
                <a:ea typeface="+mj-lt"/>
                <a:cs typeface="+mj-lt"/>
              </a:rPr>
            </a:br>
            <a:r>
              <a:rPr lang="en-GB" sz="1600" dirty="0">
                <a:ea typeface="+mj-lt"/>
                <a:cs typeface="+mj-lt"/>
              </a:rPr>
              <a:t>*  In the second year of the project we aim to test and evaluate our proposed system.</a:t>
            </a:r>
            <a:br>
              <a:rPr lang="en-GB" sz="1600" dirty="0">
                <a:ea typeface="+mj-lt"/>
                <a:cs typeface="+mj-lt"/>
              </a:rPr>
            </a:br>
            <a:br>
              <a:rPr lang="en-GB" sz="1600" dirty="0">
                <a:ea typeface="+mj-lt"/>
                <a:cs typeface="+mj-lt"/>
              </a:rPr>
            </a:br>
            <a:r>
              <a:rPr lang="en-GB" sz="1600" b="1" dirty="0">
                <a:solidFill>
                  <a:schemeClr val="tx1"/>
                </a:solidFill>
                <a:latin typeface="Arial"/>
                <a:cs typeface="Arial"/>
              </a:rPr>
              <a:t>Outputs</a:t>
            </a:r>
            <a:br>
              <a:rPr lang="en-GB" sz="1600" b="1" dirty="0">
                <a:solidFill>
                  <a:schemeClr val="tx1"/>
                </a:solidFill>
                <a:latin typeface="Arial"/>
                <a:cs typeface="Arial"/>
              </a:rPr>
            </a:br>
            <a:r>
              <a:rPr lang="en-GB" sz="1600" dirty="0">
                <a:ea typeface="+mj-lt"/>
                <a:cs typeface="+mj-lt"/>
              </a:rPr>
              <a:t>Based on the predicted probabilities of each pass grade:</a:t>
            </a:r>
            <a:br>
              <a:rPr lang="en-GB" sz="1600" dirty="0">
                <a:ea typeface="+mj-lt"/>
                <a:cs typeface="+mj-lt"/>
              </a:rPr>
            </a:br>
            <a:r>
              <a:rPr lang="en-GB" sz="1600" dirty="0">
                <a:ea typeface="+mj-lt"/>
                <a:cs typeface="+mj-lt"/>
              </a:rPr>
              <a:t>*  Student support can be efficiently tailored to individual students.</a:t>
            </a:r>
            <a:br>
              <a:rPr lang="en-GB" sz="1600" dirty="0">
                <a:ea typeface="+mj-lt"/>
                <a:cs typeface="+mj-lt"/>
              </a:rPr>
            </a:br>
            <a:r>
              <a:rPr lang="en-GB" sz="1600" dirty="0">
                <a:ea typeface="+mj-lt"/>
                <a:cs typeface="+mj-lt"/>
              </a:rPr>
              <a:t>*  Hence, this improve students’ satisfaction and/or retention. </a:t>
            </a:r>
            <a:br>
              <a:rPr lang="en-GB" sz="1600" dirty="0">
                <a:ea typeface="+mj-lt"/>
                <a:cs typeface="+mj-lt"/>
              </a:rPr>
            </a:br>
            <a:r>
              <a:rPr lang="en-GB" sz="1600" dirty="0">
                <a:ea typeface="+mj-lt"/>
                <a:cs typeface="+mj-lt"/>
              </a:rPr>
              <a:t>*  For example, students with potential risk of failure can be identified to get more support.</a:t>
            </a:r>
            <a:endParaRPr lang="en-GB" altLang="en-US" sz="1800" b="0" i="0" u="none" strike="noStrike" cap="none" normalizeH="0" baseline="0" dirty="0">
              <a:ln>
                <a:noFill/>
              </a:ln>
              <a:solidFill>
                <a:schemeClr val="tx1"/>
              </a:solidFill>
              <a:effectLst/>
              <a:latin typeface="Arial" panose="020B0604020202020204" pitchFamily="34" charset="0"/>
              <a:cs typeface="Arial"/>
            </a:endParaRPr>
          </a:p>
        </p:txBody>
      </p:sp>
      <p:pic>
        <p:nvPicPr>
          <p:cNvPr id="4" name="Picture 3">
            <a:extLst>
              <a:ext uri="{FF2B5EF4-FFF2-40B4-BE49-F238E27FC236}">
                <a16:creationId xmlns:a16="http://schemas.microsoft.com/office/drawing/2014/main" id="{6F0355B4-B561-421A-8E06-D2A49AF4379C}"/>
              </a:ext>
            </a:extLst>
          </p:cNvPr>
          <p:cNvPicPr>
            <a:picLocks noChangeAspect="1"/>
          </p:cNvPicPr>
          <p:nvPr/>
        </p:nvPicPr>
        <p:blipFill>
          <a:blip r:embed="rId4"/>
          <a:stretch>
            <a:fillRect/>
          </a:stretch>
        </p:blipFill>
        <p:spPr>
          <a:xfrm>
            <a:off x="10297502" y="312158"/>
            <a:ext cx="1605196" cy="1100470"/>
          </a:xfrm>
          <a:prstGeom prst="rect">
            <a:avLst/>
          </a:prstGeom>
        </p:spPr>
      </p:pic>
      <p:pic>
        <p:nvPicPr>
          <p:cNvPr id="8" name="Picture 7">
            <a:extLst>
              <a:ext uri="{FF2B5EF4-FFF2-40B4-BE49-F238E27FC236}">
                <a16:creationId xmlns:a16="http://schemas.microsoft.com/office/drawing/2014/main" id="{B246E7F0-9E49-4431-8EB9-672D860D99B5}"/>
              </a:ext>
            </a:extLst>
          </p:cNvPr>
          <p:cNvPicPr>
            <a:picLocks noChangeAspect="1"/>
          </p:cNvPicPr>
          <p:nvPr/>
        </p:nvPicPr>
        <p:blipFill>
          <a:blip r:embed="rId5"/>
          <a:stretch>
            <a:fillRect/>
          </a:stretch>
        </p:blipFill>
        <p:spPr>
          <a:xfrm>
            <a:off x="318599" y="5906668"/>
            <a:ext cx="2856161" cy="873900"/>
          </a:xfrm>
          <a:prstGeom prst="rect">
            <a:avLst/>
          </a:prstGeom>
        </p:spPr>
      </p:pic>
      <p:pic>
        <p:nvPicPr>
          <p:cNvPr id="6" name="Picture 5">
            <a:extLst>
              <a:ext uri="{FF2B5EF4-FFF2-40B4-BE49-F238E27FC236}">
                <a16:creationId xmlns:a16="http://schemas.microsoft.com/office/drawing/2014/main" id="{D76334C3-7542-47E3-AE59-49B04DCABA8A}"/>
              </a:ext>
            </a:extLst>
          </p:cNvPr>
          <p:cNvPicPr>
            <a:picLocks noChangeAspect="1"/>
          </p:cNvPicPr>
          <p:nvPr/>
        </p:nvPicPr>
        <p:blipFill>
          <a:blip r:embed="rId6"/>
          <a:stretch>
            <a:fillRect/>
          </a:stretch>
        </p:blipFill>
        <p:spPr>
          <a:xfrm>
            <a:off x="8305086" y="3873109"/>
            <a:ext cx="3329410" cy="2499787"/>
          </a:xfrm>
          <a:prstGeom prst="rect">
            <a:avLst/>
          </a:prstGeom>
        </p:spPr>
      </p:pic>
      <p:sp>
        <p:nvSpPr>
          <p:cNvPr id="7" name="TextBox 6">
            <a:extLst>
              <a:ext uri="{FF2B5EF4-FFF2-40B4-BE49-F238E27FC236}">
                <a16:creationId xmlns:a16="http://schemas.microsoft.com/office/drawing/2014/main" id="{449C9DE2-8549-463D-B49F-75530AFDAD11}"/>
              </a:ext>
            </a:extLst>
          </p:cNvPr>
          <p:cNvSpPr txBox="1"/>
          <p:nvPr/>
        </p:nvSpPr>
        <p:spPr>
          <a:xfrm>
            <a:off x="7581328" y="6372896"/>
            <a:ext cx="4610672" cy="338554"/>
          </a:xfrm>
          <a:prstGeom prst="rect">
            <a:avLst/>
          </a:prstGeom>
          <a:noFill/>
        </p:spPr>
        <p:txBody>
          <a:bodyPr wrap="square" rtlCol="0">
            <a:spAutoFit/>
          </a:bodyPr>
          <a:lstStyle/>
          <a:p>
            <a:r>
              <a:rPr lang="en-GB" sz="1600" dirty="0">
                <a:solidFill>
                  <a:schemeClr val="accent1">
                    <a:lumMod val="75000"/>
                  </a:schemeClr>
                </a:solidFill>
                <a:latin typeface="+mj-lt"/>
                <a:ea typeface="+mj-lt"/>
                <a:cs typeface="+mj-lt"/>
              </a:rPr>
              <a:t>A screenshot from the elicitation software to be used</a:t>
            </a:r>
          </a:p>
        </p:txBody>
      </p:sp>
    </p:spTree>
    <p:custDataLst>
      <p:tags r:id="rId1"/>
    </p:custDataLst>
    <p:extLst>
      <p:ext uri="{BB962C8B-B14F-4D97-AF65-F5344CB8AC3E}">
        <p14:creationId xmlns:p14="http://schemas.microsoft.com/office/powerpoint/2010/main" val="4385722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267</Words>
  <Application>Microsoft Office PowerPoint</Application>
  <PresentationFormat>Widescreen</PresentationFormat>
  <Paragraphs>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 Using knowledge from Associate Lecturers in a Bayesian model to predict the probability of students’ results Fadlalla Elfadaly, Carol Calvert and Rachel Hilliam  Project Aims We believe that incorporating the ALs’ opinion and expertise together with the data can be highly beneficial in building predictive statistical models to predict probabilities of students’ grades. *  The proposed project aims at building a Bayesian multinomial logistic model. *  The experts’ knowledge (ALs in this case) will be elicited and quantified into the model.  *  It is proposed that a grade for a student could be predicted from the model.  Objectives We aim for a two-year project where the statistical methods and available user-friendly tools are used: *  In the first year we build the models, elicit the ALs’ opinion and predict the probabilities of different outcomes.  *  This will provide a full prediction system that can be used for future presentations. *  In the second year of the project we aim to test and evaluate our proposed system.  Outputs Based on the predicted probabilities of each pass grade: *  Student support can be efficiently tailored to individual students. *  Hence, this improve students’ satisfaction and/or retention.  *  For example, students with potential risk of failure can be identified to get more support.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Fadlalla.Elfadaly</dc:creator>
  <cp:lastModifiedBy>Diane.Ford</cp:lastModifiedBy>
  <cp:revision>8</cp:revision>
  <dcterms:created xsi:type="dcterms:W3CDTF">2020-11-02T17:43:11Z</dcterms:created>
  <dcterms:modified xsi:type="dcterms:W3CDTF">2020-11-02T19:47:35Z</dcterms:modified>
</cp:coreProperties>
</file>