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92" r:id="rId2"/>
    <p:sldId id="301" r:id="rId3"/>
    <p:sldId id="302" r:id="rId4"/>
    <p:sldId id="293" r:id="rId5"/>
    <p:sldId id="322" r:id="rId6"/>
    <p:sldId id="303" r:id="rId7"/>
    <p:sldId id="304" r:id="rId8"/>
    <p:sldId id="305" r:id="rId9"/>
    <p:sldId id="306" r:id="rId10"/>
    <p:sldId id="307" r:id="rId11"/>
    <p:sldId id="308" r:id="rId12"/>
    <p:sldId id="309" r:id="rId13"/>
    <p:sldId id="310" r:id="rId14"/>
    <p:sldId id="311" r:id="rId15"/>
    <p:sldId id="312" r:id="rId16"/>
    <p:sldId id="313" r:id="rId17"/>
    <p:sldId id="298" r:id="rId18"/>
    <p:sldId id="317" r:id="rId19"/>
    <p:sldId id="316" r:id="rId20"/>
    <p:sldId id="314" r:id="rId21"/>
    <p:sldId id="318" r:id="rId22"/>
    <p:sldId id="319" r:id="rId23"/>
    <p:sldId id="320" r:id="rId24"/>
    <p:sldId id="321" r:id="rId25"/>
    <p:sldId id="315" r:id="rId26"/>
    <p:sldId id="299" r:id="rId27"/>
    <p:sldId id="300" r:id="rId28"/>
  </p:sldIdLst>
  <p:sldSz cx="13003213" cy="9756775"/>
  <p:notesSz cx="6858000" cy="9144000"/>
  <p:defaultText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8">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87227" autoAdjust="0"/>
  </p:normalViewPr>
  <p:slideViewPr>
    <p:cSldViewPr snapToGrid="0">
      <p:cViewPr varScale="1">
        <p:scale>
          <a:sx n="69" d="100"/>
          <a:sy n="69" d="100"/>
        </p:scale>
        <p:origin x="2118" y="84"/>
      </p:cViewPr>
      <p:guideLst>
        <p:guide orient="horz" pos="2908"/>
        <p:guide pos="4096"/>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ne\Google%20Drive\Esteem\Data%20analysis\Demographi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ne\Google%20Drive\Esteem\Data%20analysis\Demographic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dirty="0" smtClean="0"/>
              <a:t>Interviewed</a:t>
            </a:r>
            <a:r>
              <a:rPr lang="en-GB" baseline="0" dirty="0" smtClean="0"/>
              <a:t> ALs: y</a:t>
            </a:r>
            <a:r>
              <a:rPr lang="en-GB" dirty="0" smtClean="0"/>
              <a:t>ears as</a:t>
            </a:r>
            <a:r>
              <a:rPr lang="en-GB" baseline="0" dirty="0" smtClean="0"/>
              <a:t> an AL</a:t>
            </a:r>
            <a:endParaRPr lang="en-GB"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alpha val="85000"/>
              </a:schemeClr>
            </a:solidFill>
            <a:ln w="9525" cap="flat" cmpd="sng" algn="ctr">
              <a:solidFill>
                <a:schemeClr val="lt1">
                  <a:alpha val="50000"/>
                </a:schemeClr>
              </a:solidFill>
              <a:round/>
            </a:ln>
            <a:effectLst/>
          </c:spPr>
          <c:invertIfNegative val="0"/>
          <c:cat>
            <c:strRef>
              <c:f>Analysis!$A$13:$A$16</c:f>
              <c:strCache>
                <c:ptCount val="4"/>
                <c:pt idx="0">
                  <c:v>&lt; 5</c:v>
                </c:pt>
                <c:pt idx="1">
                  <c:v>5 - 10</c:v>
                </c:pt>
                <c:pt idx="2">
                  <c:v>11 - 20</c:v>
                </c:pt>
                <c:pt idx="3">
                  <c:v>&gt; 20</c:v>
                </c:pt>
              </c:strCache>
            </c:strRef>
          </c:cat>
          <c:val>
            <c:numRef>
              <c:f>Analysis!$B$13:$B$16</c:f>
              <c:numCache>
                <c:formatCode>General</c:formatCode>
                <c:ptCount val="4"/>
                <c:pt idx="0">
                  <c:v>3</c:v>
                </c:pt>
                <c:pt idx="1">
                  <c:v>4</c:v>
                </c:pt>
                <c:pt idx="2">
                  <c:v>4</c:v>
                </c:pt>
                <c:pt idx="3">
                  <c:v>8</c:v>
                </c:pt>
              </c:numCache>
            </c:numRef>
          </c:val>
        </c:ser>
        <c:dLbls>
          <c:showLegendKey val="0"/>
          <c:showVal val="0"/>
          <c:showCatName val="0"/>
          <c:showSerName val="0"/>
          <c:showPercent val="0"/>
          <c:showBubbleSize val="0"/>
        </c:dLbls>
        <c:gapWidth val="65"/>
        <c:axId val="175256200"/>
        <c:axId val="175257768"/>
      </c:barChart>
      <c:catAx>
        <c:axId val="17525620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Years</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5257768"/>
        <c:crosses val="autoZero"/>
        <c:auto val="1"/>
        <c:lblAlgn val="ctr"/>
        <c:lblOffset val="100"/>
        <c:noMultiLvlLbl val="0"/>
      </c:catAx>
      <c:valAx>
        <c:axId val="17525776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GB" dirty="0" smtClean="0"/>
                  <a:t>Number of years as</a:t>
                </a:r>
                <a:r>
                  <a:rPr lang="en-GB" baseline="0" dirty="0" smtClean="0"/>
                  <a:t> an AL</a:t>
                </a:r>
                <a:endParaRPr lang="en-GB" dirty="0"/>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752562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dirty="0" smtClean="0"/>
              <a:t>Interviewed ALs: Age distribution</a:t>
            </a:r>
            <a:endParaRPr lang="en-GB"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alpha val="85000"/>
              </a:schemeClr>
            </a:solidFill>
            <a:ln w="9525" cap="flat" cmpd="sng" algn="ctr">
              <a:solidFill>
                <a:schemeClr val="lt1">
                  <a:alpha val="50000"/>
                </a:schemeClr>
              </a:solidFill>
              <a:round/>
            </a:ln>
            <a:effectLst/>
          </c:spPr>
          <c:invertIfNegative val="0"/>
          <c:cat>
            <c:strRef>
              <c:f>Analysis!$A$3:$A$8</c:f>
              <c:strCache>
                <c:ptCount val="6"/>
                <c:pt idx="0">
                  <c:v>&lt; 31</c:v>
                </c:pt>
                <c:pt idx="1">
                  <c:v>31 - 40</c:v>
                </c:pt>
                <c:pt idx="2">
                  <c:v>41 - 50</c:v>
                </c:pt>
                <c:pt idx="3">
                  <c:v>51 - 60</c:v>
                </c:pt>
                <c:pt idx="4">
                  <c:v>61 - 70</c:v>
                </c:pt>
                <c:pt idx="5">
                  <c:v>71 - 80</c:v>
                </c:pt>
              </c:strCache>
            </c:strRef>
          </c:cat>
          <c:val>
            <c:numRef>
              <c:f>Analysis!$B$3:$B$8</c:f>
              <c:numCache>
                <c:formatCode>General</c:formatCode>
                <c:ptCount val="6"/>
                <c:pt idx="0">
                  <c:v>0</c:v>
                </c:pt>
                <c:pt idx="1">
                  <c:v>0</c:v>
                </c:pt>
                <c:pt idx="2">
                  <c:v>6</c:v>
                </c:pt>
                <c:pt idx="3">
                  <c:v>5</c:v>
                </c:pt>
                <c:pt idx="4">
                  <c:v>7</c:v>
                </c:pt>
                <c:pt idx="5">
                  <c:v>1</c:v>
                </c:pt>
              </c:numCache>
            </c:numRef>
          </c:val>
        </c:ser>
        <c:dLbls>
          <c:showLegendKey val="0"/>
          <c:showVal val="0"/>
          <c:showCatName val="0"/>
          <c:showSerName val="0"/>
          <c:showPercent val="0"/>
          <c:showBubbleSize val="0"/>
        </c:dLbls>
        <c:gapWidth val="65"/>
        <c:axId val="175256592"/>
        <c:axId val="175258552"/>
      </c:barChart>
      <c:catAx>
        <c:axId val="17525659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GB"/>
                  <a:t>Age</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175258552"/>
        <c:crosses val="autoZero"/>
        <c:auto val="1"/>
        <c:lblAlgn val="ctr"/>
        <c:lblOffset val="100"/>
        <c:noMultiLvlLbl val="0"/>
      </c:catAx>
      <c:valAx>
        <c:axId val="17525855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GB" dirty="0" smtClean="0"/>
                  <a:t>Number of ALs</a:t>
                </a:r>
                <a:endParaRPr lang="en-GB" dirty="0"/>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752565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BD4A1A-25BD-5A4B-8262-7637D0EF5D4F}" type="datetimeFigureOut">
              <a:rPr lang="en-US" smtClean="0"/>
              <a:t>3/29/2016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F97ABF-097C-B144-83E2-BB2FD59F363F}" type="slidenum">
              <a:rPr lang="en-GB" smtClean="0"/>
              <a:t>‹#›</a:t>
            </a:fld>
            <a:endParaRPr lang="en-GB"/>
          </a:p>
        </p:txBody>
      </p:sp>
    </p:spTree>
    <p:extLst>
      <p:ext uri="{BB962C8B-B14F-4D97-AF65-F5344CB8AC3E}">
        <p14:creationId xmlns:p14="http://schemas.microsoft.com/office/powerpoint/2010/main" val="1226824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55CC16-585F-864B-90A1-B63321EF5334}" type="datetimeFigureOut">
              <a:rPr lang="en-US" smtClean="0"/>
              <a:t>3/29/2016</a:t>
            </a:fld>
            <a:endParaRPr lang="en-GB"/>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5EB07-C2F8-2C48-8B7E-66B2468E546C}" type="slidenum">
              <a:rPr lang="en-GB" smtClean="0"/>
              <a:t>‹#›</a:t>
            </a:fld>
            <a:endParaRPr lang="en-GB"/>
          </a:p>
        </p:txBody>
      </p:sp>
    </p:spTree>
    <p:extLst>
      <p:ext uri="{BB962C8B-B14F-4D97-AF65-F5344CB8AC3E}">
        <p14:creationId xmlns:p14="http://schemas.microsoft.com/office/powerpoint/2010/main" val="3456036225"/>
      </p:ext>
    </p:extLst>
  </p:cSld>
  <p:clrMap bg1="lt1" tx1="dk1" bg2="lt2" tx2="dk2" accent1="accent1" accent2="accent2" accent3="accent3" accent4="accent4" accent5="accent5" accent6="accent6" hlink="hlink" folHlink="folHlink"/>
  <p:hf hdr="0" ftr="0" dt="0"/>
  <p:notesStyle>
    <a:lvl1pPr marL="0" algn="l" defTabSz="650276" rtl="0" eaLnBrk="1" latinLnBrk="0" hangingPunct="1">
      <a:defRPr sz="1700" kern="1200">
        <a:solidFill>
          <a:schemeClr val="tx1"/>
        </a:solidFill>
        <a:latin typeface="+mn-lt"/>
        <a:ea typeface="+mn-ea"/>
        <a:cs typeface="+mn-cs"/>
      </a:defRPr>
    </a:lvl1pPr>
    <a:lvl2pPr marL="650276" algn="l" defTabSz="650276" rtl="0" eaLnBrk="1" latinLnBrk="0" hangingPunct="1">
      <a:defRPr sz="1700" kern="1200">
        <a:solidFill>
          <a:schemeClr val="tx1"/>
        </a:solidFill>
        <a:latin typeface="+mn-lt"/>
        <a:ea typeface="+mn-ea"/>
        <a:cs typeface="+mn-cs"/>
      </a:defRPr>
    </a:lvl2pPr>
    <a:lvl3pPr marL="1300551" algn="l" defTabSz="650276" rtl="0" eaLnBrk="1" latinLnBrk="0" hangingPunct="1">
      <a:defRPr sz="1700" kern="1200">
        <a:solidFill>
          <a:schemeClr val="tx1"/>
        </a:solidFill>
        <a:latin typeface="+mn-lt"/>
        <a:ea typeface="+mn-ea"/>
        <a:cs typeface="+mn-cs"/>
      </a:defRPr>
    </a:lvl3pPr>
    <a:lvl4pPr marL="1950827" algn="l" defTabSz="650276" rtl="0" eaLnBrk="1" latinLnBrk="0" hangingPunct="1">
      <a:defRPr sz="1700" kern="1200">
        <a:solidFill>
          <a:schemeClr val="tx1"/>
        </a:solidFill>
        <a:latin typeface="+mn-lt"/>
        <a:ea typeface="+mn-ea"/>
        <a:cs typeface="+mn-cs"/>
      </a:defRPr>
    </a:lvl4pPr>
    <a:lvl5pPr marL="2601102" algn="l" defTabSz="650276" rtl="0" eaLnBrk="1" latinLnBrk="0" hangingPunct="1">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ntranet9.open.ac.uk/collaboration/Scholarship-Exchange/Wiki/Document.aspx?DocumentID=92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andfebooks.com.libezproxy.open.ac.uk/author/Garrison,+D+Randy"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onlinelibrary.wiley.com.libezproxy.open.ac.uk/doi/10.1111/j.1467-8535.2011.01238.x/full#b20" TargetMode="External"/><Relationship Id="rId4" Type="http://schemas.openxmlformats.org/officeDocument/2006/relationships/hyperlink" Target="http://onlinelibrary.wiley.com.libezproxy.open.ac.uk/doi/10.1111/j.1467-8535.2011.01238.x/full#b1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a:t>
            </a:r>
            <a:r>
              <a:rPr lang="en-GB" baseline="0" dirty="0" smtClean="0"/>
              <a:t> W to introduce us</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a:t>
            </a:fld>
            <a:endParaRPr lang="en-GB"/>
          </a:p>
        </p:txBody>
      </p:sp>
    </p:spTree>
    <p:extLst>
      <p:ext uri="{BB962C8B-B14F-4D97-AF65-F5344CB8AC3E}">
        <p14:creationId xmlns:p14="http://schemas.microsoft.com/office/powerpoint/2010/main" val="784103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700" b="0" i="0" u="none" strike="noStrike" kern="1200" dirty="0" smtClean="0">
                <a:solidFill>
                  <a:schemeClr val="tx1"/>
                </a:solidFill>
                <a:effectLst/>
                <a:latin typeface="+mn-lt"/>
                <a:ea typeface="+mn-ea"/>
                <a:cs typeface="+mn-cs"/>
              </a:rPr>
              <a:t>1.AL see themselves as facilitators rather than teachers – although online may changes this</a:t>
            </a:r>
            <a:r>
              <a:rPr lang="en-GB" sz="1700" b="0" i="0" u="none" strike="noStrike" kern="1200" baseline="0" dirty="0" smtClean="0">
                <a:solidFill>
                  <a:schemeClr val="tx1"/>
                </a:solidFill>
                <a:effectLst/>
                <a:latin typeface="+mn-lt"/>
                <a:ea typeface="+mn-ea"/>
                <a:cs typeface="+mn-cs"/>
              </a:rPr>
              <a:t> to some extent</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baseline="0" dirty="0" smtClean="0">
                <a:solidFill>
                  <a:schemeClr val="tx1"/>
                </a:solidFill>
                <a:effectLst/>
                <a:latin typeface="+mn-lt"/>
                <a:ea typeface="+mn-ea"/>
                <a:cs typeface="+mn-cs"/>
              </a:rPr>
              <a:t>2. </a:t>
            </a:r>
            <a:r>
              <a:rPr lang="en-GB" sz="1800" dirty="0" smtClean="0"/>
              <a:t>Building student confidence and maintain motivation - </a:t>
            </a:r>
            <a:r>
              <a:rPr lang="en-GB" sz="1700" b="0" i="0" u="none" strike="noStrike" kern="1200" dirty="0" smtClean="0">
                <a:solidFill>
                  <a:schemeClr val="tx1"/>
                </a:solidFill>
                <a:effectLst/>
                <a:latin typeface="+mn-lt"/>
                <a:ea typeface="+mn-ea"/>
                <a:cs typeface="+mn-cs"/>
              </a:rPr>
              <a:t>To let students have self-confidence...group cohesion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3.Social interaction/social presence: 2 aspects: peer to peer social interaction/sharing  AND</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AL/student social interaction - knowing your students, tutors knowing their students</a:t>
            </a:r>
            <a:endParaRPr lang="en-GB" b="0" dirty="0" smtClean="0">
              <a:effectLst/>
            </a:endParaRPr>
          </a:p>
          <a:p>
            <a:pPr rtl="0"/>
            <a:r>
              <a:rPr lang="en-GB" sz="1700" b="0" i="0" u="none" strike="noStrike" kern="1200" dirty="0" smtClean="0">
                <a:solidFill>
                  <a:schemeClr val="tx1"/>
                </a:solidFill>
                <a:effectLst/>
                <a:latin typeface="+mn-lt"/>
                <a:ea typeface="+mn-ea"/>
                <a:cs typeface="+mn-cs"/>
              </a:rPr>
              <a:t>4 Threshold concepts – overcoming those areas where students get ‘stuck’. Like rearranging equations. </a:t>
            </a:r>
          </a:p>
          <a:p>
            <a:pPr rtl="0"/>
            <a:r>
              <a:rPr lang="en-GB" sz="1800" dirty="0" smtClean="0"/>
              <a:t>5.Develop skills: </a:t>
            </a:r>
            <a:r>
              <a:rPr lang="en-GB" sz="1700" b="0" i="0" u="none" strike="noStrike" kern="1200" dirty="0" smtClean="0">
                <a:solidFill>
                  <a:schemeClr val="tx1"/>
                </a:solidFill>
                <a:effectLst/>
                <a:latin typeface="+mn-lt"/>
                <a:ea typeface="+mn-ea"/>
                <a:cs typeface="+mn-cs"/>
              </a:rPr>
              <a:t>Developing student skills at degree level (D3)</a:t>
            </a:r>
            <a:endParaRPr lang="en-GB" sz="1800" b="0" dirty="0" smtClean="0">
              <a:effectLst/>
            </a:endParaRPr>
          </a:p>
          <a:p>
            <a:pPr marL="0" marR="0" indent="0" algn="l" defTabSz="650276" rtl="0" eaLnBrk="1" fontAlgn="auto" latinLnBrk="0" hangingPunct="1">
              <a:lnSpc>
                <a:spcPct val="100000"/>
              </a:lnSpc>
              <a:spcBef>
                <a:spcPts val="0"/>
              </a:spcBef>
              <a:spcAft>
                <a:spcPts val="0"/>
              </a:spcAft>
              <a:buClrTx/>
              <a:buSzTx/>
              <a:buFontTx/>
              <a:buNone/>
              <a:tabLst/>
              <a:defRPr/>
            </a:pPr>
            <a:r>
              <a:rPr lang="en-GB" sz="1800" b="0" dirty="0" smtClean="0">
                <a:effectLst/>
              </a:rPr>
              <a:t>6.</a:t>
            </a:r>
            <a:r>
              <a:rPr lang="en-GB" sz="1800" b="0" baseline="0" dirty="0" smtClean="0">
                <a:effectLst/>
              </a:rPr>
              <a:t> </a:t>
            </a:r>
            <a:r>
              <a:rPr lang="en-GB" sz="1800" dirty="0" smtClean="0"/>
              <a:t>Collaboration/group work: </a:t>
            </a:r>
            <a:r>
              <a:rPr lang="en-GB" sz="1700" b="0" i="0" u="none" strike="noStrike" kern="1200" dirty="0" smtClean="0">
                <a:solidFill>
                  <a:schemeClr val="tx1"/>
                </a:solidFill>
                <a:effectLst/>
                <a:latin typeface="+mn-lt"/>
                <a:ea typeface="+mn-ea"/>
                <a:cs typeface="+mn-cs"/>
              </a:rPr>
              <a:t>I think it's important to get students to think what they are doing and share their ideas and thoughts and that’s why I think student participation is really important and group work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7. Teaching for assignment and exams – there were a range of views - strong perception that assessment is everything, assessment drives learning.  But is this true? - ALs are given an ambiguous message from the university.  Being stuck on a TMA and wanting help from your tutor - is this a good use of group tuition? Janet Dyke’s work here on why assessment should not drive learning?  </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smtClean="0">
                <a:solidFill>
                  <a:schemeClr val="tx1"/>
                </a:solidFill>
                <a:effectLst/>
                <a:latin typeface="+mn-lt"/>
                <a:ea typeface="+mn-ea"/>
                <a:cs typeface="+mn-cs"/>
              </a:rPr>
              <a:t>8. </a:t>
            </a:r>
            <a:r>
              <a:rPr lang="en-GB" sz="1800" dirty="0" smtClean="0"/>
              <a:t>Challenge students intellectually: </a:t>
            </a:r>
            <a:r>
              <a:rPr lang="en-GB" sz="1700" b="0" i="0" u="none" strike="noStrike" kern="1200" dirty="0" smtClean="0">
                <a:solidFill>
                  <a:schemeClr val="tx1"/>
                </a:solidFill>
                <a:effectLst/>
                <a:latin typeface="+mn-lt"/>
                <a:ea typeface="+mn-ea"/>
                <a:cs typeface="+mn-cs"/>
              </a:rPr>
              <a:t>‘Helping them...to reinforce their independent study… to engage with the more challenging aspects of the module...’ (N3)</a:t>
            </a:r>
            <a:br>
              <a:rPr lang="en-GB" sz="1700" b="0" i="0" u="none" strike="noStrike" kern="1200" dirty="0" smtClean="0">
                <a:solidFill>
                  <a:schemeClr val="tx1"/>
                </a:solidFill>
                <a:effectLst/>
                <a:latin typeface="+mn-lt"/>
                <a:ea typeface="+mn-ea"/>
                <a:cs typeface="+mn-cs"/>
              </a:rPr>
            </a:br>
            <a:r>
              <a:rPr lang="en-GB" sz="1700" b="0" i="0" u="none" strike="noStrike" kern="1200" dirty="0" smtClean="0">
                <a:solidFill>
                  <a:schemeClr val="tx1"/>
                </a:solidFill>
                <a:effectLst/>
                <a:latin typeface="+mn-lt"/>
                <a:ea typeface="+mn-ea"/>
                <a:cs typeface="+mn-cs"/>
              </a:rPr>
              <a:t> </a:t>
            </a:r>
            <a:r>
              <a:rPr lang="en-GB" sz="1800" b="0" i="0" u="none" strike="noStrike" kern="1200" dirty="0" smtClean="0">
                <a:solidFill>
                  <a:schemeClr val="tx1"/>
                </a:solidFill>
                <a:effectLst/>
                <a:latin typeface="+mn-lt"/>
                <a:ea typeface="+mn-ea"/>
                <a:cs typeface="+mn-cs"/>
              </a:rPr>
              <a:t>Note:</a:t>
            </a:r>
            <a:r>
              <a:rPr lang="en-GB" sz="1800" b="0" i="0" u="none" strike="noStrike" kern="1200" baseline="0" dirty="0" smtClean="0">
                <a:solidFill>
                  <a:schemeClr val="tx1"/>
                </a:solidFill>
                <a:effectLst/>
                <a:latin typeface="+mn-lt"/>
                <a:ea typeface="+mn-ea"/>
                <a:cs typeface="+mn-cs"/>
              </a:rPr>
              <a:t> v</a:t>
            </a:r>
            <a:r>
              <a:rPr lang="en-GB" sz="1800" b="0" i="0" u="none" strike="noStrike" kern="1200" dirty="0" smtClean="0">
                <a:solidFill>
                  <a:schemeClr val="tx1"/>
                </a:solidFill>
                <a:effectLst/>
                <a:latin typeface="+mn-lt"/>
                <a:ea typeface="+mn-ea"/>
                <a:cs typeface="+mn-cs"/>
              </a:rPr>
              <a:t>ery few ALs discussed challenging their students - is it just too difficult for ALs to get to the point of challenging students?  Do they not really get past the comfortable environment/social part because they see students so few times.  Relate to paper about best online teachers? How does/will online change this?</a:t>
            </a:r>
          </a:p>
          <a:p>
            <a:pPr rtl="0"/>
            <a:r>
              <a:rPr lang="en-GB" sz="1800" b="0" i="0" u="none" strike="noStrike" kern="1200" dirty="0" smtClean="0">
                <a:solidFill>
                  <a:schemeClr val="tx1"/>
                </a:solidFill>
                <a:effectLst/>
                <a:latin typeface="+mn-lt"/>
                <a:ea typeface="+mn-ea"/>
                <a:cs typeface="+mn-cs"/>
              </a:rPr>
              <a:t>9. </a:t>
            </a:r>
            <a:r>
              <a:rPr lang="en-GB" sz="1800" dirty="0" smtClean="0"/>
              <a:t>Look ahead to being a professional: very much more noticeable in some areas. Engineering: </a:t>
            </a:r>
            <a:r>
              <a:rPr lang="en-GB" sz="1700" b="0" i="0" u="none" strike="noStrike" kern="1200" dirty="0" smtClean="0">
                <a:solidFill>
                  <a:schemeClr val="tx1"/>
                </a:solidFill>
                <a:effectLst/>
                <a:latin typeface="+mn-lt"/>
                <a:ea typeface="+mn-ea"/>
                <a:cs typeface="+mn-cs"/>
              </a:rPr>
              <a:t>The tutorials do help people engage with that process of thinking about their profession (D2)</a:t>
            </a:r>
            <a:endParaRPr lang="en-GB" sz="1800" b="0" dirty="0" smtClean="0">
              <a:effectLst/>
            </a:endParaRPr>
          </a:p>
          <a:p>
            <a:r>
              <a:rPr lang="en-GB" sz="1800" b="0" dirty="0" smtClean="0">
                <a:effectLst/>
              </a:rPr>
              <a:t>1</a:t>
            </a:r>
            <a:r>
              <a:rPr lang="en-GB" sz="1700" b="0" i="0" u="none" strike="noStrike" kern="1200" dirty="0" smtClean="0">
                <a:solidFill>
                  <a:schemeClr val="tx1"/>
                </a:solidFill>
                <a:effectLst/>
                <a:latin typeface="+mn-lt"/>
                <a:ea typeface="+mn-ea"/>
                <a:cs typeface="+mn-cs"/>
              </a:rPr>
              <a:t>0.</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Relationship of the university with ALs and ALs’ relationship with the university/line manager/Module team - can we tie this together with the above points</a:t>
            </a:r>
            <a:r>
              <a:rPr lang="en-GB" b="0" dirty="0" smtClean="0">
                <a:effectLst/>
              </a:rPr>
              <a:t/>
            </a:r>
            <a:br>
              <a:rPr lang="en-GB" b="0" dirty="0" smtClean="0">
                <a:effectLst/>
              </a:rPr>
            </a:b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10</a:t>
            </a:fld>
            <a:endParaRPr lang="en-GB"/>
          </a:p>
        </p:txBody>
      </p:sp>
    </p:spTree>
    <p:extLst>
      <p:ext uri="{BB962C8B-B14F-4D97-AF65-F5344CB8AC3E}">
        <p14:creationId xmlns:p14="http://schemas.microsoft.com/office/powerpoint/2010/main" val="280744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700" b="0" i="0" u="none" strike="noStrike" kern="1200" dirty="0" smtClean="0">
                <a:solidFill>
                  <a:schemeClr val="tx1"/>
                </a:solidFill>
                <a:effectLst/>
                <a:latin typeface="+mn-lt"/>
                <a:ea typeface="+mn-ea"/>
                <a:cs typeface="+mn-cs"/>
              </a:rPr>
              <a:t>1.AL see themselves as facilitators rather than teachers – although online may changes this</a:t>
            </a:r>
            <a:r>
              <a:rPr lang="en-GB" sz="1700" b="0" i="0" u="none" strike="noStrike" kern="1200" baseline="0" dirty="0" smtClean="0">
                <a:solidFill>
                  <a:schemeClr val="tx1"/>
                </a:solidFill>
                <a:effectLst/>
                <a:latin typeface="+mn-lt"/>
                <a:ea typeface="+mn-ea"/>
                <a:cs typeface="+mn-cs"/>
              </a:rPr>
              <a:t> to some extent</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baseline="0" dirty="0" smtClean="0">
                <a:solidFill>
                  <a:schemeClr val="tx1"/>
                </a:solidFill>
                <a:effectLst/>
                <a:latin typeface="+mn-lt"/>
                <a:ea typeface="+mn-ea"/>
                <a:cs typeface="+mn-cs"/>
              </a:rPr>
              <a:t>2. </a:t>
            </a:r>
            <a:r>
              <a:rPr lang="en-GB" sz="1800" dirty="0" smtClean="0"/>
              <a:t>Building student confidence and maintain motivation - </a:t>
            </a:r>
            <a:r>
              <a:rPr lang="en-GB" sz="1700" b="0" i="0" u="none" strike="noStrike" kern="1200" dirty="0" smtClean="0">
                <a:solidFill>
                  <a:schemeClr val="tx1"/>
                </a:solidFill>
                <a:effectLst/>
                <a:latin typeface="+mn-lt"/>
                <a:ea typeface="+mn-ea"/>
                <a:cs typeface="+mn-cs"/>
              </a:rPr>
              <a:t>To let students have self-confidence...group cohesion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3.Social interaction/social presence: 2 aspects: peer to peer social interaction/sharing  AND</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AL/student social interaction - knowing your students, tutors knowing their students</a:t>
            </a:r>
            <a:endParaRPr lang="en-GB" b="0" dirty="0" smtClean="0">
              <a:effectLst/>
            </a:endParaRPr>
          </a:p>
          <a:p>
            <a:pPr rtl="0"/>
            <a:r>
              <a:rPr lang="en-GB" sz="1700" b="0" i="0" u="none" strike="noStrike" kern="1200" dirty="0" smtClean="0">
                <a:solidFill>
                  <a:schemeClr val="tx1"/>
                </a:solidFill>
                <a:effectLst/>
                <a:latin typeface="+mn-lt"/>
                <a:ea typeface="+mn-ea"/>
                <a:cs typeface="+mn-cs"/>
              </a:rPr>
              <a:t>4 Threshold concepts – overcoming those areas where students get ‘stuck’. Like rearranging equations. </a:t>
            </a:r>
          </a:p>
          <a:p>
            <a:pPr rtl="0"/>
            <a:r>
              <a:rPr lang="en-GB" sz="1800" dirty="0" smtClean="0"/>
              <a:t>5.Develop skills: </a:t>
            </a:r>
            <a:r>
              <a:rPr lang="en-GB" sz="1700" b="0" i="0" u="none" strike="noStrike" kern="1200" dirty="0" smtClean="0">
                <a:solidFill>
                  <a:schemeClr val="tx1"/>
                </a:solidFill>
                <a:effectLst/>
                <a:latin typeface="+mn-lt"/>
                <a:ea typeface="+mn-ea"/>
                <a:cs typeface="+mn-cs"/>
              </a:rPr>
              <a:t>Developing student skills at degree level (D3)</a:t>
            </a:r>
            <a:endParaRPr lang="en-GB" sz="1800" b="0" dirty="0" smtClean="0">
              <a:effectLst/>
            </a:endParaRPr>
          </a:p>
          <a:p>
            <a:pPr marL="0" marR="0" indent="0" algn="l" defTabSz="650276" rtl="0" eaLnBrk="1" fontAlgn="auto" latinLnBrk="0" hangingPunct="1">
              <a:lnSpc>
                <a:spcPct val="100000"/>
              </a:lnSpc>
              <a:spcBef>
                <a:spcPts val="0"/>
              </a:spcBef>
              <a:spcAft>
                <a:spcPts val="0"/>
              </a:spcAft>
              <a:buClrTx/>
              <a:buSzTx/>
              <a:buFontTx/>
              <a:buNone/>
              <a:tabLst/>
              <a:defRPr/>
            </a:pPr>
            <a:r>
              <a:rPr lang="en-GB" sz="1800" b="0" dirty="0" smtClean="0">
                <a:effectLst/>
              </a:rPr>
              <a:t>6.</a:t>
            </a:r>
            <a:r>
              <a:rPr lang="en-GB" sz="1800" b="0" baseline="0" dirty="0" smtClean="0">
                <a:effectLst/>
              </a:rPr>
              <a:t> </a:t>
            </a:r>
            <a:r>
              <a:rPr lang="en-GB" sz="1800" dirty="0" smtClean="0"/>
              <a:t>Collaboration/group work: </a:t>
            </a:r>
            <a:r>
              <a:rPr lang="en-GB" sz="1700" b="0" i="0" u="none" strike="noStrike" kern="1200" dirty="0" smtClean="0">
                <a:solidFill>
                  <a:schemeClr val="tx1"/>
                </a:solidFill>
                <a:effectLst/>
                <a:latin typeface="+mn-lt"/>
                <a:ea typeface="+mn-ea"/>
                <a:cs typeface="+mn-cs"/>
              </a:rPr>
              <a:t>I think it's important to get students to think what they are doing and share their ideas and thoughts and that’s why I think student participation is really important and group work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7. Teaching for assignment and exams – there were a range of views - strong perception that assessment is everything, assessment drives learning.  But is this true? - ALs are given an ambiguous message from the university.  Being stuck on a TMA and wanting help from your tutor - is this a good use of group tuition? Janet Dyke’s work here on why assessment should not drive learning?  </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smtClean="0">
                <a:solidFill>
                  <a:schemeClr val="tx1"/>
                </a:solidFill>
                <a:effectLst/>
                <a:latin typeface="+mn-lt"/>
                <a:ea typeface="+mn-ea"/>
                <a:cs typeface="+mn-cs"/>
              </a:rPr>
              <a:t>8. </a:t>
            </a:r>
            <a:r>
              <a:rPr lang="en-GB" sz="1800" dirty="0" smtClean="0"/>
              <a:t>Challenge students intellectually: </a:t>
            </a:r>
            <a:r>
              <a:rPr lang="en-GB" sz="1700" b="0" i="0" u="none" strike="noStrike" kern="1200" dirty="0" smtClean="0">
                <a:solidFill>
                  <a:schemeClr val="tx1"/>
                </a:solidFill>
                <a:effectLst/>
                <a:latin typeface="+mn-lt"/>
                <a:ea typeface="+mn-ea"/>
                <a:cs typeface="+mn-cs"/>
              </a:rPr>
              <a:t>‘Helping them...to reinforce their independent study… to engage with the more challenging aspects of the module...’ (N3)</a:t>
            </a:r>
            <a:br>
              <a:rPr lang="en-GB" sz="1700" b="0" i="0" u="none" strike="noStrike" kern="1200" dirty="0" smtClean="0">
                <a:solidFill>
                  <a:schemeClr val="tx1"/>
                </a:solidFill>
                <a:effectLst/>
                <a:latin typeface="+mn-lt"/>
                <a:ea typeface="+mn-ea"/>
                <a:cs typeface="+mn-cs"/>
              </a:rPr>
            </a:br>
            <a:r>
              <a:rPr lang="en-GB" sz="1700" b="0" i="0" u="none" strike="noStrike" kern="1200" dirty="0" smtClean="0">
                <a:solidFill>
                  <a:schemeClr val="tx1"/>
                </a:solidFill>
                <a:effectLst/>
                <a:latin typeface="+mn-lt"/>
                <a:ea typeface="+mn-ea"/>
                <a:cs typeface="+mn-cs"/>
              </a:rPr>
              <a:t> </a:t>
            </a:r>
            <a:r>
              <a:rPr lang="en-GB" sz="1800" b="0" i="0" u="none" strike="noStrike" kern="1200" dirty="0" smtClean="0">
                <a:solidFill>
                  <a:schemeClr val="tx1"/>
                </a:solidFill>
                <a:effectLst/>
                <a:latin typeface="+mn-lt"/>
                <a:ea typeface="+mn-ea"/>
                <a:cs typeface="+mn-cs"/>
              </a:rPr>
              <a:t>Note:</a:t>
            </a:r>
            <a:r>
              <a:rPr lang="en-GB" sz="1800" b="0" i="0" u="none" strike="noStrike" kern="1200" baseline="0" dirty="0" smtClean="0">
                <a:solidFill>
                  <a:schemeClr val="tx1"/>
                </a:solidFill>
                <a:effectLst/>
                <a:latin typeface="+mn-lt"/>
                <a:ea typeface="+mn-ea"/>
                <a:cs typeface="+mn-cs"/>
              </a:rPr>
              <a:t> v</a:t>
            </a:r>
            <a:r>
              <a:rPr lang="en-GB" sz="1800" b="0" i="0" u="none" strike="noStrike" kern="1200" dirty="0" smtClean="0">
                <a:solidFill>
                  <a:schemeClr val="tx1"/>
                </a:solidFill>
                <a:effectLst/>
                <a:latin typeface="+mn-lt"/>
                <a:ea typeface="+mn-ea"/>
                <a:cs typeface="+mn-cs"/>
              </a:rPr>
              <a:t>ery few ALs discussed challenging their students - is it just too difficult for ALs to get to the point of challenging students?  Do they not really get past the comfortable environment/social part because they see students so few times.  Relate to paper about best online teachers? How does/will online change this?</a:t>
            </a:r>
          </a:p>
          <a:p>
            <a:pPr rtl="0"/>
            <a:r>
              <a:rPr lang="en-GB" sz="1800" b="0" i="0" u="none" strike="noStrike" kern="1200" dirty="0" smtClean="0">
                <a:solidFill>
                  <a:schemeClr val="tx1"/>
                </a:solidFill>
                <a:effectLst/>
                <a:latin typeface="+mn-lt"/>
                <a:ea typeface="+mn-ea"/>
                <a:cs typeface="+mn-cs"/>
              </a:rPr>
              <a:t>9. </a:t>
            </a:r>
            <a:r>
              <a:rPr lang="en-GB" sz="1800" dirty="0" smtClean="0"/>
              <a:t>Look ahead to being a professional: very much more noticeable in some areas. Engineering: </a:t>
            </a:r>
            <a:r>
              <a:rPr lang="en-GB" sz="1700" b="0" i="0" u="none" strike="noStrike" kern="1200" dirty="0" smtClean="0">
                <a:solidFill>
                  <a:schemeClr val="tx1"/>
                </a:solidFill>
                <a:effectLst/>
                <a:latin typeface="+mn-lt"/>
                <a:ea typeface="+mn-ea"/>
                <a:cs typeface="+mn-cs"/>
              </a:rPr>
              <a:t>The tutorials do help people engage with that process of thinking about their profession (D2)</a:t>
            </a:r>
            <a:endParaRPr lang="en-GB" sz="1800" b="0" dirty="0" smtClean="0">
              <a:effectLst/>
            </a:endParaRPr>
          </a:p>
          <a:p>
            <a:r>
              <a:rPr lang="en-GB" sz="1800" b="0" dirty="0" smtClean="0">
                <a:effectLst/>
              </a:rPr>
              <a:t>1</a:t>
            </a:r>
            <a:r>
              <a:rPr lang="en-GB" sz="1700" b="0" i="0" u="none" strike="noStrike" kern="1200" dirty="0" smtClean="0">
                <a:solidFill>
                  <a:schemeClr val="tx1"/>
                </a:solidFill>
                <a:effectLst/>
                <a:latin typeface="+mn-lt"/>
                <a:ea typeface="+mn-ea"/>
                <a:cs typeface="+mn-cs"/>
              </a:rPr>
              <a:t>0.</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Relationship of the university with ALs and ALs’ relationship with the university/line manager/Module team - can we tie this together with the above points</a:t>
            </a:r>
            <a:r>
              <a:rPr lang="en-GB" b="0" dirty="0" smtClean="0">
                <a:effectLst/>
              </a:rPr>
              <a:t/>
            </a:r>
            <a:br>
              <a:rPr lang="en-GB" b="0" dirty="0" smtClean="0">
                <a:effectLst/>
              </a:rPr>
            </a:b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11</a:t>
            </a:fld>
            <a:endParaRPr lang="en-GB"/>
          </a:p>
        </p:txBody>
      </p:sp>
    </p:spTree>
    <p:extLst>
      <p:ext uri="{BB962C8B-B14F-4D97-AF65-F5344CB8AC3E}">
        <p14:creationId xmlns:p14="http://schemas.microsoft.com/office/powerpoint/2010/main" val="391473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700" b="0" i="0" u="none" strike="noStrike" kern="1200" dirty="0" smtClean="0">
                <a:solidFill>
                  <a:schemeClr val="tx1"/>
                </a:solidFill>
                <a:effectLst/>
                <a:latin typeface="+mn-lt"/>
                <a:ea typeface="+mn-ea"/>
                <a:cs typeface="+mn-cs"/>
              </a:rPr>
              <a:t>1.AL see themselves as facilitators rather than teachers – although online may changes this</a:t>
            </a:r>
            <a:r>
              <a:rPr lang="en-GB" sz="1700" b="0" i="0" u="none" strike="noStrike" kern="1200" baseline="0" dirty="0" smtClean="0">
                <a:solidFill>
                  <a:schemeClr val="tx1"/>
                </a:solidFill>
                <a:effectLst/>
                <a:latin typeface="+mn-lt"/>
                <a:ea typeface="+mn-ea"/>
                <a:cs typeface="+mn-cs"/>
              </a:rPr>
              <a:t> to some extent</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baseline="0" dirty="0" smtClean="0">
                <a:solidFill>
                  <a:schemeClr val="tx1"/>
                </a:solidFill>
                <a:effectLst/>
                <a:latin typeface="+mn-lt"/>
                <a:ea typeface="+mn-ea"/>
                <a:cs typeface="+mn-cs"/>
              </a:rPr>
              <a:t>2. </a:t>
            </a:r>
            <a:r>
              <a:rPr lang="en-GB" sz="1800" dirty="0" smtClean="0"/>
              <a:t>Building student confidence and maintain motivation - </a:t>
            </a:r>
            <a:r>
              <a:rPr lang="en-GB" sz="1700" b="0" i="0" u="none" strike="noStrike" kern="1200" dirty="0" smtClean="0">
                <a:solidFill>
                  <a:schemeClr val="tx1"/>
                </a:solidFill>
                <a:effectLst/>
                <a:latin typeface="+mn-lt"/>
                <a:ea typeface="+mn-ea"/>
                <a:cs typeface="+mn-cs"/>
              </a:rPr>
              <a:t>To let students have self-confidence...group cohesion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3.Social interaction/social presence: 2 aspects: peer to peer social interaction/sharing  AND</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AL/student social interaction - knowing your students, tutors knowing their students</a:t>
            </a:r>
            <a:endParaRPr lang="en-GB" b="0" dirty="0" smtClean="0">
              <a:effectLst/>
            </a:endParaRPr>
          </a:p>
          <a:p>
            <a:pPr rtl="0"/>
            <a:r>
              <a:rPr lang="en-GB" sz="1700" b="0" i="0" u="none" strike="noStrike" kern="1200" dirty="0" smtClean="0">
                <a:solidFill>
                  <a:schemeClr val="tx1"/>
                </a:solidFill>
                <a:effectLst/>
                <a:latin typeface="+mn-lt"/>
                <a:ea typeface="+mn-ea"/>
                <a:cs typeface="+mn-cs"/>
              </a:rPr>
              <a:t>4 Threshold concepts – overcoming those areas where students get ‘stuck’. Like rearranging equations. </a:t>
            </a:r>
          </a:p>
          <a:p>
            <a:pPr rtl="0"/>
            <a:r>
              <a:rPr lang="en-GB" sz="1800" dirty="0" smtClean="0"/>
              <a:t>5.Develop skills: </a:t>
            </a:r>
            <a:r>
              <a:rPr lang="en-GB" sz="1700" b="0" i="0" u="none" strike="noStrike" kern="1200" dirty="0" smtClean="0">
                <a:solidFill>
                  <a:schemeClr val="tx1"/>
                </a:solidFill>
                <a:effectLst/>
                <a:latin typeface="+mn-lt"/>
                <a:ea typeface="+mn-ea"/>
                <a:cs typeface="+mn-cs"/>
              </a:rPr>
              <a:t>Developing student skills at degree level (D3)</a:t>
            </a:r>
            <a:endParaRPr lang="en-GB" sz="1800" b="0" dirty="0" smtClean="0">
              <a:effectLst/>
            </a:endParaRPr>
          </a:p>
          <a:p>
            <a:pPr marL="0" marR="0" indent="0" algn="l" defTabSz="650276" rtl="0" eaLnBrk="1" fontAlgn="auto" latinLnBrk="0" hangingPunct="1">
              <a:lnSpc>
                <a:spcPct val="100000"/>
              </a:lnSpc>
              <a:spcBef>
                <a:spcPts val="0"/>
              </a:spcBef>
              <a:spcAft>
                <a:spcPts val="0"/>
              </a:spcAft>
              <a:buClrTx/>
              <a:buSzTx/>
              <a:buFontTx/>
              <a:buNone/>
              <a:tabLst/>
              <a:defRPr/>
            </a:pPr>
            <a:r>
              <a:rPr lang="en-GB" sz="1800" b="0" dirty="0" smtClean="0">
                <a:effectLst/>
              </a:rPr>
              <a:t>6.</a:t>
            </a:r>
            <a:r>
              <a:rPr lang="en-GB" sz="1800" b="0" baseline="0" dirty="0" smtClean="0">
                <a:effectLst/>
              </a:rPr>
              <a:t> </a:t>
            </a:r>
            <a:r>
              <a:rPr lang="en-GB" sz="1800" dirty="0" smtClean="0"/>
              <a:t>Collaboration/group work: </a:t>
            </a:r>
            <a:r>
              <a:rPr lang="en-GB" sz="1700" b="0" i="0" u="none" strike="noStrike" kern="1200" dirty="0" smtClean="0">
                <a:solidFill>
                  <a:schemeClr val="tx1"/>
                </a:solidFill>
                <a:effectLst/>
                <a:latin typeface="+mn-lt"/>
                <a:ea typeface="+mn-ea"/>
                <a:cs typeface="+mn-cs"/>
              </a:rPr>
              <a:t>I think it's important to get students to think what they are doing and share their ideas and thoughts and that’s why I think student participation is really important and group work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7. Teaching for assignment and exams – there were a range of views - strong perception that assessment is everything, assessment drives learning.  But is this true? - ALs are given an ambiguous message from the university.  Being stuck on a TMA and wanting help from your tutor - is this a good use of group tuition? Janet Dyke’s work here on why assessment should not drive learning?  </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smtClean="0">
                <a:solidFill>
                  <a:schemeClr val="tx1"/>
                </a:solidFill>
                <a:effectLst/>
                <a:latin typeface="+mn-lt"/>
                <a:ea typeface="+mn-ea"/>
                <a:cs typeface="+mn-cs"/>
              </a:rPr>
              <a:t>8. </a:t>
            </a:r>
            <a:r>
              <a:rPr lang="en-GB" sz="1800" dirty="0" smtClean="0"/>
              <a:t>Challenge students intellectually: </a:t>
            </a:r>
            <a:r>
              <a:rPr lang="en-GB" sz="1700" b="0" i="0" u="none" strike="noStrike" kern="1200" dirty="0" smtClean="0">
                <a:solidFill>
                  <a:schemeClr val="tx1"/>
                </a:solidFill>
                <a:effectLst/>
                <a:latin typeface="+mn-lt"/>
                <a:ea typeface="+mn-ea"/>
                <a:cs typeface="+mn-cs"/>
              </a:rPr>
              <a:t>‘Helping them...to reinforce their independent study… to engage with the more challenging aspects of the module...’ (N3)</a:t>
            </a:r>
            <a:br>
              <a:rPr lang="en-GB" sz="1700" b="0" i="0" u="none" strike="noStrike" kern="1200" dirty="0" smtClean="0">
                <a:solidFill>
                  <a:schemeClr val="tx1"/>
                </a:solidFill>
                <a:effectLst/>
                <a:latin typeface="+mn-lt"/>
                <a:ea typeface="+mn-ea"/>
                <a:cs typeface="+mn-cs"/>
              </a:rPr>
            </a:br>
            <a:r>
              <a:rPr lang="en-GB" sz="1700" b="0" i="0" u="none" strike="noStrike" kern="1200" dirty="0" smtClean="0">
                <a:solidFill>
                  <a:schemeClr val="tx1"/>
                </a:solidFill>
                <a:effectLst/>
                <a:latin typeface="+mn-lt"/>
                <a:ea typeface="+mn-ea"/>
                <a:cs typeface="+mn-cs"/>
              </a:rPr>
              <a:t> </a:t>
            </a:r>
            <a:r>
              <a:rPr lang="en-GB" sz="1800" b="0" i="0" u="none" strike="noStrike" kern="1200" dirty="0" smtClean="0">
                <a:solidFill>
                  <a:schemeClr val="tx1"/>
                </a:solidFill>
                <a:effectLst/>
                <a:latin typeface="+mn-lt"/>
                <a:ea typeface="+mn-ea"/>
                <a:cs typeface="+mn-cs"/>
              </a:rPr>
              <a:t>Note:</a:t>
            </a:r>
            <a:r>
              <a:rPr lang="en-GB" sz="1800" b="0" i="0" u="none" strike="noStrike" kern="1200" baseline="0" dirty="0" smtClean="0">
                <a:solidFill>
                  <a:schemeClr val="tx1"/>
                </a:solidFill>
                <a:effectLst/>
                <a:latin typeface="+mn-lt"/>
                <a:ea typeface="+mn-ea"/>
                <a:cs typeface="+mn-cs"/>
              </a:rPr>
              <a:t> v</a:t>
            </a:r>
            <a:r>
              <a:rPr lang="en-GB" sz="1800" b="0" i="0" u="none" strike="noStrike" kern="1200" dirty="0" smtClean="0">
                <a:solidFill>
                  <a:schemeClr val="tx1"/>
                </a:solidFill>
                <a:effectLst/>
                <a:latin typeface="+mn-lt"/>
                <a:ea typeface="+mn-ea"/>
                <a:cs typeface="+mn-cs"/>
              </a:rPr>
              <a:t>ery few ALs discussed challenging their students - is it just too difficult for ALs to get to the point of challenging students?  Do they not really get past the comfortable environment/social part because they see students so few times.  Relate to paper about best online teachers? How does/will online change this?</a:t>
            </a:r>
          </a:p>
          <a:p>
            <a:pPr rtl="0"/>
            <a:r>
              <a:rPr lang="en-GB" sz="1800" b="0" i="0" u="none" strike="noStrike" kern="1200" dirty="0" smtClean="0">
                <a:solidFill>
                  <a:schemeClr val="tx1"/>
                </a:solidFill>
                <a:effectLst/>
                <a:latin typeface="+mn-lt"/>
                <a:ea typeface="+mn-ea"/>
                <a:cs typeface="+mn-cs"/>
              </a:rPr>
              <a:t>9. </a:t>
            </a:r>
            <a:r>
              <a:rPr lang="en-GB" sz="1800" dirty="0" smtClean="0"/>
              <a:t>Look ahead to being a professional: very much more noticeable in some areas. Engineering: </a:t>
            </a:r>
            <a:r>
              <a:rPr lang="en-GB" sz="1700" b="0" i="0" u="none" strike="noStrike" kern="1200" dirty="0" smtClean="0">
                <a:solidFill>
                  <a:schemeClr val="tx1"/>
                </a:solidFill>
                <a:effectLst/>
                <a:latin typeface="+mn-lt"/>
                <a:ea typeface="+mn-ea"/>
                <a:cs typeface="+mn-cs"/>
              </a:rPr>
              <a:t>The tutorials do help people engage with that process of thinking about their profession (D2)</a:t>
            </a:r>
            <a:endParaRPr lang="en-GB" sz="1800" b="0" dirty="0" smtClean="0">
              <a:effectLst/>
            </a:endParaRPr>
          </a:p>
          <a:p>
            <a:r>
              <a:rPr lang="en-GB" sz="1800" b="0" dirty="0" smtClean="0">
                <a:effectLst/>
              </a:rPr>
              <a:t>1</a:t>
            </a:r>
            <a:r>
              <a:rPr lang="en-GB" sz="1700" b="0" i="0" u="none" strike="noStrike" kern="1200" dirty="0" smtClean="0">
                <a:solidFill>
                  <a:schemeClr val="tx1"/>
                </a:solidFill>
                <a:effectLst/>
                <a:latin typeface="+mn-lt"/>
                <a:ea typeface="+mn-ea"/>
                <a:cs typeface="+mn-cs"/>
              </a:rPr>
              <a:t>0.</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Relationship of the university with ALs and ALs’ relationship with the university/line manager/Module team - can we tie this together with the above points</a:t>
            </a:r>
            <a:r>
              <a:rPr lang="en-GB" b="0" dirty="0" smtClean="0">
                <a:effectLst/>
              </a:rPr>
              <a:t/>
            </a:r>
            <a:br>
              <a:rPr lang="en-GB" b="0" dirty="0" smtClean="0">
                <a:effectLst/>
              </a:rPr>
            </a:b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12</a:t>
            </a:fld>
            <a:endParaRPr lang="en-GB"/>
          </a:p>
        </p:txBody>
      </p:sp>
    </p:spTree>
    <p:extLst>
      <p:ext uri="{BB962C8B-B14F-4D97-AF65-F5344CB8AC3E}">
        <p14:creationId xmlns:p14="http://schemas.microsoft.com/office/powerpoint/2010/main" val="42934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700" b="0" i="0" u="none" strike="noStrike" kern="1200" dirty="0" smtClean="0">
                <a:solidFill>
                  <a:schemeClr val="tx1"/>
                </a:solidFill>
                <a:effectLst/>
                <a:latin typeface="+mn-lt"/>
                <a:ea typeface="+mn-ea"/>
                <a:cs typeface="+mn-cs"/>
              </a:rPr>
              <a:t>1.AL see themselves as facilitators rather than teachers – although online may changes this</a:t>
            </a:r>
            <a:r>
              <a:rPr lang="en-GB" sz="1700" b="0" i="0" u="none" strike="noStrike" kern="1200" baseline="0" dirty="0" smtClean="0">
                <a:solidFill>
                  <a:schemeClr val="tx1"/>
                </a:solidFill>
                <a:effectLst/>
                <a:latin typeface="+mn-lt"/>
                <a:ea typeface="+mn-ea"/>
                <a:cs typeface="+mn-cs"/>
              </a:rPr>
              <a:t> to some extent</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baseline="0" dirty="0" smtClean="0">
                <a:solidFill>
                  <a:schemeClr val="tx1"/>
                </a:solidFill>
                <a:effectLst/>
                <a:latin typeface="+mn-lt"/>
                <a:ea typeface="+mn-ea"/>
                <a:cs typeface="+mn-cs"/>
              </a:rPr>
              <a:t>2. </a:t>
            </a:r>
            <a:r>
              <a:rPr lang="en-GB" sz="1800" dirty="0" smtClean="0"/>
              <a:t>Building student confidence and maintain motivation - </a:t>
            </a:r>
            <a:r>
              <a:rPr lang="en-GB" sz="1700" b="0" i="0" u="none" strike="noStrike" kern="1200" dirty="0" smtClean="0">
                <a:solidFill>
                  <a:schemeClr val="tx1"/>
                </a:solidFill>
                <a:effectLst/>
                <a:latin typeface="+mn-lt"/>
                <a:ea typeface="+mn-ea"/>
                <a:cs typeface="+mn-cs"/>
              </a:rPr>
              <a:t>To let students have self-confidence...group cohesion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3.Social interaction/social presence: 2 aspects: peer to peer social interaction/sharing  AND</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AL/student social interaction - knowing your students, tutors knowing their students</a:t>
            </a:r>
            <a:endParaRPr lang="en-GB" b="0" dirty="0" smtClean="0">
              <a:effectLst/>
            </a:endParaRPr>
          </a:p>
          <a:p>
            <a:pPr rtl="0"/>
            <a:r>
              <a:rPr lang="en-GB" sz="1700" b="0" i="0" u="none" strike="noStrike" kern="1200" dirty="0" smtClean="0">
                <a:solidFill>
                  <a:schemeClr val="tx1"/>
                </a:solidFill>
                <a:effectLst/>
                <a:latin typeface="+mn-lt"/>
                <a:ea typeface="+mn-ea"/>
                <a:cs typeface="+mn-cs"/>
              </a:rPr>
              <a:t>4 Threshold concepts – overcoming those areas where students get ‘stuck’. Like rearranging equations. </a:t>
            </a:r>
          </a:p>
          <a:p>
            <a:pPr rtl="0"/>
            <a:r>
              <a:rPr lang="en-GB" sz="1800" dirty="0" smtClean="0"/>
              <a:t>5.Develop skills: </a:t>
            </a:r>
            <a:r>
              <a:rPr lang="en-GB" sz="1700" b="0" i="0" u="none" strike="noStrike" kern="1200" dirty="0" smtClean="0">
                <a:solidFill>
                  <a:schemeClr val="tx1"/>
                </a:solidFill>
                <a:effectLst/>
                <a:latin typeface="+mn-lt"/>
                <a:ea typeface="+mn-ea"/>
                <a:cs typeface="+mn-cs"/>
              </a:rPr>
              <a:t>Developing student skills at degree level (D3)</a:t>
            </a:r>
            <a:endParaRPr lang="en-GB" sz="1800" b="0" dirty="0" smtClean="0">
              <a:effectLst/>
            </a:endParaRPr>
          </a:p>
          <a:p>
            <a:pPr marL="0" marR="0" indent="0" algn="l" defTabSz="650276" rtl="0" eaLnBrk="1" fontAlgn="auto" latinLnBrk="0" hangingPunct="1">
              <a:lnSpc>
                <a:spcPct val="100000"/>
              </a:lnSpc>
              <a:spcBef>
                <a:spcPts val="0"/>
              </a:spcBef>
              <a:spcAft>
                <a:spcPts val="0"/>
              </a:spcAft>
              <a:buClrTx/>
              <a:buSzTx/>
              <a:buFontTx/>
              <a:buNone/>
              <a:tabLst/>
              <a:defRPr/>
            </a:pPr>
            <a:r>
              <a:rPr lang="en-GB" sz="1800" b="0" dirty="0" smtClean="0">
                <a:effectLst/>
              </a:rPr>
              <a:t>6.</a:t>
            </a:r>
            <a:r>
              <a:rPr lang="en-GB" sz="1800" b="0" baseline="0" dirty="0" smtClean="0">
                <a:effectLst/>
              </a:rPr>
              <a:t> </a:t>
            </a:r>
            <a:r>
              <a:rPr lang="en-GB" sz="1800" dirty="0" smtClean="0"/>
              <a:t>Collaboration/group work: </a:t>
            </a:r>
            <a:r>
              <a:rPr lang="en-GB" sz="1700" b="0" i="0" u="none" strike="noStrike" kern="1200" dirty="0" smtClean="0">
                <a:solidFill>
                  <a:schemeClr val="tx1"/>
                </a:solidFill>
                <a:effectLst/>
                <a:latin typeface="+mn-lt"/>
                <a:ea typeface="+mn-ea"/>
                <a:cs typeface="+mn-cs"/>
              </a:rPr>
              <a:t>I think it's important to get students to think what they are doing and share their ideas and thoughts and that’s why I think student participation is really important and group work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7. Teaching for assignment and exams – there were a range of views - strong perception that assessment is everything, assessment drives learning.  But is this true? - ALs are given an ambiguous message from the university.  Being stuck on a TMA and wanting help from your tutor - is this a good use of group tuition? Janet Dyke’s work here on why assessment should not drive learning?  </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smtClean="0">
                <a:solidFill>
                  <a:schemeClr val="tx1"/>
                </a:solidFill>
                <a:effectLst/>
                <a:latin typeface="+mn-lt"/>
                <a:ea typeface="+mn-ea"/>
                <a:cs typeface="+mn-cs"/>
              </a:rPr>
              <a:t>8. </a:t>
            </a:r>
            <a:r>
              <a:rPr lang="en-GB" sz="1800" dirty="0" smtClean="0"/>
              <a:t>Challenge students intellectually: </a:t>
            </a:r>
            <a:r>
              <a:rPr lang="en-GB" sz="1700" b="0" i="0" u="none" strike="noStrike" kern="1200" dirty="0" smtClean="0">
                <a:solidFill>
                  <a:schemeClr val="tx1"/>
                </a:solidFill>
                <a:effectLst/>
                <a:latin typeface="+mn-lt"/>
                <a:ea typeface="+mn-ea"/>
                <a:cs typeface="+mn-cs"/>
              </a:rPr>
              <a:t>‘Helping them...to reinforce their independent study… to engage with the more challenging aspects of the module...’ (N3)</a:t>
            </a:r>
            <a:br>
              <a:rPr lang="en-GB" sz="1700" b="0" i="0" u="none" strike="noStrike" kern="1200" dirty="0" smtClean="0">
                <a:solidFill>
                  <a:schemeClr val="tx1"/>
                </a:solidFill>
                <a:effectLst/>
                <a:latin typeface="+mn-lt"/>
                <a:ea typeface="+mn-ea"/>
                <a:cs typeface="+mn-cs"/>
              </a:rPr>
            </a:br>
            <a:r>
              <a:rPr lang="en-GB" sz="1700" b="0" i="0" u="none" strike="noStrike" kern="1200" dirty="0" smtClean="0">
                <a:solidFill>
                  <a:schemeClr val="tx1"/>
                </a:solidFill>
                <a:effectLst/>
                <a:latin typeface="+mn-lt"/>
                <a:ea typeface="+mn-ea"/>
                <a:cs typeface="+mn-cs"/>
              </a:rPr>
              <a:t> </a:t>
            </a:r>
            <a:r>
              <a:rPr lang="en-GB" sz="1800" b="0" i="0" u="none" strike="noStrike" kern="1200" dirty="0" smtClean="0">
                <a:solidFill>
                  <a:schemeClr val="tx1"/>
                </a:solidFill>
                <a:effectLst/>
                <a:latin typeface="+mn-lt"/>
                <a:ea typeface="+mn-ea"/>
                <a:cs typeface="+mn-cs"/>
              </a:rPr>
              <a:t>Note:</a:t>
            </a:r>
            <a:r>
              <a:rPr lang="en-GB" sz="1800" b="0" i="0" u="none" strike="noStrike" kern="1200" baseline="0" dirty="0" smtClean="0">
                <a:solidFill>
                  <a:schemeClr val="tx1"/>
                </a:solidFill>
                <a:effectLst/>
                <a:latin typeface="+mn-lt"/>
                <a:ea typeface="+mn-ea"/>
                <a:cs typeface="+mn-cs"/>
              </a:rPr>
              <a:t> v</a:t>
            </a:r>
            <a:r>
              <a:rPr lang="en-GB" sz="1800" b="0" i="0" u="none" strike="noStrike" kern="1200" dirty="0" smtClean="0">
                <a:solidFill>
                  <a:schemeClr val="tx1"/>
                </a:solidFill>
                <a:effectLst/>
                <a:latin typeface="+mn-lt"/>
                <a:ea typeface="+mn-ea"/>
                <a:cs typeface="+mn-cs"/>
              </a:rPr>
              <a:t>ery few ALs discussed challenging their students - is it just too difficult for ALs to get to the point of challenging students?  Do they not really get past the comfortable environment/social part because they see students so few times.  Relate to paper about best online teachers? How does/will online change this?</a:t>
            </a:r>
          </a:p>
          <a:p>
            <a:pPr rtl="0"/>
            <a:r>
              <a:rPr lang="en-GB" sz="1800" b="0" i="0" u="none" strike="noStrike" kern="1200" dirty="0" smtClean="0">
                <a:solidFill>
                  <a:schemeClr val="tx1"/>
                </a:solidFill>
                <a:effectLst/>
                <a:latin typeface="+mn-lt"/>
                <a:ea typeface="+mn-ea"/>
                <a:cs typeface="+mn-cs"/>
              </a:rPr>
              <a:t>9. </a:t>
            </a:r>
            <a:r>
              <a:rPr lang="en-GB" sz="1800" dirty="0" smtClean="0"/>
              <a:t>Look ahead to being a professional: very much more noticeable in some areas. Engineering: </a:t>
            </a:r>
            <a:r>
              <a:rPr lang="en-GB" sz="1700" b="0" i="0" u="none" strike="noStrike" kern="1200" dirty="0" smtClean="0">
                <a:solidFill>
                  <a:schemeClr val="tx1"/>
                </a:solidFill>
                <a:effectLst/>
                <a:latin typeface="+mn-lt"/>
                <a:ea typeface="+mn-ea"/>
                <a:cs typeface="+mn-cs"/>
              </a:rPr>
              <a:t>The tutorials do help people engage with that process of thinking about their profession (D2)</a:t>
            </a:r>
            <a:endParaRPr lang="en-GB" sz="1800" b="0" dirty="0" smtClean="0">
              <a:effectLst/>
            </a:endParaRPr>
          </a:p>
          <a:p>
            <a:r>
              <a:rPr lang="en-GB" sz="1800" b="0" dirty="0" smtClean="0">
                <a:effectLst/>
              </a:rPr>
              <a:t>1</a:t>
            </a:r>
            <a:r>
              <a:rPr lang="en-GB" sz="1700" b="0" i="0" u="none" strike="noStrike" kern="1200" dirty="0" smtClean="0">
                <a:solidFill>
                  <a:schemeClr val="tx1"/>
                </a:solidFill>
                <a:effectLst/>
                <a:latin typeface="+mn-lt"/>
                <a:ea typeface="+mn-ea"/>
                <a:cs typeface="+mn-cs"/>
              </a:rPr>
              <a:t>0.</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Relationship of the university with ALs and ALs’ relationship with the university/line manager/Module team - can we tie this together with the above points</a:t>
            </a:r>
            <a:r>
              <a:rPr lang="en-GB" b="0" dirty="0" smtClean="0">
                <a:effectLst/>
              </a:rPr>
              <a:t/>
            </a:r>
            <a:br>
              <a:rPr lang="en-GB" b="0" dirty="0" smtClean="0">
                <a:effectLst/>
              </a:rPr>
            </a:b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13</a:t>
            </a:fld>
            <a:endParaRPr lang="en-GB"/>
          </a:p>
        </p:txBody>
      </p:sp>
    </p:spTree>
    <p:extLst>
      <p:ext uri="{BB962C8B-B14F-4D97-AF65-F5344CB8AC3E}">
        <p14:creationId xmlns:p14="http://schemas.microsoft.com/office/powerpoint/2010/main" val="2294202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700" b="0" i="0" u="none" strike="noStrike" kern="1200" dirty="0" smtClean="0">
                <a:solidFill>
                  <a:schemeClr val="tx1"/>
                </a:solidFill>
                <a:effectLst/>
                <a:latin typeface="+mn-lt"/>
                <a:ea typeface="+mn-ea"/>
                <a:cs typeface="+mn-cs"/>
              </a:rPr>
              <a:t>1.AL see themselves as facilitators rather than teachers – although online may changes this</a:t>
            </a:r>
            <a:r>
              <a:rPr lang="en-GB" sz="1700" b="0" i="0" u="none" strike="noStrike" kern="1200" baseline="0" dirty="0" smtClean="0">
                <a:solidFill>
                  <a:schemeClr val="tx1"/>
                </a:solidFill>
                <a:effectLst/>
                <a:latin typeface="+mn-lt"/>
                <a:ea typeface="+mn-ea"/>
                <a:cs typeface="+mn-cs"/>
              </a:rPr>
              <a:t> to some extent</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baseline="0" dirty="0" smtClean="0">
                <a:solidFill>
                  <a:schemeClr val="tx1"/>
                </a:solidFill>
                <a:effectLst/>
                <a:latin typeface="+mn-lt"/>
                <a:ea typeface="+mn-ea"/>
                <a:cs typeface="+mn-cs"/>
              </a:rPr>
              <a:t>2. </a:t>
            </a:r>
            <a:r>
              <a:rPr lang="en-GB" sz="1800" dirty="0" smtClean="0"/>
              <a:t>Building student confidence and maintain motivation - </a:t>
            </a:r>
            <a:r>
              <a:rPr lang="en-GB" sz="1700" b="0" i="0" u="none" strike="noStrike" kern="1200" dirty="0" smtClean="0">
                <a:solidFill>
                  <a:schemeClr val="tx1"/>
                </a:solidFill>
                <a:effectLst/>
                <a:latin typeface="+mn-lt"/>
                <a:ea typeface="+mn-ea"/>
                <a:cs typeface="+mn-cs"/>
              </a:rPr>
              <a:t>To let students have self-confidence...group cohesion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3.Social interaction/social presence: 2 aspects: peer to peer social interaction/sharing  AND</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AL/student social interaction - knowing your students, tutors knowing their students</a:t>
            </a:r>
            <a:endParaRPr lang="en-GB" b="0" dirty="0" smtClean="0">
              <a:effectLst/>
            </a:endParaRPr>
          </a:p>
          <a:p>
            <a:pPr rtl="0"/>
            <a:r>
              <a:rPr lang="en-GB" sz="1700" b="0" i="0" u="none" strike="noStrike" kern="1200" dirty="0" smtClean="0">
                <a:solidFill>
                  <a:schemeClr val="tx1"/>
                </a:solidFill>
                <a:effectLst/>
                <a:latin typeface="+mn-lt"/>
                <a:ea typeface="+mn-ea"/>
                <a:cs typeface="+mn-cs"/>
              </a:rPr>
              <a:t>4 Threshold concepts – overcoming those areas where students get ‘stuck’. Like rearranging equations. </a:t>
            </a:r>
          </a:p>
          <a:p>
            <a:pPr rtl="0"/>
            <a:r>
              <a:rPr lang="en-GB" sz="1800" dirty="0" smtClean="0"/>
              <a:t>5.Develop skills: </a:t>
            </a:r>
            <a:r>
              <a:rPr lang="en-GB" sz="1700" b="0" i="0" u="none" strike="noStrike" kern="1200" dirty="0" smtClean="0">
                <a:solidFill>
                  <a:schemeClr val="tx1"/>
                </a:solidFill>
                <a:effectLst/>
                <a:latin typeface="+mn-lt"/>
                <a:ea typeface="+mn-ea"/>
                <a:cs typeface="+mn-cs"/>
              </a:rPr>
              <a:t>Developing student skills at degree level (D3)</a:t>
            </a:r>
            <a:endParaRPr lang="en-GB" sz="1800" b="0" dirty="0" smtClean="0">
              <a:effectLst/>
            </a:endParaRPr>
          </a:p>
          <a:p>
            <a:pPr marL="0" marR="0" indent="0" algn="l" defTabSz="650276" rtl="0" eaLnBrk="1" fontAlgn="auto" latinLnBrk="0" hangingPunct="1">
              <a:lnSpc>
                <a:spcPct val="100000"/>
              </a:lnSpc>
              <a:spcBef>
                <a:spcPts val="0"/>
              </a:spcBef>
              <a:spcAft>
                <a:spcPts val="0"/>
              </a:spcAft>
              <a:buClrTx/>
              <a:buSzTx/>
              <a:buFontTx/>
              <a:buNone/>
              <a:tabLst/>
              <a:defRPr/>
            </a:pPr>
            <a:r>
              <a:rPr lang="en-GB" sz="1800" b="0" dirty="0" smtClean="0">
                <a:effectLst/>
              </a:rPr>
              <a:t>6.</a:t>
            </a:r>
            <a:r>
              <a:rPr lang="en-GB" sz="1800" b="0" baseline="0" dirty="0" smtClean="0">
                <a:effectLst/>
              </a:rPr>
              <a:t> </a:t>
            </a:r>
            <a:r>
              <a:rPr lang="en-GB" sz="1800" dirty="0" smtClean="0"/>
              <a:t>Collaboration/group work: </a:t>
            </a:r>
            <a:r>
              <a:rPr lang="en-GB" sz="1700" b="0" i="0" u="none" strike="noStrike" kern="1200" dirty="0" smtClean="0">
                <a:solidFill>
                  <a:schemeClr val="tx1"/>
                </a:solidFill>
                <a:effectLst/>
                <a:latin typeface="+mn-lt"/>
                <a:ea typeface="+mn-ea"/>
                <a:cs typeface="+mn-cs"/>
              </a:rPr>
              <a:t>I think it's important to get students to think what they are doing and share their ideas and thoughts and that’s why I think student participation is really important and group work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7. Teaching for assignment and exams – there were a range of views - strong perception that assessment is everything, assessment drives learning.  But is this true? - ALs are given an ambiguous message from the university.  Being stuck on a TMA and wanting help from your tutor - is this a good use of group tuition? Janet Dyke’s work here on why assessment should not drive learning?  </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smtClean="0">
                <a:solidFill>
                  <a:schemeClr val="tx1"/>
                </a:solidFill>
                <a:effectLst/>
                <a:latin typeface="+mn-lt"/>
                <a:ea typeface="+mn-ea"/>
                <a:cs typeface="+mn-cs"/>
              </a:rPr>
              <a:t>8. </a:t>
            </a:r>
            <a:r>
              <a:rPr lang="en-GB" sz="1800" dirty="0" smtClean="0"/>
              <a:t>Challenge students intellectually: </a:t>
            </a:r>
            <a:r>
              <a:rPr lang="en-GB" sz="1700" b="0" i="0" u="none" strike="noStrike" kern="1200" dirty="0" smtClean="0">
                <a:solidFill>
                  <a:schemeClr val="tx1"/>
                </a:solidFill>
                <a:effectLst/>
                <a:latin typeface="+mn-lt"/>
                <a:ea typeface="+mn-ea"/>
                <a:cs typeface="+mn-cs"/>
              </a:rPr>
              <a:t>‘Helping them...to reinforce their independent study… to engage with the more challenging aspects of the module...’ (N3)</a:t>
            </a:r>
            <a:br>
              <a:rPr lang="en-GB" sz="1700" b="0" i="0" u="none" strike="noStrike" kern="1200" dirty="0" smtClean="0">
                <a:solidFill>
                  <a:schemeClr val="tx1"/>
                </a:solidFill>
                <a:effectLst/>
                <a:latin typeface="+mn-lt"/>
                <a:ea typeface="+mn-ea"/>
                <a:cs typeface="+mn-cs"/>
              </a:rPr>
            </a:br>
            <a:r>
              <a:rPr lang="en-GB" sz="1700" b="0" i="0" u="none" strike="noStrike" kern="1200" dirty="0" smtClean="0">
                <a:solidFill>
                  <a:schemeClr val="tx1"/>
                </a:solidFill>
                <a:effectLst/>
                <a:latin typeface="+mn-lt"/>
                <a:ea typeface="+mn-ea"/>
                <a:cs typeface="+mn-cs"/>
              </a:rPr>
              <a:t> </a:t>
            </a:r>
            <a:r>
              <a:rPr lang="en-GB" sz="1800" b="0" i="0" u="none" strike="noStrike" kern="1200" dirty="0" smtClean="0">
                <a:solidFill>
                  <a:schemeClr val="tx1"/>
                </a:solidFill>
                <a:effectLst/>
                <a:latin typeface="+mn-lt"/>
                <a:ea typeface="+mn-ea"/>
                <a:cs typeface="+mn-cs"/>
              </a:rPr>
              <a:t>Note:</a:t>
            </a:r>
            <a:r>
              <a:rPr lang="en-GB" sz="1800" b="0" i="0" u="none" strike="noStrike" kern="1200" baseline="0" dirty="0" smtClean="0">
                <a:solidFill>
                  <a:schemeClr val="tx1"/>
                </a:solidFill>
                <a:effectLst/>
                <a:latin typeface="+mn-lt"/>
                <a:ea typeface="+mn-ea"/>
                <a:cs typeface="+mn-cs"/>
              </a:rPr>
              <a:t> v</a:t>
            </a:r>
            <a:r>
              <a:rPr lang="en-GB" sz="1800" b="0" i="0" u="none" strike="noStrike" kern="1200" dirty="0" smtClean="0">
                <a:solidFill>
                  <a:schemeClr val="tx1"/>
                </a:solidFill>
                <a:effectLst/>
                <a:latin typeface="+mn-lt"/>
                <a:ea typeface="+mn-ea"/>
                <a:cs typeface="+mn-cs"/>
              </a:rPr>
              <a:t>ery few ALs discussed challenging their students - is it just too difficult for ALs to get to the point of challenging students?  Do they not really get past the comfortable environment/social part because they see students so few times.  Relate to paper about best online teachers? How does/will online change this?</a:t>
            </a:r>
          </a:p>
          <a:p>
            <a:pPr rtl="0"/>
            <a:r>
              <a:rPr lang="en-GB" sz="1800" b="0" i="0" u="none" strike="noStrike" kern="1200" dirty="0" smtClean="0">
                <a:solidFill>
                  <a:schemeClr val="tx1"/>
                </a:solidFill>
                <a:effectLst/>
                <a:latin typeface="+mn-lt"/>
                <a:ea typeface="+mn-ea"/>
                <a:cs typeface="+mn-cs"/>
              </a:rPr>
              <a:t>9. </a:t>
            </a:r>
            <a:r>
              <a:rPr lang="en-GB" sz="1800" dirty="0" smtClean="0"/>
              <a:t>Look ahead to being a professional: very much more noticeable in some areas. Engineering: </a:t>
            </a:r>
            <a:r>
              <a:rPr lang="en-GB" sz="1700" b="0" i="0" u="none" strike="noStrike" kern="1200" dirty="0" smtClean="0">
                <a:solidFill>
                  <a:schemeClr val="tx1"/>
                </a:solidFill>
                <a:effectLst/>
                <a:latin typeface="+mn-lt"/>
                <a:ea typeface="+mn-ea"/>
                <a:cs typeface="+mn-cs"/>
              </a:rPr>
              <a:t>The tutorials do help people engage with that process of thinking about their profession (D2)</a:t>
            </a:r>
            <a:endParaRPr lang="en-GB" sz="1800" b="0" dirty="0" smtClean="0">
              <a:effectLst/>
            </a:endParaRPr>
          </a:p>
          <a:p>
            <a:r>
              <a:rPr lang="en-GB" sz="1800" b="0" dirty="0" smtClean="0">
                <a:effectLst/>
              </a:rPr>
              <a:t>1</a:t>
            </a:r>
            <a:r>
              <a:rPr lang="en-GB" sz="1700" b="0" i="0" u="none" strike="noStrike" kern="1200" dirty="0" smtClean="0">
                <a:solidFill>
                  <a:schemeClr val="tx1"/>
                </a:solidFill>
                <a:effectLst/>
                <a:latin typeface="+mn-lt"/>
                <a:ea typeface="+mn-ea"/>
                <a:cs typeface="+mn-cs"/>
              </a:rPr>
              <a:t>0.</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Relationship of the university with ALs and ALs’ relationship with the university/line manager/Module team - can we tie this together with the above points</a:t>
            </a:r>
            <a:r>
              <a:rPr lang="en-GB" b="0" dirty="0" smtClean="0">
                <a:effectLst/>
              </a:rPr>
              <a:t/>
            </a:r>
            <a:br>
              <a:rPr lang="en-GB" b="0" dirty="0" smtClean="0">
                <a:effectLst/>
              </a:rPr>
            </a:b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14</a:t>
            </a:fld>
            <a:endParaRPr lang="en-GB"/>
          </a:p>
        </p:txBody>
      </p:sp>
    </p:spTree>
    <p:extLst>
      <p:ext uri="{BB962C8B-B14F-4D97-AF65-F5344CB8AC3E}">
        <p14:creationId xmlns:p14="http://schemas.microsoft.com/office/powerpoint/2010/main" val="2330215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0" i="0" u="none" strike="noStrike" kern="1200" baseline="0" dirty="0" smtClean="0">
                <a:solidFill>
                  <a:schemeClr val="tx1"/>
                </a:solidFill>
                <a:latin typeface="+mn-lt"/>
                <a:ea typeface="+mn-ea"/>
                <a:cs typeface="+mn-cs"/>
              </a:rPr>
              <a:t>Ann Walsh to do this slide</a:t>
            </a:r>
          </a:p>
          <a:p>
            <a:r>
              <a:rPr lang="en-GB" sz="1700" b="0" i="0" u="none" strike="noStrike" kern="1200" baseline="0" dirty="0" smtClean="0">
                <a:solidFill>
                  <a:schemeClr val="tx1"/>
                </a:solidFill>
                <a:latin typeface="+mn-lt"/>
                <a:ea typeface="+mn-ea"/>
                <a:cs typeface="+mn-cs"/>
              </a:rPr>
              <a:t>From Sage on the Stage to Guide on the </a:t>
            </a:r>
            <a:r>
              <a:rPr lang="en-GB" sz="1700" b="0" i="0" u="none" strike="noStrike" kern="1200" baseline="0" dirty="0" err="1" smtClean="0">
                <a:solidFill>
                  <a:schemeClr val="tx1"/>
                </a:solidFill>
                <a:latin typeface="+mn-lt"/>
                <a:ea typeface="+mn-ea"/>
                <a:cs typeface="+mn-cs"/>
              </a:rPr>
              <a:t>SideAuthor</a:t>
            </a:r>
            <a:r>
              <a:rPr lang="en-GB" sz="1700" b="0" i="0" u="none" strike="noStrike" kern="1200" baseline="0" dirty="0" smtClean="0">
                <a:solidFill>
                  <a:schemeClr val="tx1"/>
                </a:solidFill>
                <a:latin typeface="+mn-lt"/>
                <a:ea typeface="+mn-ea"/>
                <a:cs typeface="+mn-cs"/>
              </a:rPr>
              <a:t>(s): Alison King</a:t>
            </a:r>
          </a:p>
          <a:p>
            <a:r>
              <a:rPr lang="en-GB" sz="1700" b="0" i="0" u="none" strike="noStrike" kern="1200" baseline="0" dirty="0" smtClean="0">
                <a:solidFill>
                  <a:schemeClr val="tx1"/>
                </a:solidFill>
                <a:latin typeface="+mn-lt"/>
                <a:ea typeface="+mn-ea"/>
                <a:cs typeface="+mn-cs"/>
              </a:rPr>
              <a:t>Reviewed work(s):Source: College Teaching, Vol. 41, No. 1 (Winter, 1993), pp. 30-35</a:t>
            </a:r>
          </a:p>
          <a:p>
            <a:r>
              <a:rPr lang="en-GB" sz="1700" b="0" i="0" u="none" strike="noStrike" kern="1200" baseline="0" dirty="0" smtClean="0">
                <a:solidFill>
                  <a:schemeClr val="tx1"/>
                </a:solidFill>
                <a:latin typeface="+mn-lt"/>
                <a:ea typeface="+mn-ea"/>
                <a:cs typeface="+mn-cs"/>
              </a:rPr>
              <a:t>Published by: Taylor &amp; Francis, </a:t>
            </a:r>
            <a:r>
              <a:rPr lang="en-GB" sz="1700" b="0" i="0" u="none" strike="noStrike" kern="1200" baseline="0" dirty="0" err="1" smtClean="0">
                <a:solidFill>
                  <a:schemeClr val="tx1"/>
                </a:solidFill>
                <a:latin typeface="+mn-lt"/>
                <a:ea typeface="+mn-ea"/>
                <a:cs typeface="+mn-cs"/>
              </a:rPr>
              <a:t>Ltd.Stable</a:t>
            </a:r>
            <a:r>
              <a:rPr lang="en-GB" sz="1700" b="0" i="0" u="none" strike="noStrike" kern="1200" baseline="0" dirty="0" smtClean="0">
                <a:solidFill>
                  <a:schemeClr val="tx1"/>
                </a:solidFill>
                <a:latin typeface="+mn-lt"/>
                <a:ea typeface="+mn-ea"/>
                <a:cs typeface="+mn-cs"/>
              </a:rPr>
              <a:t> URL: http://www.jstor.org/stable/27558571 .</a:t>
            </a:r>
          </a:p>
          <a:p>
            <a:endParaRPr lang="en-GB" sz="1700" b="0" i="0" u="none" strike="noStrike" kern="1200" baseline="0" dirty="0" smtClean="0">
              <a:solidFill>
                <a:schemeClr val="tx1"/>
              </a:solidFill>
              <a:latin typeface="+mn-lt"/>
              <a:ea typeface="+mn-ea"/>
              <a:cs typeface="+mn-cs"/>
            </a:endParaRPr>
          </a:p>
          <a:p>
            <a:r>
              <a:rPr lang="en-GB" sz="1700" b="0" i="0" u="none" strike="noStrike" kern="1200" baseline="0" dirty="0" smtClean="0">
                <a:solidFill>
                  <a:schemeClr val="tx1"/>
                </a:solidFill>
                <a:latin typeface="+mn-lt"/>
                <a:ea typeface="+mn-ea"/>
                <a:cs typeface="+mn-cs"/>
              </a:rPr>
              <a:t>the "sage on the stage," the one who has the knowledge and transmits that knowledge to the students, </a:t>
            </a:r>
          </a:p>
          <a:p>
            <a:r>
              <a:rPr lang="en-GB" sz="1700" b="0" i="0" u="none" strike="noStrike" kern="1200" baseline="0" dirty="0" smtClean="0">
                <a:solidFill>
                  <a:schemeClr val="tx1"/>
                </a:solidFill>
                <a:latin typeface="+mn-lt"/>
                <a:ea typeface="+mn-ea"/>
                <a:cs typeface="+mn-cs"/>
              </a:rPr>
              <a:t>The “guide on the side," presents that material in ways that make the students do something with the information, interact with it, manipulate the ideas and relate them to what they al ready know. Essentially, the professor's role is to facilitate students' interaction with the material and with each other in their knowledge-producing </a:t>
            </a:r>
            <a:r>
              <a:rPr lang="en-GB" sz="1700" b="0" i="0" u="none" strike="noStrike" kern="1200" baseline="0" dirty="0" err="1" smtClean="0">
                <a:solidFill>
                  <a:schemeClr val="tx1"/>
                </a:solidFill>
                <a:latin typeface="+mn-lt"/>
                <a:ea typeface="+mn-ea"/>
                <a:cs typeface="+mn-cs"/>
              </a:rPr>
              <a:t>endeavor</a:t>
            </a:r>
            <a:r>
              <a:rPr lang="en-GB" sz="1700" b="0" i="0" u="none" strike="noStrike" kern="1200" baseline="0" dirty="0" smtClean="0">
                <a:solidFill>
                  <a:schemeClr val="tx1"/>
                </a:solidFill>
                <a:latin typeface="+mn-lt"/>
                <a:ea typeface="+mn-ea"/>
                <a:cs typeface="+mn-cs"/>
              </a:rPr>
              <a:t>. </a:t>
            </a:r>
            <a:endParaRPr lang="en-GB" b="0" dirty="0"/>
          </a:p>
        </p:txBody>
      </p:sp>
      <p:sp>
        <p:nvSpPr>
          <p:cNvPr id="4" name="Slide Number Placeholder 3"/>
          <p:cNvSpPr>
            <a:spLocks noGrp="1"/>
          </p:cNvSpPr>
          <p:nvPr>
            <p:ph type="sldNum" sz="quarter" idx="10"/>
          </p:nvPr>
        </p:nvSpPr>
        <p:spPr/>
        <p:txBody>
          <a:bodyPr/>
          <a:lstStyle/>
          <a:p>
            <a:fld id="{5DC5EB07-C2F8-2C48-8B7E-66B2468E546C}" type="slidenum">
              <a:rPr lang="en-GB" smtClean="0"/>
              <a:t>15</a:t>
            </a:fld>
            <a:endParaRPr lang="en-GB"/>
          </a:p>
        </p:txBody>
      </p:sp>
    </p:spTree>
    <p:extLst>
      <p:ext uri="{BB962C8B-B14F-4D97-AF65-F5344CB8AC3E}">
        <p14:creationId xmlns:p14="http://schemas.microsoft.com/office/powerpoint/2010/main" val="272347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0" i="0" u="none" strike="noStrike" kern="1200" baseline="0" dirty="0" smtClean="0">
                <a:solidFill>
                  <a:schemeClr val="tx1"/>
                </a:solidFill>
                <a:latin typeface="+mn-lt"/>
                <a:ea typeface="+mn-ea"/>
                <a:cs typeface="+mn-cs"/>
              </a:rPr>
              <a:t>Ann Walsh to do this slide</a:t>
            </a:r>
          </a:p>
        </p:txBody>
      </p:sp>
      <p:sp>
        <p:nvSpPr>
          <p:cNvPr id="4" name="Slide Number Placeholder 3"/>
          <p:cNvSpPr>
            <a:spLocks noGrp="1"/>
          </p:cNvSpPr>
          <p:nvPr>
            <p:ph type="sldNum" sz="quarter" idx="10"/>
          </p:nvPr>
        </p:nvSpPr>
        <p:spPr/>
        <p:txBody>
          <a:bodyPr/>
          <a:lstStyle/>
          <a:p>
            <a:fld id="{5DC5EB07-C2F8-2C48-8B7E-66B2468E546C}" type="slidenum">
              <a:rPr lang="en-GB" smtClean="0"/>
              <a:t>16</a:t>
            </a:fld>
            <a:endParaRPr lang="en-GB"/>
          </a:p>
        </p:txBody>
      </p:sp>
    </p:spTree>
    <p:extLst>
      <p:ext uri="{BB962C8B-B14F-4D97-AF65-F5344CB8AC3E}">
        <p14:creationId xmlns:p14="http://schemas.microsoft.com/office/powerpoint/2010/main" val="2695542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Anne</a:t>
            </a:r>
            <a:r>
              <a:rPr lang="en-GB" baseline="0" dirty="0" smtClean="0"/>
              <a:t> C </a:t>
            </a:r>
          </a:p>
          <a:p>
            <a:endParaRPr lang="en-GB" dirty="0" smtClean="0"/>
          </a:p>
          <a:p>
            <a:r>
              <a:rPr lang="en-GB" dirty="0" smtClean="0"/>
              <a:t>Have already covered</a:t>
            </a:r>
            <a:r>
              <a:rPr lang="en-GB" baseline="0" dirty="0" smtClean="0"/>
              <a:t> online &amp; how that changes things above – doesn’t look as if there is anything much different to say</a:t>
            </a:r>
          </a:p>
          <a:p>
            <a:endParaRPr lang="en-GB" baseline="0" dirty="0" smtClean="0"/>
          </a:p>
          <a:p>
            <a:r>
              <a:rPr lang="en-GB" baseline="0" dirty="0" smtClean="0"/>
              <a:t>Could talk over this slide asking how we achieve this online and referring to key literature on social presence online </a:t>
            </a:r>
            <a:r>
              <a:rPr lang="en-GB" baseline="0" dirty="0" err="1" smtClean="0"/>
              <a:t>eg</a:t>
            </a:r>
            <a:r>
              <a:rPr lang="en-GB" baseline="0" dirty="0" smtClean="0"/>
              <a:t> </a:t>
            </a:r>
            <a:r>
              <a:rPr lang="en-GB" baseline="0" dirty="0" err="1" smtClean="0"/>
              <a:t>Amichaie</a:t>
            </a:r>
            <a:r>
              <a:rPr lang="en-GB" baseline="0" dirty="0" smtClean="0"/>
              <a:t> et al (2016) – people have social and emotional needs which lead them to need to be part of a group and interact with others.</a:t>
            </a:r>
          </a:p>
          <a:p>
            <a:endParaRPr lang="en-GB" baseline="0" dirty="0" smtClean="0"/>
          </a:p>
          <a:p>
            <a:r>
              <a:rPr lang="en-GB" baseline="0" dirty="0" smtClean="0"/>
              <a:t>Social presence online can be an issue – need to think more deeply about how to achieve it in a way that we don’t usually need to when meeting face to face – but recent literature shows that social presence is important in trying to build a community of online learners (</a:t>
            </a:r>
            <a:r>
              <a:rPr lang="en-GB" baseline="0" dirty="0" err="1" smtClean="0"/>
              <a:t>eg</a:t>
            </a:r>
            <a:r>
              <a:rPr lang="en-GB" baseline="0" dirty="0" smtClean="0"/>
              <a:t> Aragon, 2010; </a:t>
            </a:r>
            <a:r>
              <a:rPr lang="en-GB" baseline="0" dirty="0" err="1" smtClean="0"/>
              <a:t>Akarasriworn</a:t>
            </a:r>
            <a:r>
              <a:rPr lang="en-GB" baseline="0" dirty="0" smtClean="0"/>
              <a:t> and Ku, 2013 - </a:t>
            </a:r>
            <a:r>
              <a:rPr lang="en-GB" sz="1700" b="0" i="0" u="none" strike="noStrike" kern="1200" dirty="0" smtClean="0">
                <a:solidFill>
                  <a:schemeClr val="tx1"/>
                </a:solidFill>
                <a:effectLst/>
                <a:latin typeface="+mn-lt"/>
                <a:ea typeface="+mn-ea"/>
                <a:cs typeface="+mn-cs"/>
              </a:rPr>
              <a:t>… participants believed that they understood the content better because they collaborated with peers for discussion [online synchronous]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17</a:t>
            </a:fld>
            <a:endParaRPr lang="en-GB"/>
          </a:p>
        </p:txBody>
      </p:sp>
    </p:spTree>
    <p:extLst>
      <p:ext uri="{BB962C8B-B14F-4D97-AF65-F5344CB8AC3E}">
        <p14:creationId xmlns:p14="http://schemas.microsoft.com/office/powerpoint/2010/main" val="3794801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Anne-Marie</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18</a:t>
            </a:fld>
            <a:endParaRPr lang="en-GB"/>
          </a:p>
        </p:txBody>
      </p:sp>
    </p:spTree>
    <p:extLst>
      <p:ext uri="{BB962C8B-B14F-4D97-AF65-F5344CB8AC3E}">
        <p14:creationId xmlns:p14="http://schemas.microsoft.com/office/powerpoint/2010/main" val="2781453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Anne-Marie</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19</a:t>
            </a:fld>
            <a:endParaRPr lang="en-GB"/>
          </a:p>
        </p:txBody>
      </p:sp>
    </p:spTree>
    <p:extLst>
      <p:ext uri="{BB962C8B-B14F-4D97-AF65-F5344CB8AC3E}">
        <p14:creationId xmlns:p14="http://schemas.microsoft.com/office/powerpoint/2010/main" val="22862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covers examples of why we need to know this but there will be other reasons. We just think these are really critical.</a:t>
            </a:r>
          </a:p>
          <a:p>
            <a:endParaRPr lang="en-GB" dirty="0" smtClean="0"/>
          </a:p>
          <a:p>
            <a:r>
              <a:rPr lang="en-GB" dirty="0" smtClean="0"/>
              <a:t>Anne C to do this</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2</a:t>
            </a:fld>
            <a:endParaRPr lang="en-GB"/>
          </a:p>
        </p:txBody>
      </p:sp>
    </p:spTree>
    <p:extLst>
      <p:ext uri="{BB962C8B-B14F-4D97-AF65-F5344CB8AC3E}">
        <p14:creationId xmlns:p14="http://schemas.microsoft.com/office/powerpoint/2010/main" val="70666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dirty="0" smtClean="0"/>
              <a:t>Anne-Marie</a:t>
            </a:r>
          </a:p>
          <a:p>
            <a:pPr marL="0" indent="0">
              <a:buNone/>
            </a:pPr>
            <a:r>
              <a:rPr lang="en-GB" sz="1800" dirty="0" smtClean="0"/>
              <a:t>One perception that many ALs shared and which has implications for how we may all work in the future, was around the relationship between the AL and the module team.</a:t>
            </a:r>
          </a:p>
          <a:p>
            <a:pPr marL="0" indent="0">
              <a:buNone/>
            </a:pPr>
            <a:r>
              <a:rPr lang="en-GB" sz="1800" dirty="0" smtClean="0"/>
              <a:t>Rather than seeing themselves as members of the module team, ALs identified a ‘lack of communication’ around the purpose and nature of group tuition.</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smtClean="0">
                <a:solidFill>
                  <a:schemeClr val="tx1"/>
                </a:solidFill>
                <a:effectLst/>
                <a:latin typeface="+mn-lt"/>
                <a:ea typeface="+mn-ea"/>
                <a:cs typeface="+mn-cs"/>
              </a:rPr>
              <a:t> If we don’t get the relationship of AL + university right, how do we ever to common perceptions, agree on what we are doing, have respect for each other’s work &amp; believe that we are respected?   Need to have a sense of common purpose.  Module team should be wider, to include all teaching </a:t>
            </a:r>
            <a:r>
              <a:rPr lang="en-GB" sz="1700" b="0" i="0" u="none" strike="noStrike" kern="1200" dirty="0" err="1" smtClean="0">
                <a:solidFill>
                  <a:schemeClr val="tx1"/>
                </a:solidFill>
                <a:effectLst/>
                <a:latin typeface="+mn-lt"/>
                <a:ea typeface="+mn-ea"/>
                <a:cs typeface="+mn-cs"/>
              </a:rPr>
              <a:t>Als</a:t>
            </a:r>
            <a:r>
              <a:rPr lang="en-GB" sz="1700" b="0" i="0" u="none" strike="noStrike"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20</a:t>
            </a:fld>
            <a:endParaRPr lang="en-GB"/>
          </a:p>
        </p:txBody>
      </p:sp>
    </p:spTree>
    <p:extLst>
      <p:ext uri="{BB962C8B-B14F-4D97-AF65-F5344CB8AC3E}">
        <p14:creationId xmlns:p14="http://schemas.microsoft.com/office/powerpoint/2010/main" val="3123818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0276" rtl="0" eaLnBrk="1" fontAlgn="auto" latinLnBrk="0" hangingPunct="1">
              <a:lnSpc>
                <a:spcPct val="100000"/>
              </a:lnSpc>
              <a:spcBef>
                <a:spcPts val="0"/>
              </a:spcBef>
              <a:spcAft>
                <a:spcPts val="0"/>
              </a:spcAft>
              <a:buClrTx/>
              <a:buSzTx/>
              <a:buFontTx/>
              <a:buNone/>
              <a:tabLst/>
              <a:defRPr/>
            </a:pPr>
            <a:r>
              <a:rPr lang="en-GB" sz="1800" dirty="0" smtClean="0"/>
              <a:t>Anne-Marie</a:t>
            </a:r>
          </a:p>
          <a:p>
            <a:pPr marL="0" indent="0">
              <a:buNone/>
            </a:pPr>
            <a:endParaRPr lang="en-GB" sz="1800" dirty="0" smtClean="0"/>
          </a:p>
          <a:p>
            <a:pPr marL="0" indent="0">
              <a:buNone/>
            </a:pPr>
            <a:r>
              <a:rPr lang="en-GB" sz="1800" dirty="0" smtClean="0"/>
              <a:t>One perception that many ALs shared and which has implications for how we may all work in the future, was around the relationship between the AL and the module team.</a:t>
            </a:r>
          </a:p>
          <a:p>
            <a:pPr marL="0" indent="0">
              <a:buNone/>
            </a:pPr>
            <a:r>
              <a:rPr lang="en-GB" sz="1800" dirty="0" smtClean="0"/>
              <a:t>Rather than seeing themselves as members of the module team, ALs identified a ‘lack of communication’ around the purpose and nature of group tuition.</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smtClean="0">
                <a:solidFill>
                  <a:schemeClr val="tx1"/>
                </a:solidFill>
                <a:effectLst/>
                <a:latin typeface="+mn-lt"/>
                <a:ea typeface="+mn-ea"/>
                <a:cs typeface="+mn-cs"/>
              </a:rPr>
              <a:t> If we don’t get the relationship of AL + university right, how do we ever to common perceptions, agree on what we are doing, have respect for each other’s work &amp; believe that we are respected?   Need to have a sense of common purpose.  Module team should be wider, to include all teaching </a:t>
            </a:r>
            <a:r>
              <a:rPr lang="en-GB" sz="1700" b="0" i="0" u="none" strike="noStrike" kern="1200" dirty="0" err="1" smtClean="0">
                <a:solidFill>
                  <a:schemeClr val="tx1"/>
                </a:solidFill>
                <a:effectLst/>
                <a:latin typeface="+mn-lt"/>
                <a:ea typeface="+mn-ea"/>
                <a:cs typeface="+mn-cs"/>
              </a:rPr>
              <a:t>Als</a:t>
            </a:r>
            <a:r>
              <a:rPr lang="en-GB" sz="1700" b="0" i="0" u="none" strike="noStrike"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21</a:t>
            </a:fld>
            <a:endParaRPr lang="en-GB"/>
          </a:p>
        </p:txBody>
      </p:sp>
    </p:spTree>
    <p:extLst>
      <p:ext uri="{BB962C8B-B14F-4D97-AF65-F5344CB8AC3E}">
        <p14:creationId xmlns:p14="http://schemas.microsoft.com/office/powerpoint/2010/main" val="925499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0276" rtl="0" eaLnBrk="1" fontAlgn="auto" latinLnBrk="0" hangingPunct="1">
              <a:lnSpc>
                <a:spcPct val="100000"/>
              </a:lnSpc>
              <a:spcBef>
                <a:spcPts val="0"/>
              </a:spcBef>
              <a:spcAft>
                <a:spcPts val="0"/>
              </a:spcAft>
              <a:buClrTx/>
              <a:buSzTx/>
              <a:buFontTx/>
              <a:buNone/>
              <a:tabLst/>
              <a:defRPr/>
            </a:pPr>
            <a:r>
              <a:rPr lang="en-GB" sz="1600" dirty="0" smtClean="0"/>
              <a:t>Anne-Marie</a:t>
            </a: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22</a:t>
            </a:fld>
            <a:endParaRPr lang="en-GB"/>
          </a:p>
        </p:txBody>
      </p:sp>
    </p:spTree>
    <p:extLst>
      <p:ext uri="{BB962C8B-B14F-4D97-AF65-F5344CB8AC3E}">
        <p14:creationId xmlns:p14="http://schemas.microsoft.com/office/powerpoint/2010/main" val="1761963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 </a:t>
            </a:r>
            <a:r>
              <a:rPr lang="en-GB" dirty="0" err="1" smtClean="0"/>
              <a:t>Walshe</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26</a:t>
            </a:fld>
            <a:endParaRPr lang="en-GB"/>
          </a:p>
        </p:txBody>
      </p:sp>
    </p:spTree>
    <p:extLst>
      <p:ext uri="{BB962C8B-B14F-4D97-AF65-F5344CB8AC3E}">
        <p14:creationId xmlns:p14="http://schemas.microsoft.com/office/powerpoint/2010/main" val="286715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used the themes that came out of the analysis as a guide to what we want to explore for the </a:t>
            </a:r>
            <a:r>
              <a:rPr lang="en-GB" dirty="0" err="1" smtClean="0"/>
              <a:t>enxt</a:t>
            </a:r>
            <a:r>
              <a:rPr lang="en-GB" dirty="0" smtClean="0"/>
              <a:t> stages of</a:t>
            </a:r>
            <a:r>
              <a:rPr lang="en-GB" baseline="0" dirty="0" smtClean="0"/>
              <a:t> our investigation. We will be exploring this further in our next investigations.</a:t>
            </a:r>
          </a:p>
          <a:p>
            <a:pPr marL="0" marR="0" indent="0" algn="l" defTabSz="650276" rtl="0" eaLnBrk="1" fontAlgn="auto" latinLnBrk="0" hangingPunct="1">
              <a:lnSpc>
                <a:spcPct val="100000"/>
              </a:lnSpc>
              <a:spcBef>
                <a:spcPts val="0"/>
              </a:spcBef>
              <a:spcAft>
                <a:spcPts val="0"/>
              </a:spcAft>
              <a:buClrTx/>
              <a:buSzTx/>
              <a:buFontTx/>
              <a:buNone/>
              <a:tabLst/>
              <a:defRPr/>
            </a:pPr>
            <a:r>
              <a:rPr lang="en-GB" dirty="0" smtClean="0"/>
              <a:t>Anne C to do this</a:t>
            </a: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3</a:t>
            </a:fld>
            <a:endParaRPr lang="en-GB"/>
          </a:p>
        </p:txBody>
      </p:sp>
    </p:spTree>
    <p:extLst>
      <p:ext uri="{BB962C8B-B14F-4D97-AF65-F5344CB8AC3E}">
        <p14:creationId xmlns:p14="http://schemas.microsoft.com/office/powerpoint/2010/main" val="15096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interviewed 4</a:t>
            </a:r>
            <a:r>
              <a:rPr lang="en-GB" baseline="0" dirty="0" smtClean="0"/>
              <a:t> of the ALs.  They then interviewed the others.   Note numbers don’t add up because of cross-disciplinary, + varied external experience</a:t>
            </a:r>
          </a:p>
          <a:p>
            <a:endParaRPr lang="en-GB" baseline="0" dirty="0" smtClean="0"/>
          </a:p>
          <a:p>
            <a:r>
              <a:rPr lang="en-GB" baseline="0" dirty="0" smtClean="0"/>
              <a:t>Anne C</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4</a:t>
            </a:fld>
            <a:endParaRPr lang="en-GB"/>
          </a:p>
        </p:txBody>
      </p:sp>
    </p:spTree>
    <p:extLst>
      <p:ext uri="{BB962C8B-B14F-4D97-AF65-F5344CB8AC3E}">
        <p14:creationId xmlns:p14="http://schemas.microsoft.com/office/powerpoint/2010/main" val="328010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Inevitably</a:t>
            </a:r>
            <a:r>
              <a:rPr lang="en-GB" baseline="0" dirty="0" smtClean="0"/>
              <a:t> introduced bias by asking for volunteer to be part of the project. Note that ALs were paid for their time in interviewing AND in being interviewed. </a:t>
            </a:r>
          </a:p>
          <a:p>
            <a:r>
              <a:rPr lang="en-GB" baseline="0" dirty="0" smtClean="0"/>
              <a:t>Anne C</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5</a:t>
            </a:fld>
            <a:endParaRPr lang="en-GB"/>
          </a:p>
        </p:txBody>
      </p:sp>
    </p:spTree>
    <p:extLst>
      <p:ext uri="{BB962C8B-B14F-4D97-AF65-F5344CB8AC3E}">
        <p14:creationId xmlns:p14="http://schemas.microsoft.com/office/powerpoint/2010/main" val="184082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we tell our</a:t>
            </a:r>
            <a:r>
              <a:rPr lang="en-GB" baseline="0" dirty="0" smtClean="0"/>
              <a:t> ALs? – taken from AL induction website on TutorHome</a:t>
            </a:r>
          </a:p>
          <a:p>
            <a:r>
              <a:rPr lang="en-GB" baseline="0" dirty="0" smtClean="0"/>
              <a:t>This is an overview of what </a:t>
            </a:r>
            <a:r>
              <a:rPr lang="en-GB" baseline="0" dirty="0" err="1" smtClean="0"/>
              <a:t>Als</a:t>
            </a:r>
            <a:r>
              <a:rPr lang="en-GB" baseline="0" dirty="0" smtClean="0"/>
              <a:t>/students and MTs </a:t>
            </a:r>
            <a:r>
              <a:rPr lang="en-GB" baseline="0" dirty="0" err="1" smtClean="0"/>
              <a:t>knowWhat</a:t>
            </a:r>
            <a:r>
              <a:rPr lang="en-GB" baseline="0" dirty="0" smtClean="0"/>
              <a:t> do we tell our students? – taken from </a:t>
            </a:r>
            <a:r>
              <a:rPr lang="en-GB" baseline="0" dirty="0" err="1" smtClean="0"/>
              <a:t>StudentHome</a:t>
            </a:r>
            <a:r>
              <a:rPr lang="en-GB" baseline="0" dirty="0" smtClean="0"/>
              <a:t> Help Centre</a:t>
            </a:r>
          </a:p>
          <a:p>
            <a:r>
              <a:rPr lang="en-GB" baseline="0" dirty="0" smtClean="0"/>
              <a:t>GTP Paragraph 6</a:t>
            </a:r>
          </a:p>
          <a:p>
            <a:r>
              <a:rPr lang="en-GB" baseline="0" dirty="0" smtClean="0"/>
              <a:t>Ann W to do this</a:t>
            </a:r>
          </a:p>
          <a:p>
            <a:pPr marL="0" marR="0" lvl="1" indent="0" algn="l" defTabSz="650276" rtl="0" eaLnBrk="1" fontAlgn="auto" latinLnBrk="0" hangingPunct="1">
              <a:lnSpc>
                <a:spcPct val="100000"/>
              </a:lnSpc>
              <a:spcBef>
                <a:spcPts val="0"/>
              </a:spcBef>
              <a:spcAft>
                <a:spcPts val="0"/>
              </a:spcAft>
              <a:buClrTx/>
              <a:buSzTx/>
              <a:buFontTx/>
              <a:buNone/>
              <a:tabLst/>
              <a:defRPr/>
            </a:pPr>
            <a:endParaRPr lang="en-GB" sz="17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C5EB07-C2F8-2C48-8B7E-66B2468E546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832900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0" kern="1200" dirty="0" smtClean="0">
                <a:solidFill>
                  <a:schemeClr val="tx1"/>
                </a:solidFill>
                <a:effectLst/>
                <a:latin typeface="+mn-lt"/>
                <a:ea typeface="+mn-ea"/>
                <a:cs typeface="+mn-cs"/>
              </a:rPr>
              <a:t>Ann W to so this</a:t>
            </a:r>
          </a:p>
          <a:p>
            <a:r>
              <a:rPr lang="en-GB" sz="1700" b="0" kern="1200" dirty="0" smtClean="0">
                <a:solidFill>
                  <a:schemeClr val="tx1"/>
                </a:solidFill>
                <a:effectLst/>
                <a:latin typeface="+mn-lt"/>
                <a:ea typeface="+mn-ea"/>
                <a:cs typeface="+mn-cs"/>
              </a:rPr>
              <a:t>Atkins, Pat (2013) </a:t>
            </a:r>
            <a:r>
              <a:rPr lang="en-GB" sz="1700" kern="1200" dirty="0" smtClean="0">
                <a:solidFill>
                  <a:schemeClr val="tx1"/>
                </a:solidFill>
                <a:effectLst/>
                <a:latin typeface="+mn-lt"/>
                <a:ea typeface="+mn-ea"/>
                <a:cs typeface="+mn-cs"/>
              </a:rPr>
              <a:t>Existing Research into Tuition in the OU – October 2013 updated version of July 2013 paper</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kern="1200" dirty="0" smtClean="0">
                <a:solidFill>
                  <a:schemeClr val="tx1"/>
                </a:solidFill>
                <a:effectLst/>
                <a:latin typeface="+mn-lt"/>
                <a:ea typeface="+mn-ea"/>
                <a:cs typeface="+mn-cs"/>
              </a:rPr>
              <a:t>Available at </a:t>
            </a:r>
            <a:r>
              <a:rPr lang="en-GB" sz="1700" u="sng" kern="1200" dirty="0" smtClean="0">
                <a:solidFill>
                  <a:schemeClr val="tx1"/>
                </a:solidFill>
                <a:effectLst/>
                <a:latin typeface="+mn-lt"/>
                <a:ea typeface="+mn-ea"/>
                <a:cs typeface="+mn-cs"/>
                <a:hlinkClick r:id="rId3"/>
              </a:rPr>
              <a:t>https://intranet9.open.ac.uk/collaboration/Scholarship-Exchange/Wiki/Document.aspx?DocumentID=921</a:t>
            </a:r>
            <a:endParaRPr lang="en-GB" sz="1700" kern="1200" dirty="0" smtClean="0">
              <a:solidFill>
                <a:schemeClr val="tx1"/>
              </a:solidFill>
              <a:effectLst/>
              <a:latin typeface="+mn-lt"/>
              <a:ea typeface="+mn-ea"/>
              <a:cs typeface="+mn-cs"/>
            </a:endParaRPr>
          </a:p>
          <a:p>
            <a:r>
              <a:rPr lang="en-GB" sz="1700" kern="1200" dirty="0" smtClean="0">
                <a:solidFill>
                  <a:schemeClr val="tx1"/>
                </a:solidFill>
                <a:effectLst/>
                <a:latin typeface="+mn-lt"/>
                <a:ea typeface="+mn-ea"/>
                <a:cs typeface="+mn-cs"/>
              </a:rPr>
              <a:t>“</a:t>
            </a:r>
            <a:r>
              <a:rPr lang="en-GB" sz="1700" b="1" kern="1200" dirty="0" smtClean="0">
                <a:solidFill>
                  <a:schemeClr val="tx1"/>
                </a:solidFill>
                <a:effectLst/>
                <a:latin typeface="+mn-lt"/>
                <a:ea typeface="+mn-ea"/>
                <a:cs typeface="+mn-cs"/>
              </a:rPr>
              <a:t>Conclusions: </a:t>
            </a:r>
            <a:r>
              <a:rPr lang="en-GB" sz="1700" kern="1200" dirty="0" smtClean="0">
                <a:solidFill>
                  <a:schemeClr val="tx1"/>
                </a:solidFill>
                <a:effectLst/>
                <a:latin typeface="+mn-lt"/>
                <a:ea typeface="+mn-ea"/>
                <a:cs typeface="+mn-cs"/>
              </a:rPr>
              <a:t> In general there is a huge amount of knowledge about how to use different forms and blends of tuition effectively. There seem to be a small number of absolute essentials for the future:</a:t>
            </a:r>
          </a:p>
          <a:p>
            <a:r>
              <a:rPr lang="en-GB" sz="1700" kern="1200" dirty="0" smtClean="0">
                <a:solidFill>
                  <a:schemeClr val="tx1"/>
                </a:solidFill>
                <a:effectLst/>
                <a:latin typeface="+mn-lt"/>
                <a:ea typeface="+mn-ea"/>
                <a:cs typeface="+mn-cs"/>
              </a:rPr>
              <a:t> - systems which support more flexible methods of delivering tuition (online and face to face tutorial bookings, team teaching, clustering, merging tutor groups, arranging day schools)</a:t>
            </a:r>
          </a:p>
          <a:p>
            <a:pPr lvl="0"/>
            <a:r>
              <a:rPr lang="en-GB" sz="1700" kern="1200" dirty="0" smtClean="0">
                <a:solidFill>
                  <a:schemeClr val="tx1"/>
                </a:solidFill>
                <a:effectLst/>
                <a:latin typeface="+mn-lt"/>
                <a:ea typeface="+mn-ea"/>
                <a:cs typeface="+mn-cs"/>
              </a:rPr>
              <a:t>- tuition normally needs to be built in to meet module needs identified during module production; its planning needs to consider ‘soft’ outcomes such as confidence-building, structuring learning, building relationships, all of which can impact on retention, attainment, progression; </a:t>
            </a:r>
          </a:p>
          <a:p>
            <a:pPr lvl="0"/>
            <a:r>
              <a:rPr lang="en-GB" sz="1700" kern="1200" dirty="0" smtClean="0">
                <a:solidFill>
                  <a:schemeClr val="tx1"/>
                </a:solidFill>
                <a:effectLst/>
                <a:latin typeface="+mn-lt"/>
                <a:ea typeface="+mn-ea"/>
                <a:cs typeface="+mn-cs"/>
              </a:rPr>
              <a:t>- occasionally there may be a case for bolting on additional tuition for a clear purpose which the module team have identified post-production or which the qualification or SST/programme team have identified</a:t>
            </a:r>
          </a:p>
          <a:p>
            <a:pPr lvl="0"/>
            <a:r>
              <a:rPr lang="en-GB" sz="1700" kern="1200" dirty="0" smtClean="0">
                <a:solidFill>
                  <a:schemeClr val="tx1"/>
                </a:solidFill>
                <a:effectLst/>
                <a:latin typeface="+mn-lt"/>
                <a:ea typeface="+mn-ea"/>
                <a:cs typeface="+mn-cs"/>
              </a:rPr>
              <a:t>- technology needs to work</a:t>
            </a:r>
          </a:p>
          <a:p>
            <a:pPr lvl="0"/>
            <a:r>
              <a:rPr lang="en-GB" sz="1700" kern="1200" dirty="0" smtClean="0">
                <a:solidFill>
                  <a:schemeClr val="tx1"/>
                </a:solidFill>
                <a:effectLst/>
                <a:latin typeface="+mn-lt"/>
                <a:ea typeface="+mn-ea"/>
                <a:cs typeface="+mn-cs"/>
              </a:rPr>
              <a:t>- good practice needs to be gathered and ways need to be created to share it more systematically</a:t>
            </a:r>
          </a:p>
          <a:p>
            <a:r>
              <a:rPr lang="en-GB" sz="1700" kern="1200" dirty="0" smtClean="0">
                <a:solidFill>
                  <a:schemeClr val="tx1"/>
                </a:solidFill>
                <a:effectLst/>
                <a:latin typeface="+mn-lt"/>
                <a:ea typeface="+mn-ea"/>
                <a:cs typeface="+mn-cs"/>
              </a:rPr>
              <a:t>“</a:t>
            </a:r>
          </a:p>
          <a:p>
            <a:r>
              <a:rPr lang="en-GB" sz="1700" b="0" kern="1200" dirty="0" smtClean="0">
                <a:solidFill>
                  <a:schemeClr val="tx1"/>
                </a:solidFill>
                <a:effectLst/>
                <a:latin typeface="+mn-lt"/>
                <a:ea typeface="+mn-ea"/>
                <a:cs typeface="+mn-cs"/>
              </a:rPr>
              <a:t>Robin Goodfellow 2013 Summary of results of tutorials survey Nov-Dec 2013</a:t>
            </a:r>
          </a:p>
          <a:p>
            <a:r>
              <a:rPr lang="en-GB" sz="1700" b="0" kern="1200" dirty="0" smtClean="0">
                <a:solidFill>
                  <a:schemeClr val="tx1"/>
                </a:solidFill>
                <a:effectLst/>
                <a:latin typeface="+mn-lt"/>
                <a:ea typeface="+mn-ea"/>
                <a:cs typeface="+mn-cs"/>
              </a:rPr>
              <a:t>https://intranet7.open.ac.uk/collaboration/scholarship-platform/documents/Results of Tutorials Survey 2013.docx (no longer found)</a:t>
            </a:r>
          </a:p>
          <a:p>
            <a:endParaRPr lang="en-GB" sz="1700" b="1" kern="1200" dirty="0" smtClean="0">
              <a:solidFill>
                <a:schemeClr val="tx1"/>
              </a:solidFill>
              <a:effectLst/>
              <a:latin typeface="+mn-lt"/>
              <a:ea typeface="+mn-ea"/>
              <a:cs typeface="+mn-cs"/>
            </a:endParaRPr>
          </a:p>
          <a:p>
            <a:r>
              <a:rPr lang="en-GB" sz="1700" kern="1200" dirty="0" smtClean="0">
                <a:solidFill>
                  <a:schemeClr val="tx1"/>
                </a:solidFill>
                <a:effectLst/>
                <a:latin typeface="+mn-lt"/>
                <a:ea typeface="+mn-ea"/>
                <a:cs typeface="+mn-cs"/>
              </a:rPr>
              <a:t>Robin Goodfellow, March 2015 </a:t>
            </a:r>
            <a:r>
              <a:rPr lang="en-GB" sz="1700" b="1" kern="1200" dirty="0" smtClean="0">
                <a:solidFill>
                  <a:schemeClr val="tx1"/>
                </a:solidFill>
                <a:effectLst/>
                <a:latin typeface="+mn-lt"/>
                <a:ea typeface="+mn-ea"/>
                <a:cs typeface="+mn-cs"/>
              </a:rPr>
              <a:t>Real-time group tuition via </a:t>
            </a:r>
            <a:r>
              <a:rPr lang="en-GB" sz="1700" b="1" kern="1200" dirty="0" err="1" smtClean="0">
                <a:solidFill>
                  <a:schemeClr val="tx1"/>
                </a:solidFill>
                <a:effectLst/>
                <a:latin typeface="+mn-lt"/>
                <a:ea typeface="+mn-ea"/>
                <a:cs typeface="+mn-cs"/>
              </a:rPr>
              <a:t>OULive</a:t>
            </a:r>
            <a:r>
              <a:rPr lang="en-GB" sz="1700" b="1" kern="1200" dirty="0" smtClean="0">
                <a:solidFill>
                  <a:schemeClr val="tx1"/>
                </a:solidFill>
                <a:effectLst/>
                <a:latin typeface="+mn-lt"/>
                <a:ea typeface="+mn-ea"/>
                <a:cs typeface="+mn-cs"/>
              </a:rPr>
              <a:t>: what are the design issues for module teams? How can scholarship contribute? </a:t>
            </a:r>
            <a:endParaRPr lang="en-GB" sz="1700" kern="1200" dirty="0" smtClean="0">
              <a:solidFill>
                <a:schemeClr val="tx1"/>
              </a:solidFill>
              <a:effectLst/>
              <a:latin typeface="+mn-lt"/>
              <a:ea typeface="+mn-ea"/>
              <a:cs typeface="+mn-cs"/>
            </a:endParaRPr>
          </a:p>
          <a:p>
            <a:r>
              <a:rPr lang="en-GB" sz="1700" kern="1200" dirty="0" smtClean="0">
                <a:solidFill>
                  <a:schemeClr val="tx1"/>
                </a:solidFill>
                <a:effectLst/>
                <a:latin typeface="+mn-lt"/>
                <a:ea typeface="+mn-ea"/>
                <a:cs typeface="+mn-cs"/>
              </a:rPr>
              <a:t>https://intranet9.open.ac.uk/collaboration/Scholarship-Exchange/Wiki/Document.aspx?DocumentID=1758</a:t>
            </a:r>
          </a:p>
          <a:p>
            <a:r>
              <a:rPr lang="en-GB" sz="1700" kern="1200" dirty="0" smtClean="0">
                <a:solidFill>
                  <a:schemeClr val="tx1"/>
                </a:solidFill>
                <a:effectLst/>
                <a:latin typeface="+mn-lt"/>
                <a:ea typeface="+mn-ea"/>
                <a:cs typeface="+mn-cs"/>
              </a:rPr>
              <a:t>“In this review I argue that there is a need for module teams to address the contribution of group learning and oral communication to conceptual and professional development in the subject area, and to engage with tutors in the design of real-time activity that will promote this”</a:t>
            </a:r>
          </a:p>
          <a:p>
            <a:endParaRPr lang="en-GB" sz="17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C5EB07-C2F8-2C48-8B7E-66B2468E546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51624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smtClean="0">
                <a:solidFill>
                  <a:schemeClr val="tx1"/>
                </a:solidFill>
                <a:effectLst/>
                <a:latin typeface="+mn-lt"/>
                <a:ea typeface="+mn-ea"/>
                <a:cs typeface="+mn-cs"/>
              </a:rPr>
              <a:t>Fung, Y, &amp; </a:t>
            </a:r>
            <a:r>
              <a:rPr lang="en-GB" sz="1700" b="0" i="0" u="none" strike="noStrike" kern="1200" dirty="0" err="1" smtClean="0">
                <a:solidFill>
                  <a:schemeClr val="tx1"/>
                </a:solidFill>
                <a:effectLst/>
                <a:latin typeface="+mn-lt"/>
                <a:ea typeface="+mn-ea"/>
                <a:cs typeface="+mn-cs"/>
              </a:rPr>
              <a:t>Carr</a:t>
            </a:r>
            <a:r>
              <a:rPr lang="en-GB" sz="1700" b="0" i="0" u="none" strike="noStrike" kern="1200" dirty="0" smtClean="0">
                <a:solidFill>
                  <a:schemeClr val="tx1"/>
                </a:solidFill>
                <a:effectLst/>
                <a:latin typeface="+mn-lt"/>
                <a:ea typeface="+mn-ea"/>
                <a:cs typeface="+mn-cs"/>
              </a:rPr>
              <a:t>, R 2000, 'Face-to-Face Tutorials in a Distance Learning System: meeting student needs', </a:t>
            </a:r>
            <a:r>
              <a:rPr lang="en-GB" sz="1700" b="0" i="1" u="none" strike="noStrike" kern="1200" dirty="0" smtClean="0">
                <a:solidFill>
                  <a:schemeClr val="tx1"/>
                </a:solidFill>
                <a:effectLst/>
                <a:latin typeface="+mn-lt"/>
                <a:ea typeface="+mn-ea"/>
                <a:cs typeface="+mn-cs"/>
              </a:rPr>
              <a:t>Open Learning</a:t>
            </a:r>
            <a:r>
              <a:rPr lang="en-GB" sz="1700" b="0" i="0" u="none" strike="noStrike" kern="1200" dirty="0" smtClean="0">
                <a:solidFill>
                  <a:schemeClr val="tx1"/>
                </a:solidFill>
                <a:effectLst/>
                <a:latin typeface="+mn-lt"/>
                <a:ea typeface="+mn-ea"/>
                <a:cs typeface="+mn-cs"/>
              </a:rPr>
              <a:t>, 15, 1, pp. 35-46, Education Research Complete, EBSCO</a:t>
            </a:r>
            <a:r>
              <a:rPr lang="en-GB" sz="1700" b="0" i="1" u="none" strike="noStrike" kern="1200" dirty="0" smtClean="0">
                <a:solidFill>
                  <a:schemeClr val="tx1"/>
                </a:solidFill>
                <a:effectLst/>
                <a:latin typeface="+mn-lt"/>
                <a:ea typeface="+mn-ea"/>
                <a:cs typeface="+mn-cs"/>
              </a:rPr>
              <a:t>host</a:t>
            </a:r>
            <a:r>
              <a:rPr lang="en-GB" sz="1700" b="0" i="0" u="none" strike="noStrike" kern="1200" dirty="0" smtClean="0">
                <a:solidFill>
                  <a:schemeClr val="tx1"/>
                </a:solidFill>
                <a:effectLst/>
                <a:latin typeface="+mn-lt"/>
                <a:ea typeface="+mn-ea"/>
                <a:cs typeface="+mn-cs"/>
              </a:rPr>
              <a:t>, viewed 7 May 2015</a:t>
            </a:r>
          </a:p>
          <a:p>
            <a:pPr marL="0" marR="0" lvl="1"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smtClean="0">
                <a:solidFill>
                  <a:schemeClr val="tx1"/>
                </a:solidFill>
                <a:effectLst/>
                <a:latin typeface="+mn-lt"/>
                <a:ea typeface="+mn-ea"/>
                <a:cs typeface="+mn-cs"/>
              </a:rPr>
              <a:t>“As in many other distance education institutions, including the UKOU, the OUHK advocates that tutorials should be participatory events, not straight lectures, and this message is strongly reinforced in the staff development sessions and materials for tutors”</a:t>
            </a:r>
          </a:p>
          <a:p>
            <a:pPr marL="0" marR="0" lvl="1" indent="0" algn="l" defTabSz="650276" rtl="0" eaLnBrk="1" fontAlgn="auto" latinLnBrk="0" hangingPunct="1">
              <a:lnSpc>
                <a:spcPct val="100000"/>
              </a:lnSpc>
              <a:spcBef>
                <a:spcPts val="0"/>
              </a:spcBef>
              <a:spcAft>
                <a:spcPts val="0"/>
              </a:spcAft>
              <a:buClrTx/>
              <a:buSzTx/>
              <a:buFontTx/>
              <a:buNone/>
              <a:tabLst/>
              <a:defRPr/>
            </a:pPr>
            <a:endParaRPr lang="en-GB" sz="1700" b="0" i="0" u="none" strike="noStrike" kern="1200" dirty="0" smtClean="0">
              <a:solidFill>
                <a:schemeClr val="tx1"/>
              </a:solidFill>
              <a:effectLst/>
              <a:latin typeface="+mn-lt"/>
              <a:ea typeface="+mn-ea"/>
              <a:cs typeface="+mn-cs"/>
            </a:endParaRPr>
          </a:p>
          <a:p>
            <a:r>
              <a:rPr lang="en-GB" sz="1700" b="1" i="0" kern="1200" dirty="0" smtClean="0">
                <a:solidFill>
                  <a:schemeClr val="tx1"/>
                </a:solidFill>
                <a:effectLst/>
                <a:latin typeface="+mn-lt"/>
                <a:ea typeface="+mn-ea"/>
                <a:cs typeface="+mn-cs"/>
              </a:rPr>
              <a:t>E-Learning in the 21st Century, 2</a:t>
            </a:r>
            <a:r>
              <a:rPr lang="en-GB" sz="1700" b="1" i="0" kern="1200" baseline="30000" dirty="0" smtClean="0">
                <a:solidFill>
                  <a:schemeClr val="tx1"/>
                </a:solidFill>
                <a:effectLst/>
                <a:latin typeface="+mn-lt"/>
                <a:ea typeface="+mn-ea"/>
                <a:cs typeface="+mn-cs"/>
              </a:rPr>
              <a:t>nd</a:t>
            </a:r>
            <a:r>
              <a:rPr lang="en-GB" sz="1700" b="1" i="0" kern="1200" dirty="0" smtClean="0">
                <a:solidFill>
                  <a:schemeClr val="tx1"/>
                </a:solidFill>
                <a:effectLst/>
                <a:latin typeface="+mn-lt"/>
                <a:ea typeface="+mn-ea"/>
                <a:cs typeface="+mn-cs"/>
              </a:rPr>
              <a:t> edition </a:t>
            </a:r>
            <a:r>
              <a:rPr lang="en-GB" sz="1700" b="0" i="0" kern="1200" dirty="0" smtClean="0">
                <a:solidFill>
                  <a:schemeClr val="tx1"/>
                </a:solidFill>
                <a:effectLst/>
                <a:latin typeface="+mn-lt"/>
                <a:ea typeface="+mn-ea"/>
                <a:cs typeface="+mn-cs"/>
              </a:rPr>
              <a:t>A Framework for Research and Practice,  eBook ISBN: 9780203838761</a:t>
            </a:r>
          </a:p>
          <a:p>
            <a:r>
              <a:rPr lang="en-GB" sz="1700" b="0" i="0" u="none" strike="noStrike" kern="1200" dirty="0" smtClean="0">
                <a:solidFill>
                  <a:schemeClr val="tx1"/>
                </a:solidFill>
                <a:effectLst/>
                <a:latin typeface="+mn-lt"/>
                <a:ea typeface="+mn-ea"/>
                <a:cs typeface="+mn-cs"/>
                <a:hlinkClick r:id="rId3"/>
              </a:rPr>
              <a:t>D. Randy Garrison</a:t>
            </a:r>
            <a:r>
              <a:rPr lang="en-GB" sz="1700" b="0" i="0" u="none" strike="noStrike" kern="1200" dirty="0" smtClean="0">
                <a:solidFill>
                  <a:schemeClr val="tx1"/>
                </a:solidFill>
                <a:effectLst/>
                <a:latin typeface="+mn-lt"/>
                <a:ea typeface="+mn-ea"/>
                <a:cs typeface="+mn-cs"/>
              </a:rPr>
              <a:t> 2011</a:t>
            </a:r>
          </a:p>
          <a:p>
            <a:r>
              <a:rPr lang="en-GB" sz="1700" b="0" i="0" u="none" strike="noStrike" kern="1200" dirty="0" smtClean="0">
                <a:solidFill>
                  <a:schemeClr val="tx1"/>
                </a:solidFill>
                <a:effectLst/>
                <a:latin typeface="+mn-lt"/>
                <a:ea typeface="+mn-ea"/>
                <a:cs typeface="+mn-cs"/>
              </a:rPr>
              <a:t>Theory of</a:t>
            </a:r>
            <a:r>
              <a:rPr lang="en-GB" sz="1700" b="0" i="0" u="none" strike="noStrike" kern="1200" baseline="0" dirty="0" smtClean="0">
                <a:solidFill>
                  <a:schemeClr val="tx1"/>
                </a:solidFill>
                <a:effectLst/>
                <a:latin typeface="+mn-lt"/>
                <a:ea typeface="+mn-ea"/>
                <a:cs typeface="+mn-cs"/>
              </a:rPr>
              <a:t> Community of Inquiry </a:t>
            </a:r>
          </a:p>
          <a:p>
            <a:r>
              <a:rPr lang="en-GB" sz="1700" b="0" i="0" u="none" strike="noStrike" kern="1200" baseline="0" dirty="0" smtClean="0">
                <a:solidFill>
                  <a:schemeClr val="tx1"/>
                </a:solidFill>
                <a:effectLst/>
                <a:latin typeface="+mn-lt"/>
                <a:ea typeface="+mn-ea"/>
                <a:cs typeface="+mn-cs"/>
              </a:rPr>
              <a:t>(can make sense of the notion by the blind men and the elephant parable) – A classroom is a type of community of inquiry</a:t>
            </a:r>
            <a:endParaRPr lang="en-GB" sz="1700" b="0" i="0" kern="1200" dirty="0" smtClean="0">
              <a:solidFill>
                <a:schemeClr val="tx1"/>
              </a:solidFill>
              <a:effectLst/>
              <a:latin typeface="+mn-lt"/>
              <a:ea typeface="+mn-ea"/>
              <a:cs typeface="+mn-cs"/>
            </a:endParaRPr>
          </a:p>
          <a:p>
            <a:pPr marL="0" marR="0" lvl="1" indent="0" algn="l" defTabSz="650276" rtl="0" eaLnBrk="1" fontAlgn="auto" latinLnBrk="0" hangingPunct="1">
              <a:lnSpc>
                <a:spcPct val="100000"/>
              </a:lnSpc>
              <a:spcBef>
                <a:spcPts val="0"/>
              </a:spcBef>
              <a:spcAft>
                <a:spcPts val="0"/>
              </a:spcAft>
              <a:buClrTx/>
              <a:buSzTx/>
              <a:buFontTx/>
              <a:buNone/>
              <a:tabLst/>
              <a:defRPr/>
            </a:pPr>
            <a:endParaRPr lang="en-GB" sz="1700" b="0" i="0" u="none" strike="noStrike" kern="1200" dirty="0" smtClean="0">
              <a:solidFill>
                <a:schemeClr val="tx1"/>
              </a:solidFill>
              <a:effectLst/>
              <a:latin typeface="+mn-lt"/>
              <a:ea typeface="+mn-ea"/>
              <a:cs typeface="+mn-cs"/>
            </a:endParaRPr>
          </a:p>
          <a:p>
            <a:pPr marL="0" marR="0" lvl="1"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err="1" smtClean="0">
                <a:solidFill>
                  <a:schemeClr val="tx1"/>
                </a:solidFill>
                <a:effectLst/>
                <a:latin typeface="+mn-lt"/>
                <a:ea typeface="+mn-ea"/>
                <a:cs typeface="+mn-cs"/>
              </a:rPr>
              <a:t>Jelfs</a:t>
            </a:r>
            <a:r>
              <a:rPr lang="en-GB" sz="1700" b="0" i="0" u="none" strike="noStrike" kern="1200" dirty="0" smtClean="0">
                <a:solidFill>
                  <a:schemeClr val="tx1"/>
                </a:solidFill>
                <a:effectLst/>
                <a:latin typeface="+mn-lt"/>
                <a:ea typeface="+mn-ea"/>
                <a:cs typeface="+mn-cs"/>
              </a:rPr>
              <a:t>, A., J. T. E. Richardson and L. Price. 2009. Student and tutor perceptions of effective tutoring in distance education. Distance Education 30(3): 419--441.</a:t>
            </a:r>
            <a:endParaRPr lang="en-GB" sz="1700" kern="1200" dirty="0" smtClean="0">
              <a:solidFill>
                <a:schemeClr val="tx1"/>
              </a:solidFill>
              <a:effectLst/>
              <a:latin typeface="+mn-lt"/>
              <a:ea typeface="+mn-ea"/>
              <a:cs typeface="+mn-cs"/>
            </a:endParaRPr>
          </a:p>
          <a:p>
            <a:r>
              <a:rPr lang="en-GB" sz="1700" kern="1200" dirty="0" smtClean="0">
                <a:solidFill>
                  <a:schemeClr val="tx1"/>
                </a:solidFill>
                <a:effectLst/>
                <a:latin typeface="+mn-lt"/>
                <a:ea typeface="+mn-ea"/>
                <a:cs typeface="+mn-cs"/>
              </a:rPr>
              <a:t>“</a:t>
            </a:r>
            <a:r>
              <a:rPr lang="en-GB" sz="1700" b="0" i="0" u="none" strike="noStrike" kern="1200" dirty="0" smtClean="0">
                <a:solidFill>
                  <a:schemeClr val="tx1"/>
                </a:solidFill>
                <a:effectLst/>
                <a:latin typeface="+mn-lt"/>
                <a:ea typeface="+mn-ea"/>
                <a:cs typeface="+mn-cs"/>
              </a:rPr>
              <a:t>“The study suggests that both tutors and students would benefit from having a better appreciation of the importance of support in facilitating learning.””</a:t>
            </a:r>
            <a:endParaRPr lang="en-GB" dirty="0" smtClean="0"/>
          </a:p>
          <a:p>
            <a:pPr marL="0" marR="0" lvl="1" indent="0" algn="l" defTabSz="650276" rtl="0" eaLnBrk="1" fontAlgn="auto" latinLnBrk="0" hangingPunct="1">
              <a:lnSpc>
                <a:spcPct val="100000"/>
              </a:lnSpc>
              <a:spcBef>
                <a:spcPts val="0"/>
              </a:spcBef>
              <a:spcAft>
                <a:spcPts val="0"/>
              </a:spcAft>
              <a:buClrTx/>
              <a:buSzTx/>
              <a:buFontTx/>
              <a:buNone/>
              <a:tabLst/>
              <a:defRPr/>
            </a:pPr>
            <a:endParaRPr lang="en-GB" sz="1700" b="0" i="0" kern="1200" dirty="0" smtClean="0">
              <a:solidFill>
                <a:schemeClr val="tx1"/>
              </a:solidFill>
              <a:effectLst/>
              <a:latin typeface="+mn-lt"/>
              <a:ea typeface="+mn-ea"/>
              <a:cs typeface="+mn-cs"/>
            </a:endParaRPr>
          </a:p>
          <a:p>
            <a:pPr marL="0" marR="0" lvl="1" indent="0" algn="l" defTabSz="650276" rtl="0" eaLnBrk="1" fontAlgn="auto" latinLnBrk="0" hangingPunct="1">
              <a:lnSpc>
                <a:spcPct val="100000"/>
              </a:lnSpc>
              <a:spcBef>
                <a:spcPts val="0"/>
              </a:spcBef>
              <a:spcAft>
                <a:spcPts val="0"/>
              </a:spcAft>
              <a:buClrTx/>
              <a:buSzTx/>
              <a:buFontTx/>
              <a:buNone/>
              <a:tabLst/>
              <a:defRPr/>
            </a:pPr>
            <a:r>
              <a:rPr lang="en-GB" sz="1700" b="0" i="0" kern="1200" dirty="0" smtClean="0">
                <a:solidFill>
                  <a:schemeClr val="tx1"/>
                </a:solidFill>
                <a:effectLst/>
                <a:latin typeface="+mn-lt"/>
                <a:ea typeface="+mn-ea"/>
                <a:cs typeface="+mn-cs"/>
              </a:rPr>
              <a:t>Macdonald, J. and Campbell, A. (2012), Demonstrating online teaching in the disciplines. A systematic approach to activity design for online synchronous tuition. British Journal of Educational Technology, 43: 883–891. </a:t>
            </a:r>
            <a:r>
              <a:rPr lang="en-GB" sz="1700" b="0" i="0" kern="1200" dirty="0" err="1" smtClean="0">
                <a:solidFill>
                  <a:schemeClr val="tx1"/>
                </a:solidFill>
                <a:effectLst/>
                <a:latin typeface="+mn-lt"/>
                <a:ea typeface="+mn-ea"/>
                <a:cs typeface="+mn-cs"/>
              </a:rPr>
              <a:t>doi</a:t>
            </a:r>
            <a:r>
              <a:rPr lang="en-GB" sz="1700" b="0" i="0" kern="1200" dirty="0" smtClean="0">
                <a:solidFill>
                  <a:schemeClr val="tx1"/>
                </a:solidFill>
                <a:effectLst/>
                <a:latin typeface="+mn-lt"/>
                <a:ea typeface="+mn-ea"/>
                <a:cs typeface="+mn-cs"/>
              </a:rPr>
              <a:t>: 10.1111/j.1467-8535.2011.01238.x</a:t>
            </a:r>
          </a:p>
          <a:p>
            <a:pPr marL="0" marR="0" lvl="1" indent="0" algn="l" defTabSz="650276" rtl="0" eaLnBrk="1" fontAlgn="auto" latinLnBrk="0" hangingPunct="1">
              <a:lnSpc>
                <a:spcPct val="100000"/>
              </a:lnSpc>
              <a:spcBef>
                <a:spcPts val="0"/>
              </a:spcBef>
              <a:spcAft>
                <a:spcPts val="0"/>
              </a:spcAft>
              <a:buClrTx/>
              <a:buSzTx/>
              <a:buFontTx/>
              <a:buNone/>
              <a:tabLst/>
              <a:defRPr/>
            </a:pPr>
            <a:r>
              <a:rPr lang="en-GB" sz="1700" kern="1200" dirty="0" smtClean="0">
                <a:solidFill>
                  <a:schemeClr val="tx1"/>
                </a:solidFill>
                <a:effectLst/>
                <a:latin typeface="+mn-lt"/>
                <a:ea typeface="+mn-ea"/>
                <a:cs typeface="+mn-cs"/>
              </a:rPr>
              <a:t>Also in the Scholarship Platform under the title: </a:t>
            </a:r>
            <a:r>
              <a:rPr lang="en-GB" sz="1700" kern="1200" dirty="0" err="1" smtClean="0">
                <a:solidFill>
                  <a:schemeClr val="tx1"/>
                </a:solidFill>
                <a:effectLst/>
                <a:latin typeface="+mn-lt"/>
                <a:ea typeface="+mn-ea"/>
                <a:cs typeface="+mn-cs"/>
              </a:rPr>
              <a:t>lA</a:t>
            </a:r>
            <a:r>
              <a:rPr lang="en-GB" sz="1700" kern="1200" dirty="0" smtClean="0">
                <a:solidFill>
                  <a:schemeClr val="tx1"/>
                </a:solidFill>
                <a:effectLst/>
                <a:latin typeface="+mn-lt"/>
                <a:ea typeface="+mn-ea"/>
                <a:cs typeface="+mn-cs"/>
              </a:rPr>
              <a:t> response to diversity – modelling a new pedagogical approach to facilitation. Item #871</a:t>
            </a:r>
          </a:p>
          <a:p>
            <a:pPr marL="0" marR="0" lvl="1" indent="0" algn="l" defTabSz="650276" rtl="0" eaLnBrk="1" fontAlgn="auto" latinLnBrk="0" hangingPunct="1">
              <a:lnSpc>
                <a:spcPct val="100000"/>
              </a:lnSpc>
              <a:spcBef>
                <a:spcPts val="0"/>
              </a:spcBef>
              <a:spcAft>
                <a:spcPts val="0"/>
              </a:spcAft>
              <a:buClrTx/>
              <a:buSzTx/>
              <a:buFontTx/>
              <a:buNone/>
              <a:tabLst/>
              <a:defRPr/>
            </a:pPr>
            <a:r>
              <a:rPr lang="en-GB" sz="1700" kern="1200" dirty="0" smtClean="0">
                <a:solidFill>
                  <a:schemeClr val="tx1"/>
                </a:solidFill>
                <a:effectLst/>
                <a:latin typeface="+mn-lt"/>
                <a:ea typeface="+mn-ea"/>
                <a:cs typeface="+mn-cs"/>
              </a:rPr>
              <a:t>“</a:t>
            </a:r>
            <a:r>
              <a:rPr lang="en-GB" sz="1700" b="0" i="0" kern="1200" dirty="0" smtClean="0">
                <a:solidFill>
                  <a:schemeClr val="tx1"/>
                </a:solidFill>
                <a:effectLst/>
                <a:latin typeface="+mn-lt"/>
                <a:ea typeface="+mn-ea"/>
                <a:cs typeface="+mn-cs"/>
              </a:rPr>
              <a:t>Two interrelated theories have recently been influential in discussions on teaching and learning within the disciplines: threshold concepts and troublesome knowledge. Threshold concepts are effectively the “big moments” in a course, which relate to a way of understanding the discipline. </a:t>
            </a:r>
            <a:r>
              <a:rPr lang="en-GB" sz="1700" b="0" i="0" u="sng" kern="1200" dirty="0" smtClean="0">
                <a:solidFill>
                  <a:schemeClr val="tx1"/>
                </a:solidFill>
                <a:effectLst/>
                <a:latin typeface="+mn-lt"/>
                <a:ea typeface="+mn-ea"/>
                <a:cs typeface="+mn-cs"/>
                <a:hlinkClick r:id="rId4" tooltip="Link to bibliographic citation"/>
              </a:rPr>
              <a:t>Meyer and Land (2006</a:t>
            </a:r>
            <a:r>
              <a:rPr lang="en-GB" sz="1700" b="0" i="0" kern="1200" dirty="0" smtClean="0">
                <a:solidFill>
                  <a:schemeClr val="tx1"/>
                </a:solidFill>
                <a:effectLst/>
                <a:latin typeface="+mn-lt"/>
                <a:ea typeface="+mn-ea"/>
                <a:cs typeface="+mn-cs"/>
              </a:rPr>
              <a:t>, p. 5) describe them as “a portal, opening up a new and previously inaccessible way of thinking about something. It represents a transformed way of understanding or interpreting or viewing something without which the learner cannot progress”. Related to these ideas, and effectively acting as a barrier to understanding threshold concepts, </a:t>
            </a:r>
            <a:r>
              <a:rPr lang="en-GB" sz="1700" b="0" i="0" u="sng" kern="1200" dirty="0" smtClean="0">
                <a:solidFill>
                  <a:schemeClr val="tx1"/>
                </a:solidFill>
                <a:effectLst/>
                <a:latin typeface="+mn-lt"/>
                <a:ea typeface="+mn-ea"/>
                <a:cs typeface="+mn-cs"/>
                <a:hlinkClick r:id="rId5" tooltip="Link to bibliographic citation"/>
              </a:rPr>
              <a:t>Perkins (2006</a:t>
            </a:r>
            <a:r>
              <a:rPr lang="en-GB" sz="1700" b="0" i="0" kern="1200" dirty="0" smtClean="0">
                <a:solidFill>
                  <a:schemeClr val="tx1"/>
                </a:solidFill>
                <a:effectLst/>
                <a:latin typeface="+mn-lt"/>
                <a:ea typeface="+mn-ea"/>
                <a:cs typeface="+mn-cs"/>
              </a:rPr>
              <a:t>) describes how certain knowledge can prove troublesome for students in different ways, and that may be why some students have difficulty at certain points in a course.”</a:t>
            </a:r>
          </a:p>
          <a:p>
            <a:pPr marL="0" marR="0" lvl="1" indent="0" algn="l" defTabSz="650276" rtl="0" eaLnBrk="1" fontAlgn="auto" latinLnBrk="0" hangingPunct="1">
              <a:lnSpc>
                <a:spcPct val="100000"/>
              </a:lnSpc>
              <a:spcBef>
                <a:spcPts val="0"/>
              </a:spcBef>
              <a:spcAft>
                <a:spcPts val="0"/>
              </a:spcAft>
              <a:buClrTx/>
              <a:buSzTx/>
              <a:buFontTx/>
              <a:buNone/>
              <a:tabLst/>
              <a:defRPr/>
            </a:pPr>
            <a:endParaRPr lang="en-GB" sz="1700" b="0" i="0" kern="1200" dirty="0" smtClean="0">
              <a:solidFill>
                <a:schemeClr val="tx1"/>
              </a:solidFill>
              <a:effectLst/>
              <a:latin typeface="+mn-lt"/>
              <a:ea typeface="+mn-ea"/>
              <a:cs typeface="+mn-cs"/>
            </a:endParaRPr>
          </a:p>
          <a:p>
            <a:pPr marL="0" marR="0" lvl="1"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err="1" smtClean="0">
                <a:solidFill>
                  <a:schemeClr val="tx1"/>
                </a:solidFill>
                <a:effectLst/>
                <a:latin typeface="+mn-lt"/>
                <a:ea typeface="+mn-ea"/>
                <a:cs typeface="+mn-cs"/>
              </a:rPr>
              <a:t>Roodt</a:t>
            </a:r>
            <a:r>
              <a:rPr lang="en-GB" sz="1700" b="0" i="0" u="none" strike="noStrike" kern="1200" dirty="0" smtClean="0">
                <a:solidFill>
                  <a:schemeClr val="tx1"/>
                </a:solidFill>
                <a:effectLst/>
                <a:latin typeface="+mn-lt"/>
                <a:ea typeface="+mn-ea"/>
                <a:cs typeface="+mn-cs"/>
              </a:rPr>
              <a:t>, </a:t>
            </a:r>
            <a:r>
              <a:rPr lang="en-GB" sz="1700" b="0" i="0" u="none" strike="noStrike" kern="1200" dirty="0" err="1" smtClean="0">
                <a:solidFill>
                  <a:schemeClr val="tx1"/>
                </a:solidFill>
                <a:effectLst/>
                <a:latin typeface="+mn-lt"/>
                <a:ea typeface="+mn-ea"/>
                <a:cs typeface="+mn-cs"/>
              </a:rPr>
              <a:t>Jolette</a:t>
            </a:r>
            <a:r>
              <a:rPr lang="en-GB" sz="1700" b="0" i="0" u="none" strike="noStrike" kern="1200" dirty="0" smtClean="0">
                <a:solidFill>
                  <a:schemeClr val="tx1"/>
                </a:solidFill>
                <a:effectLst/>
                <a:latin typeface="+mn-lt"/>
                <a:ea typeface="+mn-ea"/>
                <a:cs typeface="+mn-cs"/>
              </a:rPr>
              <a:t> (2013) "The role of a tutoring programme in a first-year English course: student and tutor perceptions." </a:t>
            </a:r>
          </a:p>
          <a:p>
            <a:pPr marL="0" marR="0" lvl="1"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smtClean="0">
                <a:solidFill>
                  <a:schemeClr val="tx1"/>
                </a:solidFill>
                <a:effectLst/>
                <a:latin typeface="+mn-lt"/>
                <a:ea typeface="+mn-ea"/>
                <a:cs typeface="+mn-cs"/>
              </a:rPr>
              <a:t>“Tutorials are therefore also an example of a peer education model, since students learn from their own thinking, as well as the ideas of their fellow students.”</a:t>
            </a:r>
          </a:p>
          <a:p>
            <a:pPr marL="0" marR="0" lvl="1" indent="0" algn="l" defTabSz="650276" rtl="0" eaLnBrk="1" fontAlgn="auto" latinLnBrk="0" hangingPunct="1">
              <a:lnSpc>
                <a:spcPct val="100000"/>
              </a:lnSpc>
              <a:spcBef>
                <a:spcPts val="0"/>
              </a:spcBef>
              <a:spcAft>
                <a:spcPts val="0"/>
              </a:spcAft>
              <a:buClrTx/>
              <a:buSzTx/>
              <a:buFontTx/>
              <a:buNone/>
              <a:tabLst/>
              <a:defRPr/>
            </a:pPr>
            <a:endParaRPr lang="en-GB" sz="1700" b="0" i="0" u="none" strike="noStrike" kern="1200" dirty="0" smtClean="0">
              <a:solidFill>
                <a:schemeClr val="tx1"/>
              </a:solidFill>
              <a:effectLst/>
              <a:latin typeface="+mn-lt"/>
              <a:ea typeface="+mn-ea"/>
              <a:cs typeface="+mn-cs"/>
            </a:endParaRPr>
          </a:p>
          <a:p>
            <a:pPr marL="0" marR="0" lvl="1"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err="1" smtClean="0">
                <a:solidFill>
                  <a:schemeClr val="tx1"/>
                </a:solidFill>
                <a:effectLst/>
                <a:latin typeface="+mn-lt"/>
                <a:ea typeface="+mn-ea"/>
                <a:cs typeface="+mn-cs"/>
              </a:rPr>
              <a:t>Ogina</a:t>
            </a:r>
            <a:r>
              <a:rPr lang="en-GB" sz="1700" b="0" i="0" u="none" strike="noStrike" kern="1200" dirty="0" smtClean="0">
                <a:solidFill>
                  <a:schemeClr val="tx1"/>
                </a:solidFill>
                <a:effectLst/>
                <a:latin typeface="+mn-lt"/>
                <a:ea typeface="+mn-ea"/>
                <a:cs typeface="+mn-cs"/>
              </a:rPr>
              <a:t>, Teresa </a:t>
            </a:r>
            <a:r>
              <a:rPr lang="en-GB" sz="1700" b="0" i="0" u="none" strike="noStrike" kern="1200" dirty="0" err="1" smtClean="0">
                <a:solidFill>
                  <a:schemeClr val="tx1"/>
                </a:solidFill>
                <a:effectLst/>
                <a:latin typeface="+mn-lt"/>
                <a:ea typeface="+mn-ea"/>
                <a:cs typeface="+mn-cs"/>
              </a:rPr>
              <a:t>Auma</a:t>
            </a:r>
            <a:r>
              <a:rPr lang="en-GB" sz="1700" b="0" i="0" u="none" strike="noStrike" kern="1200" dirty="0" smtClean="0">
                <a:solidFill>
                  <a:schemeClr val="tx1"/>
                </a:solidFill>
                <a:effectLst/>
                <a:latin typeface="+mn-lt"/>
                <a:ea typeface="+mn-ea"/>
                <a:cs typeface="+mn-cs"/>
              </a:rPr>
              <a:t>, and Sharon Thabo </a:t>
            </a:r>
            <a:r>
              <a:rPr lang="en-GB" sz="1700" b="0" i="0" u="none" strike="noStrike" kern="1200" dirty="0" err="1" smtClean="0">
                <a:solidFill>
                  <a:schemeClr val="tx1"/>
                </a:solidFill>
                <a:effectLst/>
                <a:latin typeface="+mn-lt"/>
                <a:ea typeface="+mn-ea"/>
                <a:cs typeface="+mn-cs"/>
              </a:rPr>
              <a:t>Mampane</a:t>
            </a:r>
            <a:r>
              <a:rPr lang="en-GB" sz="1700" b="0" i="0" u="none" strike="noStrike" kern="1200" dirty="0" smtClean="0">
                <a:solidFill>
                  <a:schemeClr val="tx1"/>
                </a:solidFill>
                <a:effectLst/>
                <a:latin typeface="+mn-lt"/>
                <a:ea typeface="+mn-ea"/>
                <a:cs typeface="+mn-cs"/>
              </a:rPr>
              <a:t> (2013) "Experiences of tutorial sessions as learning support for distance education students." </a:t>
            </a:r>
            <a:r>
              <a:rPr lang="en-GB" sz="1700" b="0" i="1" u="none" strike="noStrike" kern="1200" dirty="0" err="1" smtClean="0">
                <a:solidFill>
                  <a:schemeClr val="tx1"/>
                </a:solidFill>
                <a:effectLst/>
                <a:latin typeface="+mn-lt"/>
                <a:ea typeface="+mn-ea"/>
                <a:cs typeface="+mn-cs"/>
              </a:rPr>
              <a:t>Progressio</a:t>
            </a:r>
            <a:r>
              <a:rPr lang="en-GB" sz="1700" b="0" i="0" u="none" strike="noStrike" kern="1200" dirty="0" smtClean="0">
                <a:solidFill>
                  <a:schemeClr val="tx1"/>
                </a:solidFill>
                <a:effectLst/>
                <a:latin typeface="+mn-lt"/>
                <a:ea typeface="+mn-ea"/>
                <a:cs typeface="+mn-cs"/>
              </a:rPr>
              <a:t> 35.1 (2013): 104-118.</a:t>
            </a:r>
          </a:p>
          <a:p>
            <a:pPr marL="0" marR="0" lvl="1" indent="0" algn="l" defTabSz="650276" rtl="0" eaLnBrk="1" fontAlgn="auto" latinLnBrk="0" hangingPunct="1">
              <a:lnSpc>
                <a:spcPct val="100000"/>
              </a:lnSpc>
              <a:spcBef>
                <a:spcPts val="0"/>
              </a:spcBef>
              <a:spcAft>
                <a:spcPts val="0"/>
              </a:spcAft>
              <a:buClrTx/>
              <a:buSzTx/>
              <a:buFontTx/>
              <a:buNone/>
              <a:tabLst/>
              <a:defRPr/>
            </a:pPr>
            <a:r>
              <a:rPr lang="en-GB" dirty="0" smtClean="0"/>
              <a:t>“A common understanding of the role of the tutor is crucial so that tutors and students will know what to expect in a tutorial session. “</a:t>
            </a:r>
          </a:p>
          <a:p>
            <a:pPr marL="0" marR="0" lvl="1" indent="0" algn="l" defTabSz="650276" rtl="0" eaLnBrk="1" fontAlgn="auto" latinLnBrk="0" hangingPunct="1">
              <a:lnSpc>
                <a:spcPct val="100000"/>
              </a:lnSpc>
              <a:spcBef>
                <a:spcPts val="0"/>
              </a:spcBef>
              <a:spcAft>
                <a:spcPts val="0"/>
              </a:spcAft>
              <a:buClrTx/>
              <a:buSzTx/>
              <a:buFontTx/>
              <a:buNone/>
              <a:tabLst/>
              <a:defRPr/>
            </a:pPr>
            <a:endParaRPr lang="en-GB" sz="1700" b="0" i="0" u="none" strike="noStrike" kern="1200" dirty="0" smtClean="0">
              <a:solidFill>
                <a:schemeClr val="tx1"/>
              </a:solidFill>
              <a:effectLst/>
              <a:latin typeface="+mn-lt"/>
              <a:ea typeface="+mn-ea"/>
              <a:cs typeface="+mn-cs"/>
            </a:endParaRPr>
          </a:p>
          <a:p>
            <a:pPr marL="0" marR="0" lvl="1" indent="0" algn="l" defTabSz="650276" rtl="0" eaLnBrk="1" fontAlgn="auto" latinLnBrk="0" hangingPunct="1">
              <a:lnSpc>
                <a:spcPct val="100000"/>
              </a:lnSpc>
              <a:spcBef>
                <a:spcPts val="0"/>
              </a:spcBef>
              <a:spcAft>
                <a:spcPts val="0"/>
              </a:spcAft>
              <a:buClrTx/>
              <a:buSzTx/>
              <a:buFontTx/>
              <a:buNone/>
              <a:tabLst/>
              <a:defRPr/>
            </a:pPr>
            <a:endParaRPr lang="en-GB" sz="17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C5EB07-C2F8-2C48-8B7E-66B2468E546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83180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700" b="0" i="0" u="none" strike="noStrike" kern="1200" dirty="0" smtClean="0">
                <a:solidFill>
                  <a:schemeClr val="tx1"/>
                </a:solidFill>
                <a:effectLst/>
                <a:latin typeface="+mn-lt"/>
                <a:ea typeface="+mn-ea"/>
                <a:cs typeface="+mn-cs"/>
              </a:rPr>
              <a:t>Anne-Marie</a:t>
            </a:r>
            <a:r>
              <a:rPr lang="en-GB" sz="1700" b="0" i="0" u="none" strike="noStrike" kern="1200" baseline="0" dirty="0" smtClean="0">
                <a:solidFill>
                  <a:schemeClr val="tx1"/>
                </a:solidFill>
                <a:effectLst/>
                <a:latin typeface="+mn-lt"/>
                <a:ea typeface="+mn-ea"/>
                <a:cs typeface="+mn-cs"/>
              </a:rPr>
              <a:t> to do these slides</a:t>
            </a:r>
            <a:endParaRPr lang="en-GB" sz="1700" b="0" i="0" u="none" strike="noStrike" kern="1200" dirty="0" smtClean="0">
              <a:solidFill>
                <a:schemeClr val="tx1"/>
              </a:solidFill>
              <a:effectLst/>
              <a:latin typeface="+mn-lt"/>
              <a:ea typeface="+mn-ea"/>
              <a:cs typeface="+mn-cs"/>
            </a:endParaRPr>
          </a:p>
          <a:p>
            <a:pPr rtl="0"/>
            <a:r>
              <a:rPr lang="en-GB" sz="1700" b="0" i="0" u="none" strike="noStrike" kern="1200" dirty="0" smtClean="0">
                <a:solidFill>
                  <a:schemeClr val="tx1"/>
                </a:solidFill>
                <a:effectLst/>
                <a:latin typeface="+mn-lt"/>
                <a:ea typeface="+mn-ea"/>
                <a:cs typeface="+mn-cs"/>
              </a:rPr>
              <a:t>1.AL see themselves as facilitators rather than teachers – although online may changes this</a:t>
            </a:r>
            <a:r>
              <a:rPr lang="en-GB" sz="1700" b="0" i="0" u="none" strike="noStrike" kern="1200" baseline="0" dirty="0" smtClean="0">
                <a:solidFill>
                  <a:schemeClr val="tx1"/>
                </a:solidFill>
                <a:effectLst/>
                <a:latin typeface="+mn-lt"/>
                <a:ea typeface="+mn-ea"/>
                <a:cs typeface="+mn-cs"/>
              </a:rPr>
              <a:t> to some extent</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baseline="0" dirty="0" smtClean="0">
                <a:solidFill>
                  <a:schemeClr val="tx1"/>
                </a:solidFill>
                <a:effectLst/>
                <a:latin typeface="+mn-lt"/>
                <a:ea typeface="+mn-ea"/>
                <a:cs typeface="+mn-cs"/>
              </a:rPr>
              <a:t>2. </a:t>
            </a:r>
            <a:r>
              <a:rPr lang="en-GB" sz="1800" dirty="0" smtClean="0"/>
              <a:t>Building student confidence and maintain motivation - </a:t>
            </a:r>
            <a:r>
              <a:rPr lang="en-GB" sz="1700" b="0" i="0" u="none" strike="noStrike" kern="1200" dirty="0" smtClean="0">
                <a:solidFill>
                  <a:schemeClr val="tx1"/>
                </a:solidFill>
                <a:effectLst/>
                <a:latin typeface="+mn-lt"/>
                <a:ea typeface="+mn-ea"/>
                <a:cs typeface="+mn-cs"/>
              </a:rPr>
              <a:t>To let students have self-confidence...group cohesion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3.Social interaction/social presence: 2 aspects: peer to peer social interaction/sharing  AND</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AL/student social interaction - knowing your students, tutors knowing their students</a:t>
            </a:r>
            <a:endParaRPr lang="en-GB" b="0" dirty="0" smtClean="0">
              <a:effectLst/>
            </a:endParaRPr>
          </a:p>
          <a:p>
            <a:pPr rtl="0"/>
            <a:r>
              <a:rPr lang="en-GB" sz="1700" b="0" i="0" u="none" strike="noStrike" kern="1200" dirty="0" smtClean="0">
                <a:solidFill>
                  <a:schemeClr val="tx1"/>
                </a:solidFill>
                <a:effectLst/>
                <a:latin typeface="+mn-lt"/>
                <a:ea typeface="+mn-ea"/>
                <a:cs typeface="+mn-cs"/>
              </a:rPr>
              <a:t>4 Threshold concepts – overcoming those areas where students get ‘stuck’. Like rearranging equations. </a:t>
            </a:r>
          </a:p>
          <a:p>
            <a:pPr rtl="0"/>
            <a:r>
              <a:rPr lang="en-GB" sz="1800" dirty="0" smtClean="0"/>
              <a:t>5.Develop skills: </a:t>
            </a:r>
            <a:r>
              <a:rPr lang="en-GB" sz="1700" b="0" i="0" u="none" strike="noStrike" kern="1200" dirty="0" smtClean="0">
                <a:solidFill>
                  <a:schemeClr val="tx1"/>
                </a:solidFill>
                <a:effectLst/>
                <a:latin typeface="+mn-lt"/>
                <a:ea typeface="+mn-ea"/>
                <a:cs typeface="+mn-cs"/>
              </a:rPr>
              <a:t>Developing student skills at degree level (D3)</a:t>
            </a:r>
            <a:endParaRPr lang="en-GB" sz="1800" b="0" dirty="0" smtClean="0">
              <a:effectLst/>
            </a:endParaRPr>
          </a:p>
          <a:p>
            <a:pPr marL="0" marR="0" indent="0" algn="l" defTabSz="650276" rtl="0" eaLnBrk="1" fontAlgn="auto" latinLnBrk="0" hangingPunct="1">
              <a:lnSpc>
                <a:spcPct val="100000"/>
              </a:lnSpc>
              <a:spcBef>
                <a:spcPts val="0"/>
              </a:spcBef>
              <a:spcAft>
                <a:spcPts val="0"/>
              </a:spcAft>
              <a:buClrTx/>
              <a:buSzTx/>
              <a:buFontTx/>
              <a:buNone/>
              <a:tabLst/>
              <a:defRPr/>
            </a:pPr>
            <a:r>
              <a:rPr lang="en-GB" sz="1800" b="0" dirty="0" smtClean="0">
                <a:effectLst/>
              </a:rPr>
              <a:t>6.</a:t>
            </a:r>
            <a:r>
              <a:rPr lang="en-GB" sz="1800" b="0" baseline="0" dirty="0" smtClean="0">
                <a:effectLst/>
              </a:rPr>
              <a:t> </a:t>
            </a:r>
            <a:r>
              <a:rPr lang="en-GB" sz="1800" dirty="0" smtClean="0"/>
              <a:t>Collaboration/group work: </a:t>
            </a:r>
            <a:r>
              <a:rPr lang="en-GB" sz="1700" b="0" i="0" u="none" strike="noStrike" kern="1200" dirty="0" smtClean="0">
                <a:solidFill>
                  <a:schemeClr val="tx1"/>
                </a:solidFill>
                <a:effectLst/>
                <a:latin typeface="+mn-lt"/>
                <a:ea typeface="+mn-ea"/>
                <a:cs typeface="+mn-cs"/>
              </a:rPr>
              <a:t>I think it's important to get students to think what they are doing and share their ideas and thoughts and that’s why I think student participation is really important and group work (S3)</a:t>
            </a:r>
            <a:r>
              <a:rPr lang="en-GB" sz="1800" b="0" dirty="0" smtClean="0">
                <a:effectLst/>
              </a:rPr>
              <a:t/>
            </a:r>
            <a:br>
              <a:rPr lang="en-GB" sz="1800" b="0" dirty="0" smtClean="0">
                <a:effectLst/>
              </a:rPr>
            </a:br>
            <a:r>
              <a:rPr lang="en-GB" sz="1700" b="0" i="0" u="none" strike="noStrike" kern="1200" dirty="0" smtClean="0">
                <a:solidFill>
                  <a:schemeClr val="tx1"/>
                </a:solidFill>
                <a:effectLst/>
                <a:latin typeface="+mn-lt"/>
                <a:ea typeface="+mn-ea"/>
                <a:cs typeface="+mn-cs"/>
              </a:rPr>
              <a:t>7. Teaching for assignment and exams – there were a range of views - strong perception that assessment is everything, assessment drives learning.  But is this true? - ALs are given an ambiguous message from the university.  Being stuck on a TMA and wanting help from your tutor - is this a good use of group tuition? Janet Dyke’s work here on why assessment should not drive learning?  </a:t>
            </a:r>
          </a:p>
          <a:p>
            <a:pPr marL="0" marR="0" indent="0" algn="l" defTabSz="650276" rtl="0" eaLnBrk="1" fontAlgn="auto" latinLnBrk="0" hangingPunct="1">
              <a:lnSpc>
                <a:spcPct val="100000"/>
              </a:lnSpc>
              <a:spcBef>
                <a:spcPts val="0"/>
              </a:spcBef>
              <a:spcAft>
                <a:spcPts val="0"/>
              </a:spcAft>
              <a:buClrTx/>
              <a:buSzTx/>
              <a:buFontTx/>
              <a:buNone/>
              <a:tabLst/>
              <a:defRPr/>
            </a:pPr>
            <a:r>
              <a:rPr lang="en-GB" sz="1700" b="0" i="0" u="none" strike="noStrike" kern="1200" dirty="0" smtClean="0">
                <a:solidFill>
                  <a:schemeClr val="tx1"/>
                </a:solidFill>
                <a:effectLst/>
                <a:latin typeface="+mn-lt"/>
                <a:ea typeface="+mn-ea"/>
                <a:cs typeface="+mn-cs"/>
              </a:rPr>
              <a:t>8. </a:t>
            </a:r>
            <a:r>
              <a:rPr lang="en-GB" sz="1800" dirty="0" smtClean="0"/>
              <a:t>Challenge students intellectually: </a:t>
            </a:r>
            <a:r>
              <a:rPr lang="en-GB" sz="1700" b="0" i="0" u="none" strike="noStrike" kern="1200" dirty="0" smtClean="0">
                <a:solidFill>
                  <a:schemeClr val="tx1"/>
                </a:solidFill>
                <a:effectLst/>
                <a:latin typeface="+mn-lt"/>
                <a:ea typeface="+mn-ea"/>
                <a:cs typeface="+mn-cs"/>
              </a:rPr>
              <a:t>‘Helping them...to reinforce their independent study… to engage with the more challenging aspects of the module...’ (N3)</a:t>
            </a:r>
            <a:br>
              <a:rPr lang="en-GB" sz="1700" b="0" i="0" u="none" strike="noStrike" kern="1200" dirty="0" smtClean="0">
                <a:solidFill>
                  <a:schemeClr val="tx1"/>
                </a:solidFill>
                <a:effectLst/>
                <a:latin typeface="+mn-lt"/>
                <a:ea typeface="+mn-ea"/>
                <a:cs typeface="+mn-cs"/>
              </a:rPr>
            </a:br>
            <a:r>
              <a:rPr lang="en-GB" sz="1700" b="0" i="0" u="none" strike="noStrike" kern="1200" dirty="0" smtClean="0">
                <a:solidFill>
                  <a:schemeClr val="tx1"/>
                </a:solidFill>
                <a:effectLst/>
                <a:latin typeface="+mn-lt"/>
                <a:ea typeface="+mn-ea"/>
                <a:cs typeface="+mn-cs"/>
              </a:rPr>
              <a:t> </a:t>
            </a:r>
            <a:r>
              <a:rPr lang="en-GB" sz="1800" b="0" i="0" u="none" strike="noStrike" kern="1200" dirty="0" smtClean="0">
                <a:solidFill>
                  <a:schemeClr val="tx1"/>
                </a:solidFill>
                <a:effectLst/>
                <a:latin typeface="+mn-lt"/>
                <a:ea typeface="+mn-ea"/>
                <a:cs typeface="+mn-cs"/>
              </a:rPr>
              <a:t>Note:</a:t>
            </a:r>
            <a:r>
              <a:rPr lang="en-GB" sz="1800" b="0" i="0" u="none" strike="noStrike" kern="1200" baseline="0" dirty="0" smtClean="0">
                <a:solidFill>
                  <a:schemeClr val="tx1"/>
                </a:solidFill>
                <a:effectLst/>
                <a:latin typeface="+mn-lt"/>
                <a:ea typeface="+mn-ea"/>
                <a:cs typeface="+mn-cs"/>
              </a:rPr>
              <a:t> v</a:t>
            </a:r>
            <a:r>
              <a:rPr lang="en-GB" sz="1800" b="0" i="0" u="none" strike="noStrike" kern="1200" dirty="0" smtClean="0">
                <a:solidFill>
                  <a:schemeClr val="tx1"/>
                </a:solidFill>
                <a:effectLst/>
                <a:latin typeface="+mn-lt"/>
                <a:ea typeface="+mn-ea"/>
                <a:cs typeface="+mn-cs"/>
              </a:rPr>
              <a:t>ery few ALs discussed challenging their students - is it just too difficult for ALs to get to the point of challenging students?  Do they not really get past the comfortable environment/social part because they see students so few times.  Relate to paper about best online teachers? How does/will online change this?</a:t>
            </a:r>
          </a:p>
          <a:p>
            <a:pPr rtl="0"/>
            <a:r>
              <a:rPr lang="en-GB" sz="1800" b="0" i="0" u="none" strike="noStrike" kern="1200" dirty="0" smtClean="0">
                <a:solidFill>
                  <a:schemeClr val="tx1"/>
                </a:solidFill>
                <a:effectLst/>
                <a:latin typeface="+mn-lt"/>
                <a:ea typeface="+mn-ea"/>
                <a:cs typeface="+mn-cs"/>
              </a:rPr>
              <a:t>9. </a:t>
            </a:r>
            <a:r>
              <a:rPr lang="en-GB" sz="1800" dirty="0" smtClean="0"/>
              <a:t>Look ahead to being a professional: very much more noticeable in some areas. Engineering: </a:t>
            </a:r>
            <a:r>
              <a:rPr lang="en-GB" sz="1700" b="0" i="0" u="none" strike="noStrike" kern="1200" dirty="0" smtClean="0">
                <a:solidFill>
                  <a:schemeClr val="tx1"/>
                </a:solidFill>
                <a:effectLst/>
                <a:latin typeface="+mn-lt"/>
                <a:ea typeface="+mn-ea"/>
                <a:cs typeface="+mn-cs"/>
              </a:rPr>
              <a:t>The tutorials do help people engage with that process of thinking about their profession (D2)</a:t>
            </a:r>
            <a:endParaRPr lang="en-GB" sz="1800" b="0" dirty="0" smtClean="0">
              <a:effectLst/>
            </a:endParaRPr>
          </a:p>
          <a:p>
            <a:r>
              <a:rPr lang="en-GB" sz="1800" b="0" dirty="0" smtClean="0">
                <a:effectLst/>
              </a:rPr>
              <a:t>1</a:t>
            </a:r>
            <a:r>
              <a:rPr lang="en-GB" sz="1700" b="0" i="0" u="none" strike="noStrike" kern="1200" dirty="0" smtClean="0">
                <a:solidFill>
                  <a:schemeClr val="tx1"/>
                </a:solidFill>
                <a:effectLst/>
                <a:latin typeface="+mn-lt"/>
                <a:ea typeface="+mn-ea"/>
                <a:cs typeface="+mn-cs"/>
              </a:rPr>
              <a:t>0.</a:t>
            </a:r>
            <a:r>
              <a:rPr lang="en-GB" sz="1700" b="0" i="0" u="none" strike="noStrike" kern="1200" baseline="0" dirty="0" smtClean="0">
                <a:solidFill>
                  <a:schemeClr val="tx1"/>
                </a:solidFill>
                <a:effectLst/>
                <a:latin typeface="+mn-lt"/>
                <a:ea typeface="+mn-ea"/>
                <a:cs typeface="+mn-cs"/>
              </a:rPr>
              <a:t> </a:t>
            </a:r>
            <a:r>
              <a:rPr lang="en-GB" sz="1700" b="0" i="0" u="none" strike="noStrike" kern="1200" dirty="0" smtClean="0">
                <a:solidFill>
                  <a:schemeClr val="tx1"/>
                </a:solidFill>
                <a:effectLst/>
                <a:latin typeface="+mn-lt"/>
                <a:ea typeface="+mn-ea"/>
                <a:cs typeface="+mn-cs"/>
              </a:rPr>
              <a:t>Relationship of the university with ALs and ALs’ relationship with the university/line manager/Module team - can we tie this together with the above points</a:t>
            </a:r>
            <a:r>
              <a:rPr lang="en-GB" b="0" dirty="0" smtClean="0">
                <a:effectLst/>
              </a:rPr>
              <a:t/>
            </a:r>
            <a:br>
              <a:rPr lang="en-GB" b="0" dirty="0" smtClean="0">
                <a:effectLst/>
              </a:rPr>
            </a:b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9</a:t>
            </a:fld>
            <a:endParaRPr lang="en-GB"/>
          </a:p>
        </p:txBody>
      </p:sp>
    </p:spTree>
    <p:extLst>
      <p:ext uri="{BB962C8B-B14F-4D97-AF65-F5344CB8AC3E}">
        <p14:creationId xmlns:p14="http://schemas.microsoft.com/office/powerpoint/2010/main" val="2878271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 name="Picture 17" descr="01_backTit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3003213" cy="9752410"/>
          </a:xfrm>
          <a:prstGeom prst="rect">
            <a:avLst/>
          </a:prstGeom>
        </p:spPr>
      </p:pic>
      <p:sp>
        <p:nvSpPr>
          <p:cNvPr id="2" name="Title 1"/>
          <p:cNvSpPr>
            <a:spLocks noGrp="1"/>
          </p:cNvSpPr>
          <p:nvPr>
            <p:ph type="ctrTitle"/>
          </p:nvPr>
        </p:nvSpPr>
        <p:spPr>
          <a:xfrm>
            <a:off x="530072" y="4628143"/>
            <a:ext cx="7941248" cy="3410314"/>
          </a:xfrm>
        </p:spPr>
        <p:txBody>
          <a:bodyPr anchor="b"/>
          <a:lstStyle>
            <a:lvl1pPr>
              <a:lnSpc>
                <a:spcPts val="5000"/>
              </a:lnSpc>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30072" y="8356701"/>
            <a:ext cx="7967434" cy="461665"/>
          </a:xfrm>
        </p:spPr>
        <p:txBody>
          <a:bodyPr wrap="square">
            <a:spAutoFit/>
          </a:bodyPr>
          <a:lstStyle>
            <a:lvl1pPr marL="0" indent="0" algn="l">
              <a:lnSpc>
                <a:spcPct val="100000"/>
              </a:lnSpc>
              <a:spcBef>
                <a:spcPts val="0"/>
              </a:spcBef>
              <a:spcAft>
                <a:spcPts val="0"/>
              </a:spcAft>
              <a:buNone/>
              <a:defRPr sz="3000">
                <a:solidFill>
                  <a:srgbClr val="FFFFFF"/>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cxnSp>
        <p:nvCxnSpPr>
          <p:cNvPr id="8" name="Straight Connector 7"/>
          <p:cNvCxnSpPr/>
          <p:nvPr userDrawn="1"/>
        </p:nvCxnSpPr>
        <p:spPr>
          <a:xfrm>
            <a:off x="528435" y="8235340"/>
            <a:ext cx="7942884" cy="0"/>
          </a:xfrm>
          <a:prstGeom prst="line">
            <a:avLst/>
          </a:prstGeom>
          <a:ln w="38100" cap="rnd">
            <a:solidFill>
              <a:srgbClr val="FFFFFF"/>
            </a:solidFill>
            <a:prstDash val="sysDot"/>
          </a:ln>
          <a:effectLst/>
        </p:spPr>
        <p:style>
          <a:lnRef idx="2">
            <a:schemeClr val="accent1"/>
          </a:lnRef>
          <a:fillRef idx="0">
            <a:schemeClr val="accent1"/>
          </a:fillRef>
          <a:effectRef idx="1">
            <a:schemeClr val="accent1"/>
          </a:effectRef>
          <a:fontRef idx="minor">
            <a:schemeClr val="tx1"/>
          </a:fontRef>
        </p:style>
      </p:cxnSp>
      <p:pic>
        <p:nvPicPr>
          <p:cNvPr id="17" name="Picture 16" descr="lifeChanging.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75094" y="8757215"/>
            <a:ext cx="2350281" cy="545345"/>
          </a:xfrm>
          <a:prstGeom prst="rect">
            <a:avLst/>
          </a:prstGeom>
        </p:spPr>
      </p:pic>
      <p:pic>
        <p:nvPicPr>
          <p:cNvPr id="19" name="Picture 18" descr="1_TheOU_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334776" y="368300"/>
            <a:ext cx="1293797" cy="887545"/>
          </a:xfrm>
          <a:prstGeom prst="rect">
            <a:avLst/>
          </a:prstGeom>
        </p:spPr>
      </p:pic>
    </p:spTree>
    <p:extLst>
      <p:ext uri="{BB962C8B-B14F-4D97-AF65-F5344CB8AC3E}">
        <p14:creationId xmlns:p14="http://schemas.microsoft.com/office/powerpoint/2010/main" val="217508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on white">
    <p:spTree>
      <p:nvGrpSpPr>
        <p:cNvPr id="1" name=""/>
        <p:cNvGrpSpPr/>
        <p:nvPr/>
      </p:nvGrpSpPr>
      <p:grpSpPr>
        <a:xfrm>
          <a:off x="0" y="0"/>
          <a:ext cx="0" cy="0"/>
          <a:chOff x="0" y="0"/>
          <a:chExt cx="0" cy="0"/>
        </a:xfrm>
      </p:grpSpPr>
      <p:pic>
        <p:nvPicPr>
          <p:cNvPr id="6" name="Picture 5" descr="02_backTit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3003213" cy="9752410"/>
          </a:xfrm>
          <a:prstGeom prst="rect">
            <a:avLst/>
          </a:prstGeom>
        </p:spPr>
      </p:pic>
      <p:sp>
        <p:nvSpPr>
          <p:cNvPr id="2" name="Title 1"/>
          <p:cNvSpPr>
            <a:spLocks noGrp="1"/>
          </p:cNvSpPr>
          <p:nvPr>
            <p:ph type="ctrTitle"/>
          </p:nvPr>
        </p:nvSpPr>
        <p:spPr>
          <a:xfrm>
            <a:off x="530072" y="3921177"/>
            <a:ext cx="7941248" cy="3410314"/>
          </a:xfrm>
        </p:spPr>
        <p:txBody>
          <a:bodyPr anchor="b"/>
          <a:lstStyle>
            <a:lvl1pPr>
              <a:lnSpc>
                <a:spcPts val="5000"/>
              </a:lnSpc>
              <a:defRPr sz="44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30072" y="7662828"/>
            <a:ext cx="7967434" cy="461665"/>
          </a:xfrm>
        </p:spPr>
        <p:txBody>
          <a:bodyPr wrap="square">
            <a:spAutoFit/>
          </a:bodyPr>
          <a:lstStyle>
            <a:lvl1pPr marL="0" indent="0" algn="l">
              <a:lnSpc>
                <a:spcPct val="100000"/>
              </a:lnSpc>
              <a:spcBef>
                <a:spcPts val="0"/>
              </a:spcBef>
              <a:spcAft>
                <a:spcPts val="0"/>
              </a:spcAft>
              <a:buNone/>
              <a:defRPr sz="3000">
                <a:solidFill>
                  <a:srgbClr val="FFFFFF"/>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cxnSp>
        <p:nvCxnSpPr>
          <p:cNvPr id="8" name="Straight Connector 7"/>
          <p:cNvCxnSpPr/>
          <p:nvPr userDrawn="1"/>
        </p:nvCxnSpPr>
        <p:spPr>
          <a:xfrm>
            <a:off x="528435" y="7541467"/>
            <a:ext cx="7942884" cy="0"/>
          </a:xfrm>
          <a:prstGeom prst="line">
            <a:avLst/>
          </a:prstGeom>
          <a:ln w="38100" cap="rnd">
            <a:solidFill>
              <a:srgbClr val="FFFFFF"/>
            </a:solidFill>
            <a:prstDash val="sysDot"/>
          </a:ln>
          <a:effectLst/>
        </p:spPr>
        <p:style>
          <a:lnRef idx="2">
            <a:schemeClr val="accent1"/>
          </a:lnRef>
          <a:fillRef idx="0">
            <a:schemeClr val="accent1"/>
          </a:fillRef>
          <a:effectRef idx="1">
            <a:schemeClr val="accent1"/>
          </a:effectRef>
          <a:fontRef idx="minor">
            <a:schemeClr val="tx1"/>
          </a:fontRef>
        </p:style>
      </p:cxnSp>
      <p:pic>
        <p:nvPicPr>
          <p:cNvPr id="17" name="Picture 16" descr="lifeChanging.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8223" y="8717525"/>
            <a:ext cx="2160703" cy="501356"/>
          </a:xfrm>
          <a:prstGeom prst="rect">
            <a:avLst/>
          </a:prstGeom>
        </p:spPr>
      </p:pic>
      <p:pic>
        <p:nvPicPr>
          <p:cNvPr id="19" name="Pictur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328426" y="379550"/>
            <a:ext cx="1293797" cy="884094"/>
          </a:xfrm>
          <a:prstGeom prst="rect">
            <a:avLst/>
          </a:prstGeom>
        </p:spPr>
      </p:pic>
    </p:spTree>
    <p:extLst>
      <p:ext uri="{BB962C8B-B14F-4D97-AF65-F5344CB8AC3E}">
        <p14:creationId xmlns:p14="http://schemas.microsoft.com/office/powerpoint/2010/main" val="320961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365"/>
            <a:ext cx="13003213" cy="9752409"/>
          </a:xfrm>
          <a:prstGeom prst="rect">
            <a:avLst/>
          </a:prstGeom>
        </p:spPr>
      </p:pic>
      <p:sp>
        <p:nvSpPr>
          <p:cNvPr id="2" name="Title 1"/>
          <p:cNvSpPr>
            <a:spLocks noGrp="1"/>
          </p:cNvSpPr>
          <p:nvPr>
            <p:ph type="ctrTitle"/>
          </p:nvPr>
        </p:nvSpPr>
        <p:spPr>
          <a:xfrm>
            <a:off x="2133600" y="4294290"/>
            <a:ext cx="8718327" cy="651653"/>
          </a:xfrm>
        </p:spPr>
        <p:txBody>
          <a:bodyPr wrap="square" anchor="b">
            <a:spAutoFit/>
          </a:bodyPr>
          <a:lstStyle>
            <a:lvl1pPr algn="ctr">
              <a:lnSpc>
                <a:spcPts val="5000"/>
              </a:lnSpc>
              <a:defRPr sz="5850" baseline="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133600" y="5358645"/>
            <a:ext cx="8731420" cy="461665"/>
          </a:xfrm>
        </p:spPr>
        <p:txBody>
          <a:bodyPr wrap="square">
            <a:spAutoFit/>
          </a:bodyPr>
          <a:lstStyle>
            <a:lvl1pPr marL="0" indent="0" algn="ctr">
              <a:lnSpc>
                <a:spcPct val="100000"/>
              </a:lnSpc>
              <a:spcBef>
                <a:spcPts val="0"/>
              </a:spcBef>
              <a:spcAft>
                <a:spcPts val="0"/>
              </a:spcAft>
              <a:buNone/>
              <a:defRPr sz="3000">
                <a:solidFill>
                  <a:srgbClr val="FFFFFF"/>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44444" y="363008"/>
            <a:ext cx="750078" cy="887593"/>
          </a:xfrm>
          <a:prstGeom prst="rect">
            <a:avLst/>
          </a:prstGeom>
        </p:spPr>
      </p:pic>
      <p:sp>
        <p:nvSpPr>
          <p:cNvPr id="12" name="Oval 11"/>
          <p:cNvSpPr/>
          <p:nvPr userDrawn="1"/>
        </p:nvSpPr>
        <p:spPr>
          <a:xfrm>
            <a:off x="12131865" y="9224972"/>
            <a:ext cx="292800" cy="29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spTree>
    <p:extLst>
      <p:ext uri="{BB962C8B-B14F-4D97-AF65-F5344CB8AC3E}">
        <p14:creationId xmlns:p14="http://schemas.microsoft.com/office/powerpoint/2010/main" val="362718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Cyan">
    <p:spTree>
      <p:nvGrpSpPr>
        <p:cNvPr id="1" name=""/>
        <p:cNvGrpSpPr/>
        <p:nvPr/>
      </p:nvGrpSpPr>
      <p:grpSpPr>
        <a:xfrm>
          <a:off x="0" y="0"/>
          <a:ext cx="0" cy="0"/>
          <a:chOff x="0" y="0"/>
          <a:chExt cx="0" cy="0"/>
        </a:xfrm>
      </p:grpSpPr>
      <p:sp>
        <p:nvSpPr>
          <p:cNvPr id="2" name="Title 1"/>
          <p:cNvSpPr>
            <a:spLocks noGrp="1"/>
          </p:cNvSpPr>
          <p:nvPr>
            <p:ph type="title"/>
          </p:nvPr>
        </p:nvSpPr>
        <p:spPr>
          <a:xfrm>
            <a:off x="715626" y="416908"/>
            <a:ext cx="9510185" cy="826827"/>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720916" y="2724513"/>
            <a:ext cx="11575130" cy="6222686"/>
          </a:xfrm>
        </p:spPr>
        <p:txBody>
          <a:bodyPr/>
          <a:lstStyle/>
          <a:p>
            <a:pPr lvl="0"/>
            <a:r>
              <a:rPr lang="en-US" smtClean="0"/>
              <a:t>Click to edit Master text styles</a:t>
            </a:r>
          </a:p>
        </p:txBody>
      </p:sp>
      <p:sp>
        <p:nvSpPr>
          <p:cNvPr id="8"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cxnSp>
        <p:nvCxnSpPr>
          <p:cNvPr id="7" name="Straight Connector 6"/>
          <p:cNvCxnSpPr/>
          <p:nvPr userDrawn="1"/>
        </p:nvCxnSpPr>
        <p:spPr>
          <a:xfrm>
            <a:off x="711740" y="1270424"/>
            <a:ext cx="9001419" cy="0"/>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298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_Blue">
    <p:spTree>
      <p:nvGrpSpPr>
        <p:cNvPr id="1" name=""/>
        <p:cNvGrpSpPr/>
        <p:nvPr/>
      </p:nvGrpSpPr>
      <p:grpSpPr>
        <a:xfrm>
          <a:off x="0" y="0"/>
          <a:ext cx="0" cy="0"/>
          <a:chOff x="0" y="0"/>
          <a:chExt cx="0" cy="0"/>
        </a:xfrm>
      </p:grpSpPr>
      <p:sp>
        <p:nvSpPr>
          <p:cNvPr id="10" name="Oval 9"/>
          <p:cNvSpPr/>
          <p:nvPr userDrawn="1"/>
        </p:nvSpPr>
        <p:spPr>
          <a:xfrm>
            <a:off x="12131865" y="9224972"/>
            <a:ext cx="292800" cy="292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6320" y="0"/>
            <a:ext cx="2986891" cy="2974944"/>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
        <p:nvSpPr>
          <p:cNvPr id="12"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13" name="Title 1"/>
          <p:cNvSpPr>
            <a:spLocks noGrp="1"/>
          </p:cNvSpPr>
          <p:nvPr>
            <p:ph type="title"/>
          </p:nvPr>
        </p:nvSpPr>
        <p:spPr>
          <a:xfrm>
            <a:off x="715626" y="416908"/>
            <a:ext cx="9510185" cy="826827"/>
          </a:xfrm>
        </p:spPr>
        <p:txBody>
          <a:bodyPr/>
          <a:lstStyle>
            <a:lvl1pPr>
              <a:defRPr>
                <a:solidFill>
                  <a:srgbClr val="0B55A8"/>
                </a:solidFill>
              </a:defRPr>
            </a:lvl1pPr>
          </a:lstStyle>
          <a:p>
            <a:r>
              <a:rPr lang="en-US" smtClean="0"/>
              <a:t>Click to edit Master title style</a:t>
            </a:r>
            <a:endParaRPr lang="en-GB" dirty="0"/>
          </a:p>
        </p:txBody>
      </p:sp>
      <p:sp>
        <p:nvSpPr>
          <p:cNvPr id="14" name="Content Placeholder 2"/>
          <p:cNvSpPr>
            <a:spLocks noGrp="1"/>
          </p:cNvSpPr>
          <p:nvPr>
            <p:ph idx="1"/>
          </p:nvPr>
        </p:nvSpPr>
        <p:spPr>
          <a:xfrm>
            <a:off x="720916" y="2724513"/>
            <a:ext cx="11575130" cy="6222686"/>
          </a:xfrm>
        </p:spPr>
        <p:txBody>
          <a:bodyPr/>
          <a:lstStyle>
            <a:lvl1pPr>
              <a:buClr>
                <a:schemeClr val="accent2"/>
              </a:buClr>
              <a:defRPr/>
            </a:lvl1pPr>
            <a:lvl2pPr>
              <a:buClr>
                <a:schemeClr val="accent2"/>
              </a:buClr>
              <a:defRPr/>
            </a:lvl2pPr>
            <a:lvl3pPr>
              <a:buClr>
                <a:schemeClr val="accent2"/>
              </a:buClr>
              <a:defRPr/>
            </a:lvl3pPr>
          </a:lstStyle>
          <a:p>
            <a:pPr lvl="0"/>
            <a:r>
              <a:rPr lang="en-US" smtClean="0"/>
              <a:t>Click to edit Master text styles</a:t>
            </a:r>
          </a:p>
        </p:txBody>
      </p:sp>
      <p:cxnSp>
        <p:nvCxnSpPr>
          <p:cNvPr id="15" name="Straight Connector 14"/>
          <p:cNvCxnSpPr/>
          <p:nvPr userDrawn="1"/>
        </p:nvCxnSpPr>
        <p:spPr>
          <a:xfrm>
            <a:off x="711740" y="1270424"/>
            <a:ext cx="9001419"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7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_Green">
    <p:spTree>
      <p:nvGrpSpPr>
        <p:cNvPr id="1" name=""/>
        <p:cNvGrpSpPr/>
        <p:nvPr/>
      </p:nvGrpSpPr>
      <p:grpSpPr>
        <a:xfrm>
          <a:off x="0" y="0"/>
          <a:ext cx="0" cy="0"/>
          <a:chOff x="0" y="0"/>
          <a:chExt cx="0" cy="0"/>
        </a:xfrm>
      </p:grpSpPr>
      <p:sp>
        <p:nvSpPr>
          <p:cNvPr id="10" name="Oval 9"/>
          <p:cNvSpPr/>
          <p:nvPr userDrawn="1"/>
        </p:nvSpPr>
        <p:spPr>
          <a:xfrm>
            <a:off x="12131865" y="9224972"/>
            <a:ext cx="292800" cy="2928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6320" y="0"/>
            <a:ext cx="2986892" cy="2974944"/>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
        <p:nvSpPr>
          <p:cNvPr id="11" name="Title 1"/>
          <p:cNvSpPr>
            <a:spLocks noGrp="1"/>
          </p:cNvSpPr>
          <p:nvPr>
            <p:ph type="title"/>
          </p:nvPr>
        </p:nvSpPr>
        <p:spPr>
          <a:xfrm>
            <a:off x="715626" y="416908"/>
            <a:ext cx="9510185" cy="826827"/>
          </a:xfrm>
        </p:spPr>
        <p:txBody>
          <a:bodyPr/>
          <a:lstStyle>
            <a:lvl1pPr>
              <a:defRPr>
                <a:solidFill>
                  <a:schemeClr val="accent6"/>
                </a:solidFill>
              </a:defRPr>
            </a:lvl1pPr>
          </a:lstStyle>
          <a:p>
            <a:r>
              <a:rPr lang="en-US" smtClean="0"/>
              <a:t>Click to edit Master title style</a:t>
            </a:r>
            <a:endParaRPr lang="en-GB" dirty="0"/>
          </a:p>
        </p:txBody>
      </p:sp>
      <p:sp>
        <p:nvSpPr>
          <p:cNvPr id="13"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14" name="Content Placeholder 2"/>
          <p:cNvSpPr>
            <a:spLocks noGrp="1"/>
          </p:cNvSpPr>
          <p:nvPr>
            <p:ph idx="1"/>
          </p:nvPr>
        </p:nvSpPr>
        <p:spPr>
          <a:xfrm>
            <a:off x="720916" y="2724513"/>
            <a:ext cx="11575130" cy="6222686"/>
          </a:xfrm>
        </p:spPr>
        <p:txBody>
          <a:bodyPr/>
          <a:lstStyle>
            <a:lvl1pPr>
              <a:buClr>
                <a:schemeClr val="accent6"/>
              </a:buClr>
              <a:defRPr/>
            </a:lvl1pPr>
            <a:lvl2pPr>
              <a:buClr>
                <a:schemeClr val="accent6"/>
              </a:buClr>
              <a:defRPr/>
            </a:lvl2pPr>
            <a:lvl3pPr>
              <a:buClr>
                <a:schemeClr val="accent6"/>
              </a:buClr>
              <a:defRPr/>
            </a:lvl3pPr>
          </a:lstStyle>
          <a:p>
            <a:pPr lvl="0"/>
            <a:r>
              <a:rPr lang="en-US" smtClean="0"/>
              <a:t>Click to edit Master text styles</a:t>
            </a:r>
          </a:p>
        </p:txBody>
      </p:sp>
      <p:cxnSp>
        <p:nvCxnSpPr>
          <p:cNvPr id="15" name="Straight Connector 14"/>
          <p:cNvCxnSpPr/>
          <p:nvPr userDrawn="1"/>
        </p:nvCxnSpPr>
        <p:spPr>
          <a:xfrm>
            <a:off x="711740" y="1270424"/>
            <a:ext cx="9001419" cy="0"/>
          </a:xfrm>
          <a:prstGeom prst="line">
            <a:avLst/>
          </a:prstGeom>
          <a:ln w="38100" cap="rnd">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71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_red">
    <p:spTree>
      <p:nvGrpSpPr>
        <p:cNvPr id="1" name=""/>
        <p:cNvGrpSpPr/>
        <p:nvPr/>
      </p:nvGrpSpPr>
      <p:grpSpPr>
        <a:xfrm>
          <a:off x="0" y="0"/>
          <a:ext cx="0" cy="0"/>
          <a:chOff x="0" y="0"/>
          <a:chExt cx="0" cy="0"/>
        </a:xfrm>
      </p:grpSpPr>
      <p:sp>
        <p:nvSpPr>
          <p:cNvPr id="10" name="Oval 9"/>
          <p:cNvSpPr/>
          <p:nvPr userDrawn="1"/>
        </p:nvSpPr>
        <p:spPr>
          <a:xfrm>
            <a:off x="12131865" y="9224972"/>
            <a:ext cx="292800" cy="292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6320" y="0"/>
            <a:ext cx="2986892" cy="2974945"/>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
        <p:nvSpPr>
          <p:cNvPr id="11" name="Title 1"/>
          <p:cNvSpPr>
            <a:spLocks noGrp="1"/>
          </p:cNvSpPr>
          <p:nvPr>
            <p:ph type="title"/>
          </p:nvPr>
        </p:nvSpPr>
        <p:spPr>
          <a:xfrm>
            <a:off x="715626" y="416908"/>
            <a:ext cx="9510185" cy="826827"/>
          </a:xfrm>
        </p:spPr>
        <p:txBody>
          <a:bodyPr/>
          <a:lstStyle>
            <a:lvl1pPr>
              <a:defRPr>
                <a:solidFill>
                  <a:schemeClr val="accent3"/>
                </a:solidFill>
              </a:defRPr>
            </a:lvl1pPr>
          </a:lstStyle>
          <a:p>
            <a:r>
              <a:rPr lang="en-US" smtClean="0"/>
              <a:t>Click to edit Master title style</a:t>
            </a:r>
            <a:endParaRPr lang="en-GB" dirty="0"/>
          </a:p>
        </p:txBody>
      </p:sp>
      <p:sp>
        <p:nvSpPr>
          <p:cNvPr id="13"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14" name="Content Placeholder 2"/>
          <p:cNvSpPr>
            <a:spLocks noGrp="1"/>
          </p:cNvSpPr>
          <p:nvPr>
            <p:ph idx="1"/>
          </p:nvPr>
        </p:nvSpPr>
        <p:spPr>
          <a:xfrm>
            <a:off x="720916" y="2724513"/>
            <a:ext cx="11575130" cy="6222686"/>
          </a:xfrm>
        </p:spPr>
        <p:txBody>
          <a:bodyPr/>
          <a:lstStyle>
            <a:lvl1pPr>
              <a:buClr>
                <a:schemeClr val="accent3"/>
              </a:buClr>
              <a:defRPr/>
            </a:lvl1pPr>
            <a:lvl2pPr>
              <a:buClr>
                <a:schemeClr val="accent3"/>
              </a:buClr>
              <a:defRPr/>
            </a:lvl2pPr>
            <a:lvl3pPr>
              <a:buClr>
                <a:schemeClr val="accent3"/>
              </a:buClr>
              <a:defRPr/>
            </a:lvl3pPr>
          </a:lstStyle>
          <a:p>
            <a:pPr lvl="0"/>
            <a:r>
              <a:rPr lang="en-US" smtClean="0"/>
              <a:t>Click to edit Master text styles</a:t>
            </a:r>
          </a:p>
        </p:txBody>
      </p:sp>
      <p:cxnSp>
        <p:nvCxnSpPr>
          <p:cNvPr id="15" name="Straight Connector 14"/>
          <p:cNvCxnSpPr/>
          <p:nvPr userDrawn="1"/>
        </p:nvCxnSpPr>
        <p:spPr>
          <a:xfrm>
            <a:off x="711740" y="1270424"/>
            <a:ext cx="9001419" cy="0"/>
          </a:xfrm>
          <a:prstGeom prst="line">
            <a:avLst/>
          </a:prstGeom>
          <a:ln w="38100" cap="rnd">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16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ext Step">
    <p:spTree>
      <p:nvGrpSpPr>
        <p:cNvPr id="1" name=""/>
        <p:cNvGrpSpPr/>
        <p:nvPr/>
      </p:nvGrpSpPr>
      <p:grpSpPr>
        <a:xfrm>
          <a:off x="0" y="0"/>
          <a:ext cx="0" cy="0"/>
          <a:chOff x="0" y="0"/>
          <a:chExt cx="0" cy="0"/>
        </a:xfrm>
      </p:grpSpPr>
      <p:sp>
        <p:nvSpPr>
          <p:cNvPr id="5" name="Oval 4"/>
          <p:cNvSpPr/>
          <p:nvPr userDrawn="1"/>
        </p:nvSpPr>
        <p:spPr>
          <a:xfrm>
            <a:off x="3647920" y="2029528"/>
            <a:ext cx="5708647" cy="570864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ctrTitle"/>
          </p:nvPr>
        </p:nvSpPr>
        <p:spPr>
          <a:xfrm>
            <a:off x="3647919" y="2487471"/>
            <a:ext cx="5708647" cy="4969978"/>
          </a:xfrm>
        </p:spPr>
        <p:txBody>
          <a:bodyPr wrap="square" anchor="ctr">
            <a:noAutofit/>
          </a:bodyPr>
          <a:lstStyle>
            <a:lvl1pPr algn="ctr">
              <a:lnSpc>
                <a:spcPts val="8734"/>
              </a:lnSpc>
              <a:defRPr sz="6000" baseline="0">
                <a:solidFill>
                  <a:schemeClr val="bg2"/>
                </a:solidFill>
              </a:defRPr>
            </a:lvl1pPr>
          </a:lstStyle>
          <a:p>
            <a:r>
              <a:rPr lang="en-US" smtClean="0"/>
              <a:t>Click to edit Master title style</a:t>
            </a:r>
            <a:endParaRPr lang="en-GB"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44444" y="363008"/>
            <a:ext cx="750078" cy="887593"/>
          </a:xfrm>
          <a:prstGeom prst="rect">
            <a:avLst/>
          </a:prstGeom>
        </p:spPr>
      </p:pic>
      <p:sp>
        <p:nvSpPr>
          <p:cNvPr id="12" name="Oval 11"/>
          <p:cNvSpPr/>
          <p:nvPr userDrawn="1"/>
        </p:nvSpPr>
        <p:spPr>
          <a:xfrm>
            <a:off x="12131865" y="9224972"/>
            <a:ext cx="292800" cy="292800"/>
          </a:xfrm>
          <a:prstGeom prst="ellipse">
            <a:avLst/>
          </a:prstGeom>
          <a:solidFill>
            <a:srgbClr val="75AA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sp>
        <p:nvSpPr>
          <p:cNvPr id="14" name="Oval 13"/>
          <p:cNvSpPr/>
          <p:nvPr userDrawn="1"/>
        </p:nvSpPr>
        <p:spPr>
          <a:xfrm>
            <a:off x="3463139" y="1844748"/>
            <a:ext cx="6078208" cy="6078202"/>
          </a:xfrm>
          <a:prstGeom prst="ellipse">
            <a:avLst/>
          </a:prstGeom>
          <a:ln w="38100" cap="rnd">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183419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lue Circle Top.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016320" y="0"/>
            <a:ext cx="2986893" cy="2974945"/>
          </a:xfrm>
          <a:prstGeom prst="rect">
            <a:avLst/>
          </a:prstGeom>
        </p:spPr>
      </p:pic>
      <p:sp>
        <p:nvSpPr>
          <p:cNvPr id="2" name="Title Placeholder 1"/>
          <p:cNvSpPr>
            <a:spLocks noGrp="1"/>
          </p:cNvSpPr>
          <p:nvPr>
            <p:ph type="title"/>
          </p:nvPr>
        </p:nvSpPr>
        <p:spPr>
          <a:xfrm>
            <a:off x="715626" y="416908"/>
            <a:ext cx="9533274" cy="713392"/>
          </a:xfrm>
          <a:prstGeom prst="rect">
            <a:avLst/>
          </a:prstGeom>
        </p:spPr>
        <p:txBody>
          <a:bodyPr vert="horz" lIns="0" tIns="0" rIns="0" bIns="0" rtlCol="0" anchor="t">
            <a:noAutofit/>
          </a:bodyPr>
          <a:lstStyle/>
          <a:p>
            <a:endParaRPr lang="en-GB" dirty="0"/>
          </a:p>
        </p:txBody>
      </p:sp>
      <p:sp>
        <p:nvSpPr>
          <p:cNvPr id="3" name="Text Placeholder 2"/>
          <p:cNvSpPr>
            <a:spLocks noGrp="1"/>
          </p:cNvSpPr>
          <p:nvPr>
            <p:ph type="body" idx="1"/>
          </p:nvPr>
        </p:nvSpPr>
        <p:spPr>
          <a:xfrm>
            <a:off x="720917" y="3112033"/>
            <a:ext cx="11676646" cy="3419834"/>
          </a:xfrm>
          <a:prstGeom prst="rect">
            <a:avLst/>
          </a:prstGeom>
        </p:spPr>
        <p:txBody>
          <a:bodyPr vert="horz" lIns="0" tIns="0" rIns="0" bIns="0" rtlCol="0">
            <a:noAutofit/>
          </a:bodyPr>
          <a:lstStyle/>
          <a:p>
            <a:pPr lvl="0"/>
            <a:endParaRPr lang="en-GB" dirty="0"/>
          </a:p>
        </p:txBody>
      </p:sp>
      <p:sp>
        <p:nvSpPr>
          <p:cNvPr id="8" name="Oval 7"/>
          <p:cNvSpPr/>
          <p:nvPr/>
        </p:nvSpPr>
        <p:spPr>
          <a:xfrm>
            <a:off x="12131865" y="9224972"/>
            <a:ext cx="292800" cy="29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10" name="Picture 9" descr="OU ICON.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Tree>
    <p:extLst>
      <p:ext uri="{BB962C8B-B14F-4D97-AF65-F5344CB8AC3E}">
        <p14:creationId xmlns:p14="http://schemas.microsoft.com/office/powerpoint/2010/main" val="29725186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50" r:id="rId4"/>
    <p:sldLayoutId id="2147483660" r:id="rId5"/>
    <p:sldLayoutId id="2147483659" r:id="rId6"/>
    <p:sldLayoutId id="2147483658" r:id="rId7"/>
    <p:sldLayoutId id="2147483661" r:id="rId8"/>
  </p:sldLayoutIdLst>
  <p:hf hdr="0" ftr="0" dt="0"/>
  <p:txStyles>
    <p:titleStyle>
      <a:lvl1pPr algn="l" defTabSz="650276" rtl="0" eaLnBrk="1" latinLnBrk="0" hangingPunct="1">
        <a:lnSpc>
          <a:spcPts val="5200"/>
        </a:lnSpc>
        <a:spcBef>
          <a:spcPts val="0"/>
        </a:spcBef>
        <a:buNone/>
        <a:defRPr sz="4400" b="1" kern="1200">
          <a:solidFill>
            <a:schemeClr val="tx2"/>
          </a:solidFill>
          <a:latin typeface="+mj-lt"/>
          <a:ea typeface="+mj-ea"/>
          <a:cs typeface="+mj-cs"/>
        </a:defRPr>
      </a:lvl1pPr>
    </p:titleStyle>
    <p:body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0" dirty="0"/>
              <a:t/>
            </a:r>
            <a:br>
              <a:rPr lang="en-GB" b="0" dirty="0"/>
            </a:br>
            <a:r>
              <a:rPr lang="en-GB" dirty="0" smtClean="0"/>
              <a:t>Associate </a:t>
            </a:r>
            <a:r>
              <a:rPr lang="en-GB" dirty="0"/>
              <a:t>L</a:t>
            </a:r>
            <a:r>
              <a:rPr lang="en-GB" dirty="0" smtClean="0"/>
              <a:t>ecturer </a:t>
            </a:r>
            <a:r>
              <a:rPr lang="en-GB" dirty="0"/>
              <a:t>perspectives on supporting students through tuition in groups </a:t>
            </a:r>
            <a:r>
              <a:rPr lang="en-GB" b="0" dirty="0"/>
              <a:t>	</a:t>
            </a:r>
          </a:p>
        </p:txBody>
      </p:sp>
      <p:sp>
        <p:nvSpPr>
          <p:cNvPr id="3" name="Subtitle 2"/>
          <p:cNvSpPr>
            <a:spLocks noGrp="1"/>
          </p:cNvSpPr>
          <p:nvPr>
            <p:ph type="subTitle" idx="1"/>
          </p:nvPr>
        </p:nvSpPr>
        <p:spPr>
          <a:xfrm>
            <a:off x="530072" y="7662828"/>
            <a:ext cx="7967434" cy="923330"/>
          </a:xfrm>
        </p:spPr>
        <p:txBody>
          <a:bodyPr/>
          <a:lstStyle/>
          <a:p>
            <a:r>
              <a:rPr lang="en-GB" dirty="0" smtClean="0"/>
              <a:t>Ann </a:t>
            </a:r>
            <a:r>
              <a:rPr lang="en-GB" dirty="0" err="1" smtClean="0"/>
              <a:t>Walshe</a:t>
            </a:r>
            <a:r>
              <a:rPr lang="en-GB" dirty="0"/>
              <a:t>, Anne </a:t>
            </a:r>
            <a:r>
              <a:rPr lang="en-GB" dirty="0" smtClean="0"/>
              <a:t>Campbell, Anne-Marie </a:t>
            </a:r>
            <a:r>
              <a:rPr lang="en-GB" dirty="0" err="1" smtClean="0"/>
              <a:t>Gallen</a:t>
            </a:r>
            <a:r>
              <a:rPr lang="en-GB" dirty="0"/>
              <a:t> </a:t>
            </a:r>
            <a:r>
              <a:rPr lang="en-GB" dirty="0" smtClean="0"/>
              <a:t>&amp; Mark Jones</a:t>
            </a:r>
            <a:endParaRPr lang="en-GB" dirty="0"/>
          </a:p>
        </p:txBody>
      </p:sp>
    </p:spTree>
    <p:extLst>
      <p:ext uri="{BB962C8B-B14F-4D97-AF65-F5344CB8AC3E}">
        <p14:creationId xmlns:p14="http://schemas.microsoft.com/office/powerpoint/2010/main" val="3569142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686" y="416908"/>
            <a:ext cx="9857125" cy="826827"/>
          </a:xfrm>
        </p:spPr>
        <p:txBody>
          <a:bodyPr/>
          <a:lstStyle/>
          <a:p>
            <a:r>
              <a:rPr lang="en-GB" dirty="0" smtClean="0"/>
              <a:t>Emergent themes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514350" indent="-514350">
              <a:buFont typeface="+mj-lt"/>
              <a:buAutoNum type="arabicPeriod"/>
            </a:pPr>
            <a:r>
              <a:rPr lang="en-GB" sz="3200" dirty="0" smtClean="0"/>
              <a:t>ALs see </a:t>
            </a:r>
            <a:r>
              <a:rPr lang="en-GB" sz="3200" dirty="0"/>
              <a:t>role as facilitator </a:t>
            </a:r>
            <a:r>
              <a:rPr lang="en-GB" sz="3200" dirty="0" smtClean="0"/>
              <a:t>not teacher</a:t>
            </a:r>
          </a:p>
          <a:p>
            <a:pPr marL="514350" indent="-514350">
              <a:buFont typeface="+mj-lt"/>
              <a:buAutoNum type="arabicPeriod"/>
            </a:pPr>
            <a:r>
              <a:rPr lang="en-GB" sz="3200" dirty="0" smtClean="0"/>
              <a:t>Building </a:t>
            </a:r>
            <a:r>
              <a:rPr lang="en-GB" sz="3200" dirty="0"/>
              <a:t>student </a:t>
            </a:r>
            <a:r>
              <a:rPr lang="en-GB" sz="3200" dirty="0" smtClean="0"/>
              <a:t>confidence and maintaining motivation</a:t>
            </a:r>
          </a:p>
          <a:p>
            <a:pPr marL="514350" indent="-514350">
              <a:buFont typeface="+mj-lt"/>
              <a:buAutoNum type="arabicPeriod"/>
            </a:pPr>
            <a:r>
              <a:rPr lang="en-GB" sz="3200" dirty="0" smtClean="0"/>
              <a:t>Social interaction/sharing</a:t>
            </a:r>
            <a:endParaRPr lang="en-GB" sz="3200" dirty="0"/>
          </a:p>
          <a:p>
            <a:pPr marL="514350" indent="-514350">
              <a:buFont typeface="+mj-lt"/>
              <a:buAutoNum type="arabicPeriod"/>
            </a:pPr>
            <a:r>
              <a:rPr lang="en-GB" sz="3200" dirty="0" smtClean="0"/>
              <a:t>Threshold concepts</a:t>
            </a:r>
          </a:p>
          <a:p>
            <a:pPr marL="514350" indent="-514350">
              <a:buFont typeface="+mj-lt"/>
              <a:buAutoNum type="arabicPeriod"/>
            </a:pPr>
            <a:r>
              <a:rPr lang="en-GB" sz="3200" dirty="0" smtClean="0"/>
              <a:t>Developing skills</a:t>
            </a:r>
          </a:p>
          <a:p>
            <a:pPr marL="514350" indent="-514350">
              <a:buFont typeface="+mj-lt"/>
              <a:buAutoNum type="arabicPeriod"/>
            </a:pPr>
            <a:r>
              <a:rPr lang="en-GB" sz="3200" dirty="0"/>
              <a:t>Collaboration/group </a:t>
            </a:r>
            <a:r>
              <a:rPr lang="en-GB" sz="3200" dirty="0" smtClean="0"/>
              <a:t>work</a:t>
            </a:r>
          </a:p>
          <a:p>
            <a:pPr marL="514350" indent="-514350">
              <a:buFont typeface="+mj-lt"/>
              <a:buAutoNum type="arabicPeriod"/>
            </a:pPr>
            <a:r>
              <a:rPr lang="en-GB" sz="3200" dirty="0"/>
              <a:t>Assessment </a:t>
            </a:r>
            <a:endParaRPr lang="en-GB" sz="3200" dirty="0" smtClean="0"/>
          </a:p>
          <a:p>
            <a:pPr marL="514350" indent="-514350">
              <a:buFont typeface="+mj-lt"/>
              <a:buAutoNum type="arabicPeriod"/>
            </a:pPr>
            <a:r>
              <a:rPr lang="en-GB" sz="3200" dirty="0" smtClean="0"/>
              <a:t>Challenging </a:t>
            </a:r>
            <a:r>
              <a:rPr lang="en-GB" sz="3200" dirty="0"/>
              <a:t>students </a:t>
            </a:r>
            <a:r>
              <a:rPr lang="en-GB" sz="3200" dirty="0" smtClean="0"/>
              <a:t>intellectually</a:t>
            </a:r>
          </a:p>
          <a:p>
            <a:pPr marL="514350" indent="-514350">
              <a:buFont typeface="+mj-lt"/>
              <a:buAutoNum type="arabicPeriod"/>
            </a:pPr>
            <a:r>
              <a:rPr lang="en-GB" sz="3200" dirty="0" smtClean="0"/>
              <a:t>Looking </a:t>
            </a:r>
            <a:r>
              <a:rPr lang="en-GB" sz="3200" dirty="0"/>
              <a:t>ahead to being a </a:t>
            </a:r>
            <a:r>
              <a:rPr lang="en-GB" sz="3200" dirty="0" smtClean="0"/>
              <a:t>professional</a:t>
            </a:r>
          </a:p>
          <a:p>
            <a:pPr marL="514350" indent="-514350">
              <a:buFont typeface="+mj-lt"/>
              <a:buAutoNum type="arabicPeriod"/>
            </a:pPr>
            <a:r>
              <a:rPr lang="en-GB" sz="3200" dirty="0"/>
              <a:t>AL relationship with module teams &amp; line managers</a:t>
            </a:r>
          </a:p>
          <a:p>
            <a:pPr marL="0" indent="0">
              <a:buNone/>
            </a:pPr>
            <a:r>
              <a:rPr lang="en-GB" dirty="0"/>
              <a:t/>
            </a:r>
            <a:br>
              <a:rPr lang="en-GB" dirty="0"/>
            </a:br>
            <a:r>
              <a:rPr lang="en-GB" dirty="0"/>
              <a:t/>
            </a:r>
            <a:br>
              <a:rPr lang="en-GB" dirty="0"/>
            </a:br>
            <a:r>
              <a:rPr lang="en-GB" dirty="0"/>
              <a:t/>
            </a:r>
            <a:br>
              <a:rPr lang="en-GB" dirty="0"/>
            </a:br>
            <a:endParaRPr lang="en-GB" dirty="0"/>
          </a:p>
        </p:txBody>
      </p:sp>
      <p:sp>
        <p:nvSpPr>
          <p:cNvPr id="4" name="Subtitle 3"/>
          <p:cNvSpPr>
            <a:spLocks noGrp="1"/>
          </p:cNvSpPr>
          <p:nvPr>
            <p:ph type="subTitle" idx="13"/>
          </p:nvPr>
        </p:nvSpPr>
        <p:spPr>
          <a:xfrm>
            <a:off x="368686" y="1069785"/>
            <a:ext cx="10566013" cy="1723549"/>
          </a:xfrm>
        </p:spPr>
        <p:txBody>
          <a:bodyPr/>
          <a:lstStyle/>
          <a:p>
            <a:r>
              <a:rPr lang="en-GB" dirty="0"/>
              <a:t/>
            </a:r>
            <a:br>
              <a:rPr lang="en-GB" dirty="0"/>
            </a:br>
            <a:r>
              <a:rPr lang="en-GB" dirty="0"/>
              <a:t/>
            </a:r>
            <a:br>
              <a:rPr lang="en-GB" dirty="0"/>
            </a:br>
            <a:endParaRPr lang="en-GB" dirty="0" smtClean="0"/>
          </a:p>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10</a:t>
            </a:fld>
            <a:endParaRPr lang="en-GB" dirty="0"/>
          </a:p>
        </p:txBody>
      </p:sp>
    </p:spTree>
    <p:extLst>
      <p:ext uri="{BB962C8B-B14F-4D97-AF65-F5344CB8AC3E}">
        <p14:creationId xmlns:p14="http://schemas.microsoft.com/office/powerpoint/2010/main" val="206940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686" y="416908"/>
            <a:ext cx="9857125" cy="826827"/>
          </a:xfrm>
        </p:spPr>
        <p:txBody>
          <a:bodyPr/>
          <a:lstStyle/>
          <a:p>
            <a:r>
              <a:rPr lang="en-GB" dirty="0" smtClean="0"/>
              <a:t>Emergent themes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514350" indent="-514350">
              <a:buFont typeface="+mj-lt"/>
              <a:buAutoNum type="arabicPeriod"/>
            </a:pPr>
            <a:r>
              <a:rPr lang="en-GB" sz="3200" b="1" dirty="0" smtClean="0"/>
              <a:t>ALs see </a:t>
            </a:r>
            <a:r>
              <a:rPr lang="en-GB" sz="3200" b="1" dirty="0"/>
              <a:t>role as facilitator </a:t>
            </a:r>
            <a:r>
              <a:rPr lang="en-GB" sz="3200" b="1" dirty="0" smtClean="0"/>
              <a:t>not teacher</a:t>
            </a:r>
          </a:p>
          <a:p>
            <a:pPr marL="514350" indent="-514350">
              <a:buFont typeface="+mj-lt"/>
              <a:buAutoNum type="arabicPeriod"/>
            </a:pPr>
            <a:r>
              <a:rPr lang="en-GB" sz="3200" dirty="0" smtClean="0"/>
              <a:t>Building </a:t>
            </a:r>
            <a:r>
              <a:rPr lang="en-GB" sz="3200" dirty="0"/>
              <a:t>student </a:t>
            </a:r>
            <a:r>
              <a:rPr lang="en-GB" sz="3200" dirty="0" smtClean="0"/>
              <a:t>confidence and maintaining motivation</a:t>
            </a:r>
          </a:p>
          <a:p>
            <a:pPr marL="514350" indent="-514350">
              <a:buFont typeface="+mj-lt"/>
              <a:buAutoNum type="arabicPeriod"/>
            </a:pPr>
            <a:r>
              <a:rPr lang="en-GB" sz="3200" dirty="0" smtClean="0"/>
              <a:t>Social interaction/sharing</a:t>
            </a:r>
            <a:endParaRPr lang="en-GB" sz="3200" dirty="0"/>
          </a:p>
          <a:p>
            <a:pPr marL="514350" indent="-514350">
              <a:buFont typeface="+mj-lt"/>
              <a:buAutoNum type="arabicPeriod"/>
            </a:pPr>
            <a:r>
              <a:rPr lang="en-GB" sz="3200" dirty="0" smtClean="0"/>
              <a:t>Threshold concepts</a:t>
            </a:r>
          </a:p>
          <a:p>
            <a:pPr marL="514350" indent="-514350">
              <a:buFont typeface="+mj-lt"/>
              <a:buAutoNum type="arabicPeriod"/>
            </a:pPr>
            <a:r>
              <a:rPr lang="en-GB" sz="3200" dirty="0" smtClean="0"/>
              <a:t>Developing skills</a:t>
            </a:r>
          </a:p>
          <a:p>
            <a:pPr marL="514350" indent="-514350">
              <a:buFont typeface="+mj-lt"/>
              <a:buAutoNum type="arabicPeriod"/>
            </a:pPr>
            <a:r>
              <a:rPr lang="en-GB" sz="3200" dirty="0"/>
              <a:t>Collaboration/group </a:t>
            </a:r>
            <a:r>
              <a:rPr lang="en-GB" sz="3200" dirty="0" smtClean="0"/>
              <a:t>work</a:t>
            </a:r>
          </a:p>
          <a:p>
            <a:pPr marL="514350" indent="-514350">
              <a:buFont typeface="+mj-lt"/>
              <a:buAutoNum type="arabicPeriod"/>
            </a:pPr>
            <a:r>
              <a:rPr lang="en-GB" sz="3200" dirty="0"/>
              <a:t>Assessment </a:t>
            </a:r>
            <a:endParaRPr lang="en-GB" sz="3200" dirty="0" smtClean="0"/>
          </a:p>
          <a:p>
            <a:pPr marL="514350" indent="-514350">
              <a:buFont typeface="+mj-lt"/>
              <a:buAutoNum type="arabicPeriod"/>
            </a:pPr>
            <a:r>
              <a:rPr lang="en-GB" sz="3200" dirty="0" smtClean="0"/>
              <a:t>Challenging </a:t>
            </a:r>
            <a:r>
              <a:rPr lang="en-GB" sz="3200" dirty="0"/>
              <a:t>students </a:t>
            </a:r>
            <a:r>
              <a:rPr lang="en-GB" sz="3200" dirty="0" smtClean="0"/>
              <a:t>intellectually</a:t>
            </a:r>
          </a:p>
          <a:p>
            <a:pPr marL="514350" indent="-514350">
              <a:buFont typeface="+mj-lt"/>
              <a:buAutoNum type="arabicPeriod"/>
            </a:pPr>
            <a:r>
              <a:rPr lang="en-GB" sz="3200" dirty="0" smtClean="0"/>
              <a:t>Looking </a:t>
            </a:r>
            <a:r>
              <a:rPr lang="en-GB" sz="3200" dirty="0"/>
              <a:t>ahead to being a </a:t>
            </a:r>
            <a:r>
              <a:rPr lang="en-GB" sz="3200" dirty="0" smtClean="0"/>
              <a:t>professional</a:t>
            </a:r>
          </a:p>
          <a:p>
            <a:pPr marL="514350" indent="-514350">
              <a:buFont typeface="+mj-lt"/>
              <a:buAutoNum type="arabicPeriod"/>
            </a:pPr>
            <a:r>
              <a:rPr lang="en-GB" sz="3200" dirty="0"/>
              <a:t>AL relationship with module teams &amp; line managers</a:t>
            </a:r>
          </a:p>
          <a:p>
            <a:pPr marL="0" indent="0">
              <a:buNone/>
            </a:pPr>
            <a:r>
              <a:rPr lang="en-GB" dirty="0"/>
              <a:t/>
            </a:r>
            <a:br>
              <a:rPr lang="en-GB" dirty="0"/>
            </a:br>
            <a:r>
              <a:rPr lang="en-GB" dirty="0"/>
              <a:t/>
            </a:r>
            <a:br>
              <a:rPr lang="en-GB" dirty="0"/>
            </a:br>
            <a:r>
              <a:rPr lang="en-GB" dirty="0"/>
              <a:t/>
            </a:r>
            <a:br>
              <a:rPr lang="en-GB" dirty="0"/>
            </a:br>
            <a:endParaRPr lang="en-GB" dirty="0"/>
          </a:p>
        </p:txBody>
      </p:sp>
      <p:sp>
        <p:nvSpPr>
          <p:cNvPr id="4" name="Subtitle 3"/>
          <p:cNvSpPr>
            <a:spLocks noGrp="1"/>
          </p:cNvSpPr>
          <p:nvPr>
            <p:ph type="subTitle" idx="13"/>
          </p:nvPr>
        </p:nvSpPr>
        <p:spPr>
          <a:xfrm>
            <a:off x="368686" y="1069785"/>
            <a:ext cx="10566013" cy="1723549"/>
          </a:xfrm>
        </p:spPr>
        <p:txBody>
          <a:bodyPr/>
          <a:lstStyle/>
          <a:p>
            <a:r>
              <a:rPr lang="en-GB" dirty="0"/>
              <a:t/>
            </a:r>
            <a:br>
              <a:rPr lang="en-GB" dirty="0"/>
            </a:br>
            <a:r>
              <a:rPr lang="en-GB" dirty="0"/>
              <a:t/>
            </a:r>
            <a:br>
              <a:rPr lang="en-GB" dirty="0"/>
            </a:br>
            <a:endParaRPr lang="en-GB" dirty="0" smtClean="0"/>
          </a:p>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11</a:t>
            </a:fld>
            <a:endParaRPr lang="en-GB" dirty="0"/>
          </a:p>
        </p:txBody>
      </p:sp>
    </p:spTree>
    <p:extLst>
      <p:ext uri="{BB962C8B-B14F-4D97-AF65-F5344CB8AC3E}">
        <p14:creationId xmlns:p14="http://schemas.microsoft.com/office/powerpoint/2010/main" val="211599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686" y="416908"/>
            <a:ext cx="9857125" cy="826827"/>
          </a:xfrm>
        </p:spPr>
        <p:txBody>
          <a:bodyPr/>
          <a:lstStyle/>
          <a:p>
            <a:r>
              <a:rPr lang="en-GB" dirty="0" smtClean="0"/>
              <a:t>Emergent themes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514350" indent="-514350">
              <a:buFont typeface="+mj-lt"/>
              <a:buAutoNum type="arabicPeriod"/>
            </a:pPr>
            <a:r>
              <a:rPr lang="en-GB" sz="3200" b="1" dirty="0" smtClean="0"/>
              <a:t>ALs see </a:t>
            </a:r>
            <a:r>
              <a:rPr lang="en-GB" sz="3200" b="1" dirty="0"/>
              <a:t>role as facilitator </a:t>
            </a:r>
            <a:r>
              <a:rPr lang="en-GB" sz="3200" b="1" dirty="0" smtClean="0"/>
              <a:t>not teacher</a:t>
            </a:r>
          </a:p>
          <a:p>
            <a:pPr marL="514350" indent="-514350">
              <a:buFont typeface="+mj-lt"/>
              <a:buAutoNum type="arabicPeriod"/>
            </a:pPr>
            <a:r>
              <a:rPr lang="en-GB" sz="3200" dirty="0" smtClean="0"/>
              <a:t>Building </a:t>
            </a:r>
            <a:r>
              <a:rPr lang="en-GB" sz="3200" dirty="0"/>
              <a:t>student </a:t>
            </a:r>
            <a:r>
              <a:rPr lang="en-GB" sz="3200" dirty="0" smtClean="0"/>
              <a:t>confidence and maintaining motivation</a:t>
            </a:r>
          </a:p>
          <a:p>
            <a:pPr marL="514350" indent="-514350">
              <a:buFont typeface="+mj-lt"/>
              <a:buAutoNum type="arabicPeriod"/>
            </a:pPr>
            <a:r>
              <a:rPr lang="en-GB" sz="3200" b="1" dirty="0" smtClean="0"/>
              <a:t>Social interaction/sharing</a:t>
            </a:r>
            <a:endParaRPr lang="en-GB" sz="3200" b="1" dirty="0"/>
          </a:p>
          <a:p>
            <a:pPr marL="514350" indent="-514350">
              <a:buFont typeface="+mj-lt"/>
              <a:buAutoNum type="arabicPeriod"/>
            </a:pPr>
            <a:r>
              <a:rPr lang="en-GB" sz="3200" dirty="0" smtClean="0"/>
              <a:t>Threshold concepts</a:t>
            </a:r>
          </a:p>
          <a:p>
            <a:pPr marL="514350" indent="-514350">
              <a:buFont typeface="+mj-lt"/>
              <a:buAutoNum type="arabicPeriod"/>
            </a:pPr>
            <a:r>
              <a:rPr lang="en-GB" sz="3200" dirty="0" smtClean="0"/>
              <a:t>Developing skills</a:t>
            </a:r>
          </a:p>
          <a:p>
            <a:pPr marL="514350" indent="-514350">
              <a:buFont typeface="+mj-lt"/>
              <a:buAutoNum type="arabicPeriod"/>
            </a:pPr>
            <a:r>
              <a:rPr lang="en-GB" sz="3200" dirty="0"/>
              <a:t>Collaboration/group </a:t>
            </a:r>
            <a:r>
              <a:rPr lang="en-GB" sz="3200" dirty="0" smtClean="0"/>
              <a:t>work</a:t>
            </a:r>
          </a:p>
          <a:p>
            <a:pPr marL="514350" indent="-514350">
              <a:buFont typeface="+mj-lt"/>
              <a:buAutoNum type="arabicPeriod"/>
            </a:pPr>
            <a:r>
              <a:rPr lang="en-GB" sz="3200" dirty="0"/>
              <a:t>Assessment</a:t>
            </a:r>
          </a:p>
          <a:p>
            <a:pPr marL="514350" indent="-514350">
              <a:buFont typeface="+mj-lt"/>
              <a:buAutoNum type="arabicPeriod"/>
            </a:pPr>
            <a:r>
              <a:rPr lang="en-GB" sz="3200" dirty="0" smtClean="0"/>
              <a:t>Challenging </a:t>
            </a:r>
            <a:r>
              <a:rPr lang="en-GB" sz="3200" dirty="0"/>
              <a:t>students </a:t>
            </a:r>
            <a:r>
              <a:rPr lang="en-GB" sz="3200" dirty="0" smtClean="0"/>
              <a:t>intellectually</a:t>
            </a:r>
          </a:p>
          <a:p>
            <a:pPr marL="514350" indent="-514350">
              <a:buFont typeface="+mj-lt"/>
              <a:buAutoNum type="arabicPeriod"/>
            </a:pPr>
            <a:r>
              <a:rPr lang="en-GB" sz="3200" dirty="0" smtClean="0"/>
              <a:t>Looking </a:t>
            </a:r>
            <a:r>
              <a:rPr lang="en-GB" sz="3200" dirty="0"/>
              <a:t>ahead to being a </a:t>
            </a:r>
            <a:r>
              <a:rPr lang="en-GB" sz="3200" dirty="0" smtClean="0"/>
              <a:t>professional</a:t>
            </a:r>
          </a:p>
          <a:p>
            <a:pPr marL="514350" indent="-514350">
              <a:buFont typeface="+mj-lt"/>
              <a:buAutoNum type="arabicPeriod"/>
            </a:pPr>
            <a:r>
              <a:rPr lang="en-GB" sz="3200" dirty="0"/>
              <a:t>AL relationship with module teams &amp; line managers</a:t>
            </a:r>
          </a:p>
          <a:p>
            <a:pPr marL="0" indent="0">
              <a:buNone/>
            </a:pPr>
            <a:r>
              <a:rPr lang="en-GB" dirty="0"/>
              <a:t/>
            </a:r>
            <a:br>
              <a:rPr lang="en-GB" dirty="0"/>
            </a:br>
            <a:r>
              <a:rPr lang="en-GB" dirty="0"/>
              <a:t/>
            </a:r>
            <a:br>
              <a:rPr lang="en-GB" dirty="0"/>
            </a:br>
            <a:r>
              <a:rPr lang="en-GB" dirty="0"/>
              <a:t/>
            </a:r>
            <a:br>
              <a:rPr lang="en-GB" dirty="0"/>
            </a:br>
            <a:endParaRPr lang="en-GB" dirty="0"/>
          </a:p>
        </p:txBody>
      </p:sp>
      <p:sp>
        <p:nvSpPr>
          <p:cNvPr id="4" name="Subtitle 3"/>
          <p:cNvSpPr>
            <a:spLocks noGrp="1"/>
          </p:cNvSpPr>
          <p:nvPr>
            <p:ph type="subTitle" idx="13"/>
          </p:nvPr>
        </p:nvSpPr>
        <p:spPr>
          <a:xfrm>
            <a:off x="368686" y="1069785"/>
            <a:ext cx="10566013" cy="1723549"/>
          </a:xfrm>
        </p:spPr>
        <p:txBody>
          <a:bodyPr/>
          <a:lstStyle/>
          <a:p>
            <a:r>
              <a:rPr lang="en-GB" dirty="0"/>
              <a:t/>
            </a:r>
            <a:br>
              <a:rPr lang="en-GB" dirty="0"/>
            </a:br>
            <a:r>
              <a:rPr lang="en-GB" dirty="0"/>
              <a:t/>
            </a:r>
            <a:br>
              <a:rPr lang="en-GB" dirty="0"/>
            </a:br>
            <a:endParaRPr lang="en-GB" dirty="0" smtClean="0"/>
          </a:p>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12</a:t>
            </a:fld>
            <a:endParaRPr lang="en-GB" dirty="0"/>
          </a:p>
        </p:txBody>
      </p:sp>
    </p:spTree>
    <p:extLst>
      <p:ext uri="{BB962C8B-B14F-4D97-AF65-F5344CB8AC3E}">
        <p14:creationId xmlns:p14="http://schemas.microsoft.com/office/powerpoint/2010/main" val="25175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686" y="416908"/>
            <a:ext cx="9857125" cy="826827"/>
          </a:xfrm>
        </p:spPr>
        <p:txBody>
          <a:bodyPr/>
          <a:lstStyle/>
          <a:p>
            <a:r>
              <a:rPr lang="en-GB" dirty="0" smtClean="0"/>
              <a:t>Emergent themes</a:t>
            </a:r>
            <a:endParaRPr lang="en-GB" dirty="0"/>
          </a:p>
        </p:txBody>
      </p:sp>
      <p:sp>
        <p:nvSpPr>
          <p:cNvPr id="3" name="Content Placeholder 2"/>
          <p:cNvSpPr>
            <a:spLocks noGrp="1"/>
          </p:cNvSpPr>
          <p:nvPr>
            <p:ph idx="1"/>
          </p:nvPr>
        </p:nvSpPr>
        <p:spPr>
          <a:xfrm>
            <a:off x="720916" y="2740555"/>
            <a:ext cx="11575130" cy="6222686"/>
          </a:xfrm>
        </p:spPr>
        <p:txBody>
          <a:bodyPr/>
          <a:lstStyle/>
          <a:p>
            <a:pPr marL="0" indent="0">
              <a:buNone/>
            </a:pPr>
            <a:endParaRPr lang="en-GB" dirty="0" smtClean="0"/>
          </a:p>
          <a:p>
            <a:pPr marL="514350" indent="-514350">
              <a:buFont typeface="+mj-lt"/>
              <a:buAutoNum type="arabicPeriod"/>
            </a:pPr>
            <a:r>
              <a:rPr lang="en-GB" sz="3200" b="1" dirty="0" smtClean="0"/>
              <a:t>ALs see </a:t>
            </a:r>
            <a:r>
              <a:rPr lang="en-GB" sz="3200" b="1" dirty="0"/>
              <a:t>role as facilitator </a:t>
            </a:r>
            <a:r>
              <a:rPr lang="en-GB" sz="3200" b="1" dirty="0" smtClean="0"/>
              <a:t>not teacher</a:t>
            </a:r>
          </a:p>
          <a:p>
            <a:pPr marL="514350" indent="-514350">
              <a:buFont typeface="+mj-lt"/>
              <a:buAutoNum type="arabicPeriod"/>
            </a:pPr>
            <a:r>
              <a:rPr lang="en-GB" sz="3200" dirty="0" smtClean="0"/>
              <a:t>Building </a:t>
            </a:r>
            <a:r>
              <a:rPr lang="en-GB" sz="3200" dirty="0"/>
              <a:t>student </a:t>
            </a:r>
            <a:r>
              <a:rPr lang="en-GB" sz="3200" dirty="0" smtClean="0"/>
              <a:t>confidence and maintaining motivation</a:t>
            </a:r>
          </a:p>
          <a:p>
            <a:pPr marL="514350" indent="-514350">
              <a:buFont typeface="+mj-lt"/>
              <a:buAutoNum type="arabicPeriod"/>
            </a:pPr>
            <a:r>
              <a:rPr lang="en-GB" sz="3200" b="1" dirty="0" smtClean="0"/>
              <a:t>Social interaction/sharing</a:t>
            </a:r>
            <a:endParaRPr lang="en-GB" sz="3200" b="1" dirty="0"/>
          </a:p>
          <a:p>
            <a:pPr marL="514350" indent="-514350">
              <a:buFont typeface="+mj-lt"/>
              <a:buAutoNum type="arabicPeriod"/>
            </a:pPr>
            <a:r>
              <a:rPr lang="en-GB" sz="3200" dirty="0" smtClean="0"/>
              <a:t>Threshold concepts</a:t>
            </a:r>
          </a:p>
          <a:p>
            <a:pPr marL="514350" indent="-514350">
              <a:buFont typeface="+mj-lt"/>
              <a:buAutoNum type="arabicPeriod"/>
            </a:pPr>
            <a:r>
              <a:rPr lang="en-GB" sz="3200" dirty="0" smtClean="0"/>
              <a:t>Developing skills</a:t>
            </a:r>
          </a:p>
          <a:p>
            <a:pPr marL="514350" indent="-514350">
              <a:buFont typeface="+mj-lt"/>
              <a:buAutoNum type="arabicPeriod"/>
            </a:pPr>
            <a:r>
              <a:rPr lang="en-GB" sz="3200" dirty="0"/>
              <a:t>Collaboration/group </a:t>
            </a:r>
            <a:r>
              <a:rPr lang="en-GB" sz="3200" dirty="0" smtClean="0"/>
              <a:t>work</a:t>
            </a:r>
          </a:p>
          <a:p>
            <a:pPr marL="514350" indent="-514350">
              <a:buFont typeface="+mj-lt"/>
              <a:buAutoNum type="arabicPeriod"/>
            </a:pPr>
            <a:r>
              <a:rPr lang="en-GB" sz="3200" b="1" dirty="0"/>
              <a:t>Assessment</a:t>
            </a:r>
          </a:p>
          <a:p>
            <a:pPr marL="514350" indent="-514350">
              <a:buFont typeface="+mj-lt"/>
              <a:buAutoNum type="arabicPeriod"/>
            </a:pPr>
            <a:r>
              <a:rPr lang="en-GB" sz="3200" dirty="0" smtClean="0"/>
              <a:t>Challenging </a:t>
            </a:r>
            <a:r>
              <a:rPr lang="en-GB" sz="3200" dirty="0"/>
              <a:t>students </a:t>
            </a:r>
            <a:r>
              <a:rPr lang="en-GB" sz="3200" dirty="0" smtClean="0"/>
              <a:t>intellectually</a:t>
            </a:r>
          </a:p>
          <a:p>
            <a:pPr marL="514350" indent="-514350">
              <a:buFont typeface="+mj-lt"/>
              <a:buAutoNum type="arabicPeriod"/>
            </a:pPr>
            <a:r>
              <a:rPr lang="en-GB" sz="3200" dirty="0" smtClean="0"/>
              <a:t>Looking </a:t>
            </a:r>
            <a:r>
              <a:rPr lang="en-GB" sz="3200" dirty="0"/>
              <a:t>ahead to being a </a:t>
            </a:r>
            <a:r>
              <a:rPr lang="en-GB" sz="3200" dirty="0" smtClean="0"/>
              <a:t>professional</a:t>
            </a:r>
          </a:p>
          <a:p>
            <a:pPr marL="514350" indent="-514350">
              <a:buFont typeface="+mj-lt"/>
              <a:buAutoNum type="arabicPeriod"/>
            </a:pPr>
            <a:r>
              <a:rPr lang="en-GB" sz="3200" dirty="0"/>
              <a:t>AL relationship with module teams &amp; line managers</a:t>
            </a:r>
          </a:p>
          <a:p>
            <a:pPr marL="0" indent="0">
              <a:buNone/>
            </a:pPr>
            <a:r>
              <a:rPr lang="en-GB" dirty="0"/>
              <a:t/>
            </a:r>
            <a:br>
              <a:rPr lang="en-GB" dirty="0"/>
            </a:br>
            <a:r>
              <a:rPr lang="en-GB" dirty="0"/>
              <a:t/>
            </a:r>
            <a:br>
              <a:rPr lang="en-GB" dirty="0"/>
            </a:br>
            <a:r>
              <a:rPr lang="en-GB" dirty="0"/>
              <a:t/>
            </a:r>
            <a:br>
              <a:rPr lang="en-GB" dirty="0"/>
            </a:br>
            <a:endParaRPr lang="en-GB" dirty="0"/>
          </a:p>
        </p:txBody>
      </p:sp>
      <p:sp>
        <p:nvSpPr>
          <p:cNvPr id="4" name="Subtitle 3"/>
          <p:cNvSpPr>
            <a:spLocks noGrp="1"/>
          </p:cNvSpPr>
          <p:nvPr>
            <p:ph type="subTitle" idx="13"/>
          </p:nvPr>
        </p:nvSpPr>
        <p:spPr>
          <a:xfrm>
            <a:off x="368686" y="1069785"/>
            <a:ext cx="10566013" cy="1723549"/>
          </a:xfrm>
        </p:spPr>
        <p:txBody>
          <a:bodyPr/>
          <a:lstStyle/>
          <a:p>
            <a:r>
              <a:rPr lang="en-GB" dirty="0"/>
              <a:t/>
            </a:r>
            <a:br>
              <a:rPr lang="en-GB" dirty="0"/>
            </a:br>
            <a:r>
              <a:rPr lang="en-GB" dirty="0"/>
              <a:t/>
            </a:r>
            <a:br>
              <a:rPr lang="en-GB" dirty="0"/>
            </a:br>
            <a:endParaRPr lang="en-GB" dirty="0" smtClean="0"/>
          </a:p>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13</a:t>
            </a:fld>
            <a:endParaRPr lang="en-GB" dirty="0"/>
          </a:p>
        </p:txBody>
      </p:sp>
    </p:spTree>
    <p:extLst>
      <p:ext uri="{BB962C8B-B14F-4D97-AF65-F5344CB8AC3E}">
        <p14:creationId xmlns:p14="http://schemas.microsoft.com/office/powerpoint/2010/main" val="362016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686" y="416908"/>
            <a:ext cx="9857125" cy="826827"/>
          </a:xfrm>
        </p:spPr>
        <p:txBody>
          <a:bodyPr/>
          <a:lstStyle/>
          <a:p>
            <a:r>
              <a:rPr lang="en-GB" dirty="0" smtClean="0"/>
              <a:t>Emergent themes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514350" indent="-514350">
              <a:buFont typeface="+mj-lt"/>
              <a:buAutoNum type="arabicPeriod"/>
            </a:pPr>
            <a:r>
              <a:rPr lang="en-GB" sz="3200" b="1" dirty="0" smtClean="0"/>
              <a:t>ALs see </a:t>
            </a:r>
            <a:r>
              <a:rPr lang="en-GB" sz="3200" b="1" dirty="0"/>
              <a:t>role as facilitator </a:t>
            </a:r>
            <a:r>
              <a:rPr lang="en-GB" sz="3200" b="1" dirty="0" smtClean="0"/>
              <a:t>not teacher</a:t>
            </a:r>
          </a:p>
          <a:p>
            <a:pPr marL="514350" indent="-514350">
              <a:buFont typeface="+mj-lt"/>
              <a:buAutoNum type="arabicPeriod"/>
            </a:pPr>
            <a:r>
              <a:rPr lang="en-GB" sz="3200" dirty="0" smtClean="0"/>
              <a:t>Building </a:t>
            </a:r>
            <a:r>
              <a:rPr lang="en-GB" sz="3200" dirty="0"/>
              <a:t>student </a:t>
            </a:r>
            <a:r>
              <a:rPr lang="en-GB" sz="3200" dirty="0" smtClean="0"/>
              <a:t>confidence and maintaining motivation</a:t>
            </a:r>
          </a:p>
          <a:p>
            <a:pPr marL="514350" indent="-514350">
              <a:buFont typeface="+mj-lt"/>
              <a:buAutoNum type="arabicPeriod"/>
            </a:pPr>
            <a:r>
              <a:rPr lang="en-GB" sz="3200" b="1" dirty="0" smtClean="0"/>
              <a:t>Social interaction/sharing</a:t>
            </a:r>
            <a:endParaRPr lang="en-GB" sz="3200" b="1" dirty="0"/>
          </a:p>
          <a:p>
            <a:pPr marL="514350" indent="-514350">
              <a:buFont typeface="+mj-lt"/>
              <a:buAutoNum type="arabicPeriod"/>
            </a:pPr>
            <a:r>
              <a:rPr lang="en-GB" sz="3200" dirty="0" smtClean="0"/>
              <a:t>Threshold concepts</a:t>
            </a:r>
          </a:p>
          <a:p>
            <a:pPr marL="514350" indent="-514350">
              <a:buFont typeface="+mj-lt"/>
              <a:buAutoNum type="arabicPeriod"/>
            </a:pPr>
            <a:r>
              <a:rPr lang="en-GB" sz="3200" dirty="0" smtClean="0"/>
              <a:t>Developing skills</a:t>
            </a:r>
          </a:p>
          <a:p>
            <a:pPr marL="514350" indent="-514350">
              <a:buFont typeface="+mj-lt"/>
              <a:buAutoNum type="arabicPeriod"/>
            </a:pPr>
            <a:r>
              <a:rPr lang="en-GB" sz="3200" dirty="0"/>
              <a:t>Collaboration/group </a:t>
            </a:r>
            <a:r>
              <a:rPr lang="en-GB" sz="3200" dirty="0" smtClean="0"/>
              <a:t>work</a:t>
            </a:r>
          </a:p>
          <a:p>
            <a:pPr marL="514350" indent="-514350">
              <a:buFont typeface="+mj-lt"/>
              <a:buAutoNum type="arabicPeriod"/>
            </a:pPr>
            <a:r>
              <a:rPr lang="en-GB" sz="3200" b="1" dirty="0" smtClean="0"/>
              <a:t>Assessment</a:t>
            </a:r>
          </a:p>
          <a:p>
            <a:pPr marL="514350" indent="-514350">
              <a:buFont typeface="+mj-lt"/>
              <a:buAutoNum type="arabicPeriod"/>
            </a:pPr>
            <a:r>
              <a:rPr lang="en-GB" sz="3200" dirty="0" smtClean="0"/>
              <a:t>Challenging </a:t>
            </a:r>
            <a:r>
              <a:rPr lang="en-GB" sz="3200" dirty="0"/>
              <a:t>students </a:t>
            </a:r>
            <a:r>
              <a:rPr lang="en-GB" sz="3200" dirty="0" smtClean="0"/>
              <a:t>intellectually</a:t>
            </a:r>
          </a:p>
          <a:p>
            <a:pPr marL="514350" indent="-514350">
              <a:buFont typeface="+mj-lt"/>
              <a:buAutoNum type="arabicPeriod"/>
            </a:pPr>
            <a:r>
              <a:rPr lang="en-GB" sz="3200" dirty="0" smtClean="0"/>
              <a:t>Looking </a:t>
            </a:r>
            <a:r>
              <a:rPr lang="en-GB" sz="3200" dirty="0"/>
              <a:t>ahead to being a </a:t>
            </a:r>
            <a:r>
              <a:rPr lang="en-GB" sz="3200" dirty="0" smtClean="0"/>
              <a:t>professional</a:t>
            </a:r>
          </a:p>
          <a:p>
            <a:pPr marL="514350" indent="-514350">
              <a:buFont typeface="+mj-lt"/>
              <a:buAutoNum type="arabicPeriod"/>
            </a:pPr>
            <a:r>
              <a:rPr lang="en-GB" sz="3200" i="1" dirty="0"/>
              <a:t>AL relationship with module teams &amp; line managers</a:t>
            </a:r>
          </a:p>
          <a:p>
            <a:pPr marL="0" indent="0">
              <a:buNone/>
            </a:pPr>
            <a:r>
              <a:rPr lang="en-GB" dirty="0"/>
              <a:t/>
            </a:r>
            <a:br>
              <a:rPr lang="en-GB" dirty="0"/>
            </a:br>
            <a:r>
              <a:rPr lang="en-GB" dirty="0"/>
              <a:t/>
            </a:r>
            <a:br>
              <a:rPr lang="en-GB" dirty="0"/>
            </a:br>
            <a:r>
              <a:rPr lang="en-GB" dirty="0"/>
              <a:t/>
            </a:r>
            <a:br>
              <a:rPr lang="en-GB" dirty="0"/>
            </a:br>
            <a:endParaRPr lang="en-GB" dirty="0"/>
          </a:p>
        </p:txBody>
      </p:sp>
      <p:sp>
        <p:nvSpPr>
          <p:cNvPr id="4" name="Subtitle 3"/>
          <p:cNvSpPr>
            <a:spLocks noGrp="1"/>
          </p:cNvSpPr>
          <p:nvPr>
            <p:ph type="subTitle" idx="13"/>
          </p:nvPr>
        </p:nvSpPr>
        <p:spPr>
          <a:xfrm>
            <a:off x="368686" y="1069785"/>
            <a:ext cx="10566013" cy="1723549"/>
          </a:xfrm>
        </p:spPr>
        <p:txBody>
          <a:bodyPr/>
          <a:lstStyle/>
          <a:p>
            <a:r>
              <a:rPr lang="en-GB" dirty="0"/>
              <a:t/>
            </a:r>
            <a:br>
              <a:rPr lang="en-GB" dirty="0"/>
            </a:br>
            <a:r>
              <a:rPr lang="en-GB" dirty="0"/>
              <a:t/>
            </a:r>
            <a:br>
              <a:rPr lang="en-GB" dirty="0"/>
            </a:br>
            <a:endParaRPr lang="en-GB" dirty="0" smtClean="0"/>
          </a:p>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14</a:t>
            </a:fld>
            <a:endParaRPr lang="en-GB" dirty="0"/>
          </a:p>
        </p:txBody>
      </p:sp>
    </p:spTree>
    <p:extLst>
      <p:ext uri="{BB962C8B-B14F-4D97-AF65-F5344CB8AC3E}">
        <p14:creationId xmlns:p14="http://schemas.microsoft.com/office/powerpoint/2010/main" val="419808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18" y="544137"/>
            <a:ext cx="9809702" cy="826827"/>
          </a:xfrm>
        </p:spPr>
        <p:txBody>
          <a:bodyPr/>
          <a:lstStyle/>
          <a:p>
            <a:r>
              <a:rPr lang="en-GB" dirty="0" smtClean="0"/>
              <a:t>AL as </a:t>
            </a:r>
            <a:r>
              <a:rPr lang="en-GB" dirty="0"/>
              <a:t>facilitator </a:t>
            </a:r>
            <a:r>
              <a:rPr lang="en-GB" dirty="0" smtClean="0"/>
              <a:t>not </a:t>
            </a:r>
            <a:r>
              <a:rPr lang="en-GB" dirty="0"/>
              <a:t>teacher</a:t>
            </a:r>
          </a:p>
        </p:txBody>
      </p:sp>
      <p:sp>
        <p:nvSpPr>
          <p:cNvPr id="4" name="Subtitle 3"/>
          <p:cNvSpPr>
            <a:spLocks noGrp="1"/>
          </p:cNvSpPr>
          <p:nvPr>
            <p:ph type="subTitle" idx="13"/>
          </p:nvPr>
        </p:nvSpPr>
        <p:spPr>
          <a:xfrm>
            <a:off x="508441" y="3514654"/>
            <a:ext cx="11777467" cy="5909310"/>
          </a:xfrm>
        </p:spPr>
        <p:txBody>
          <a:bodyPr/>
          <a:lstStyle/>
          <a:p>
            <a:endParaRPr lang="en-GB" sz="2400" dirty="0" smtClean="0">
              <a:solidFill>
                <a:srgbClr val="FF0000"/>
              </a:solidFill>
            </a:endParaRPr>
          </a:p>
          <a:p>
            <a:pPr marL="457200" indent="-457200">
              <a:buFont typeface="Arial" panose="020B0604020202020204" pitchFamily="34" charset="0"/>
              <a:buChar char="•"/>
            </a:pPr>
            <a:r>
              <a:rPr lang="en-GB" sz="2400" dirty="0"/>
              <a:t>‘I soon got the belief in the OU that...our role is very much more to facilitate the learning, not to initiate the topics</a:t>
            </a:r>
            <a:r>
              <a:rPr lang="en-GB" sz="2400" dirty="0" smtClean="0"/>
              <a:t>…’ (C0)</a:t>
            </a:r>
          </a:p>
          <a:p>
            <a:endParaRPr lang="en-GB" sz="2400" dirty="0"/>
          </a:p>
          <a:p>
            <a:pPr marL="457200" indent="-457200">
              <a:buFont typeface="Arial" panose="020B0604020202020204" pitchFamily="34" charset="0"/>
              <a:buChar char="•"/>
            </a:pPr>
            <a:r>
              <a:rPr lang="en-GB" sz="2400" dirty="0" smtClean="0"/>
              <a:t>‘My </a:t>
            </a:r>
            <a:r>
              <a:rPr lang="en-GB" sz="2400" dirty="0"/>
              <a:t>role was for what I might call peripheral learning. To guide a student through the material rather than to teach them the </a:t>
            </a:r>
            <a:r>
              <a:rPr lang="en-GB" sz="2400" dirty="0" smtClean="0"/>
              <a:t>material’ (S4)</a:t>
            </a:r>
          </a:p>
          <a:p>
            <a:endParaRPr lang="en-GB" sz="2400" dirty="0"/>
          </a:p>
          <a:p>
            <a:pPr marL="457200" indent="-457200">
              <a:buFont typeface="Arial" panose="020B0604020202020204" pitchFamily="34" charset="0"/>
              <a:buChar char="•"/>
            </a:pPr>
            <a:r>
              <a:rPr lang="en-GB" sz="2400" dirty="0"/>
              <a:t>‘… the important thing is to enable students to participate themselves and to think deeply about what they are </a:t>
            </a:r>
            <a:r>
              <a:rPr lang="en-GB" sz="2400" dirty="0" smtClean="0"/>
              <a:t>doing… </a:t>
            </a:r>
            <a:r>
              <a:rPr lang="en-GB" sz="2400" dirty="0"/>
              <a:t>allowing students to share ideas and knowledge</a:t>
            </a:r>
            <a:r>
              <a:rPr lang="en-GB" sz="2400" dirty="0" smtClean="0"/>
              <a:t>’ (S4)</a:t>
            </a:r>
          </a:p>
          <a:p>
            <a:endParaRPr lang="en-GB" sz="2400" dirty="0"/>
          </a:p>
          <a:p>
            <a:pPr marL="457200" indent="-457200">
              <a:buFont typeface="Arial" panose="020B0604020202020204" pitchFamily="34" charset="0"/>
              <a:buChar char="•"/>
            </a:pPr>
            <a:r>
              <a:rPr lang="en-GB" sz="2400" dirty="0"/>
              <a:t>‘… quite a lot of what I am trying to do is getting students to do stuff for themselves</a:t>
            </a:r>
            <a:r>
              <a:rPr lang="en-GB" sz="2400" dirty="0" smtClean="0"/>
              <a:t>.’ (D2)</a:t>
            </a:r>
          </a:p>
          <a:p>
            <a:endParaRPr lang="en-GB" sz="2400" dirty="0"/>
          </a:p>
          <a:p>
            <a:pPr marL="457200" indent="-457200">
              <a:buFont typeface="Arial" panose="020B0604020202020204" pitchFamily="34" charset="0"/>
              <a:buChar char="•"/>
            </a:pPr>
            <a:r>
              <a:rPr lang="en-GB" sz="2400" dirty="0" smtClean="0"/>
              <a:t>‘From </a:t>
            </a:r>
            <a:r>
              <a:rPr lang="en-GB" sz="2400" dirty="0"/>
              <a:t>my point of view to be able to help them with the concepts they are having difficulty with or skills they are having difficulty with</a:t>
            </a:r>
            <a:r>
              <a:rPr lang="en-GB" sz="2400" dirty="0" smtClean="0"/>
              <a:t>.’ (N1)</a:t>
            </a:r>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15</a:t>
            </a:fld>
            <a:endParaRPr lang="en-GB" dirty="0"/>
          </a:p>
        </p:txBody>
      </p:sp>
      <p:pic>
        <p:nvPicPr>
          <p:cNvPr id="6" name="Picture 5"/>
          <p:cNvPicPr>
            <a:picLocks noChangeAspect="1"/>
          </p:cNvPicPr>
          <p:nvPr/>
        </p:nvPicPr>
        <p:blipFill>
          <a:blip r:embed="rId3"/>
          <a:stretch>
            <a:fillRect/>
          </a:stretch>
        </p:blipFill>
        <p:spPr>
          <a:xfrm>
            <a:off x="7077832" y="1400382"/>
            <a:ext cx="5527752" cy="2260490"/>
          </a:xfrm>
          <a:prstGeom prst="rect">
            <a:avLst/>
          </a:prstGeom>
        </p:spPr>
      </p:pic>
      <p:sp>
        <p:nvSpPr>
          <p:cNvPr id="7" name="TextBox 6"/>
          <p:cNvSpPr txBox="1"/>
          <p:nvPr/>
        </p:nvSpPr>
        <p:spPr>
          <a:xfrm>
            <a:off x="336884" y="2187083"/>
            <a:ext cx="6740948" cy="923330"/>
          </a:xfrm>
          <a:prstGeom prst="rect">
            <a:avLst/>
          </a:prstGeom>
          <a:noFill/>
        </p:spPr>
        <p:txBody>
          <a:bodyPr wrap="none" rtlCol="0">
            <a:spAutoFit/>
          </a:bodyPr>
          <a:lstStyle/>
          <a:p>
            <a:r>
              <a:rPr lang="en-GB" sz="2800" dirty="0">
                <a:solidFill>
                  <a:srgbClr val="FF0000"/>
                </a:solidFill>
              </a:rPr>
              <a:t>Guide on the Side not Sage on the Stage</a:t>
            </a:r>
          </a:p>
          <a:p>
            <a:endParaRPr lang="en-GB" dirty="0"/>
          </a:p>
        </p:txBody>
      </p:sp>
      <p:sp>
        <p:nvSpPr>
          <p:cNvPr id="8" name="TextBox 7"/>
          <p:cNvSpPr txBox="1"/>
          <p:nvPr/>
        </p:nvSpPr>
        <p:spPr>
          <a:xfrm>
            <a:off x="11116074" y="3551790"/>
            <a:ext cx="1489510" cy="276999"/>
          </a:xfrm>
          <a:prstGeom prst="rect">
            <a:avLst/>
          </a:prstGeom>
          <a:noFill/>
        </p:spPr>
        <p:txBody>
          <a:bodyPr wrap="none" rtlCol="0">
            <a:spAutoFit/>
          </a:bodyPr>
          <a:lstStyle/>
          <a:p>
            <a:r>
              <a:rPr lang="en-GB" sz="1200" dirty="0" smtClean="0"/>
              <a:t>Image: Chris Sloan</a:t>
            </a:r>
            <a:endParaRPr lang="en-GB" sz="1200" dirty="0"/>
          </a:p>
        </p:txBody>
      </p:sp>
    </p:spTree>
    <p:extLst>
      <p:ext uri="{BB962C8B-B14F-4D97-AF65-F5344CB8AC3E}">
        <p14:creationId xmlns:p14="http://schemas.microsoft.com/office/powerpoint/2010/main" val="399503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18" y="544137"/>
            <a:ext cx="9809702" cy="826827"/>
          </a:xfrm>
        </p:spPr>
        <p:txBody>
          <a:bodyPr/>
          <a:lstStyle/>
          <a:p>
            <a:r>
              <a:rPr lang="en-GB" dirty="0" smtClean="0"/>
              <a:t>AL as </a:t>
            </a:r>
            <a:r>
              <a:rPr lang="en-GB" dirty="0"/>
              <a:t>facilitator </a:t>
            </a:r>
            <a:r>
              <a:rPr lang="en-GB" dirty="0" smtClean="0"/>
              <a:t>not </a:t>
            </a:r>
            <a:r>
              <a:rPr lang="en-GB" dirty="0"/>
              <a:t>teacher</a:t>
            </a:r>
          </a:p>
        </p:txBody>
      </p:sp>
      <p:sp>
        <p:nvSpPr>
          <p:cNvPr id="4" name="Subtitle 3"/>
          <p:cNvSpPr>
            <a:spLocks noGrp="1"/>
          </p:cNvSpPr>
          <p:nvPr>
            <p:ph type="subTitle" idx="13"/>
          </p:nvPr>
        </p:nvSpPr>
        <p:spPr>
          <a:xfrm>
            <a:off x="710779" y="1653053"/>
            <a:ext cx="11575129" cy="7325082"/>
          </a:xfrm>
        </p:spPr>
        <p:txBody>
          <a:bodyPr/>
          <a:lstStyle/>
          <a:p>
            <a:r>
              <a:rPr lang="en-GB" dirty="0" smtClean="0">
                <a:solidFill>
                  <a:srgbClr val="FF0000"/>
                </a:solidFill>
              </a:rPr>
              <a:t>Online </a:t>
            </a:r>
            <a:r>
              <a:rPr lang="en-GB" dirty="0">
                <a:solidFill>
                  <a:srgbClr val="FF0000"/>
                </a:solidFill>
              </a:rPr>
              <a:t>and how that changes </a:t>
            </a:r>
            <a:r>
              <a:rPr lang="en-GB" dirty="0" smtClean="0">
                <a:solidFill>
                  <a:srgbClr val="FF0000"/>
                </a:solidFill>
              </a:rPr>
              <a:t>things</a:t>
            </a:r>
          </a:p>
          <a:p>
            <a:endParaRPr lang="en-GB" dirty="0">
              <a:solidFill>
                <a:srgbClr val="FF0000"/>
              </a:solidFill>
            </a:endParaRPr>
          </a:p>
          <a:p>
            <a:pPr marL="457200" indent="-457200">
              <a:buFont typeface="Arial" panose="020B0604020202020204" pitchFamily="34" charset="0"/>
              <a:buChar char="•"/>
            </a:pPr>
            <a:r>
              <a:rPr lang="en-GB" dirty="0" smtClean="0"/>
              <a:t>‘One </a:t>
            </a:r>
            <a:r>
              <a:rPr lang="en-GB" dirty="0"/>
              <a:t>thing students do a lot more now than they used to in the past is go to the </a:t>
            </a:r>
            <a:r>
              <a:rPr lang="en-GB" dirty="0" smtClean="0"/>
              <a:t>internet.’ (N1)</a:t>
            </a:r>
          </a:p>
          <a:p>
            <a:pPr marL="457200" indent="-457200">
              <a:buFont typeface="Arial" panose="020B0604020202020204" pitchFamily="34" charset="0"/>
              <a:buChar char="•"/>
            </a:pPr>
            <a:endParaRPr lang="en-GB" dirty="0">
              <a:solidFill>
                <a:srgbClr val="FF0000"/>
              </a:solidFill>
            </a:endParaRPr>
          </a:p>
          <a:p>
            <a:pPr marL="457200" indent="-457200">
              <a:buFont typeface="Arial" panose="020B0604020202020204" pitchFamily="34" charset="0"/>
              <a:buChar char="•"/>
            </a:pPr>
            <a:r>
              <a:rPr lang="en-GB" dirty="0" smtClean="0"/>
              <a:t>‘…</a:t>
            </a:r>
            <a:r>
              <a:rPr lang="en-GB" dirty="0"/>
              <a:t>they now have a Facebook </a:t>
            </a:r>
            <a:r>
              <a:rPr lang="en-GB" dirty="0" smtClean="0"/>
              <a:t>group…’ (S0)</a:t>
            </a:r>
          </a:p>
          <a:p>
            <a:pPr marL="457200" indent="-457200">
              <a:buFont typeface="Arial" panose="020B0604020202020204" pitchFamily="34" charset="0"/>
              <a:buChar char="•"/>
            </a:pPr>
            <a:endParaRPr lang="en-GB" dirty="0">
              <a:solidFill>
                <a:srgbClr val="FF0000"/>
              </a:solidFill>
            </a:endParaRPr>
          </a:p>
          <a:p>
            <a:pPr marL="457200" indent="-457200">
              <a:buFont typeface="Arial" panose="020B0604020202020204" pitchFamily="34" charset="0"/>
              <a:buChar char="•"/>
            </a:pPr>
            <a:r>
              <a:rPr lang="en-GB" dirty="0" smtClean="0"/>
              <a:t>‘…they </a:t>
            </a:r>
            <a:r>
              <a:rPr lang="en-GB" dirty="0"/>
              <a:t>tend to ask their questions on the internet or </a:t>
            </a:r>
            <a:r>
              <a:rPr lang="en-GB" dirty="0" smtClean="0"/>
              <a:t>forums…’ (N1)</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‘…students </a:t>
            </a:r>
            <a:r>
              <a:rPr lang="en-GB" dirty="0"/>
              <a:t>and their expectations have </a:t>
            </a:r>
            <a:r>
              <a:rPr lang="en-GB" dirty="0" smtClean="0"/>
              <a:t>changed a lot… </a:t>
            </a:r>
            <a:r>
              <a:rPr lang="en-GB" dirty="0"/>
              <a:t>due to technology improving a lot</a:t>
            </a:r>
            <a:r>
              <a:rPr lang="en-GB" dirty="0" smtClean="0"/>
              <a:t>…’ (S4)</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Students </a:t>
            </a:r>
            <a:r>
              <a:rPr lang="en-GB" dirty="0"/>
              <a:t>now want tutors to be more </a:t>
            </a:r>
            <a:r>
              <a:rPr lang="en-GB" dirty="0" smtClean="0"/>
              <a:t>proactive </a:t>
            </a:r>
            <a:r>
              <a:rPr lang="en-GB" dirty="0"/>
              <a:t>in the </a:t>
            </a:r>
            <a:r>
              <a:rPr lang="en-GB" dirty="0" smtClean="0"/>
              <a:t>forums… </a:t>
            </a:r>
            <a:r>
              <a:rPr lang="en-GB" dirty="0"/>
              <a:t>more activities and </a:t>
            </a:r>
            <a:r>
              <a:rPr lang="en-GB" dirty="0" smtClean="0"/>
              <a:t>participation’ (S4)</a:t>
            </a:r>
          </a:p>
          <a:p>
            <a:endParaRPr lang="en-GB" dirty="0">
              <a:solidFill>
                <a:srgbClr val="FF0000"/>
              </a:solidFill>
            </a:endParaRPr>
          </a:p>
          <a:p>
            <a:endParaRPr lang="en-GB" dirty="0">
              <a:solidFill>
                <a:srgbClr val="FF0000"/>
              </a:solidFill>
            </a:endParaRPr>
          </a:p>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16</a:t>
            </a:fld>
            <a:endParaRPr lang="en-GB" dirty="0"/>
          </a:p>
        </p:txBody>
      </p:sp>
    </p:spTree>
    <p:extLst>
      <p:ext uri="{BB962C8B-B14F-4D97-AF65-F5344CB8AC3E}">
        <p14:creationId xmlns:p14="http://schemas.microsoft.com/office/powerpoint/2010/main" val="307260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831" y="1277776"/>
            <a:ext cx="3742425" cy="1824039"/>
          </a:xfrm>
          <a:prstGeom prst="rect">
            <a:avLst/>
          </a:prstGeom>
        </p:spPr>
      </p:pic>
      <p:sp>
        <p:nvSpPr>
          <p:cNvPr id="2" name="Title 1"/>
          <p:cNvSpPr>
            <a:spLocks noGrp="1"/>
          </p:cNvSpPr>
          <p:nvPr>
            <p:ph type="title"/>
          </p:nvPr>
        </p:nvSpPr>
        <p:spPr/>
        <p:txBody>
          <a:bodyPr/>
          <a:lstStyle/>
          <a:p>
            <a:r>
              <a:rPr lang="en-GB" dirty="0" smtClean="0"/>
              <a:t>Social interaction/sharing</a:t>
            </a:r>
            <a:endParaRPr lang="en-GB" dirty="0"/>
          </a:p>
        </p:txBody>
      </p:sp>
      <p:sp>
        <p:nvSpPr>
          <p:cNvPr id="3" name="Content Placeholder 2"/>
          <p:cNvSpPr>
            <a:spLocks noGrp="1"/>
          </p:cNvSpPr>
          <p:nvPr>
            <p:ph idx="1"/>
          </p:nvPr>
        </p:nvSpPr>
        <p:spPr>
          <a:xfrm>
            <a:off x="710778" y="3019738"/>
            <a:ext cx="11575130" cy="6222686"/>
          </a:xfrm>
        </p:spPr>
        <p:txBody>
          <a:bodyPr/>
          <a:lstStyle/>
          <a:p>
            <a:r>
              <a:rPr lang="en-GB" dirty="0"/>
              <a:t>We are trying to get them to have an opportunity to socialise with each other, gain some friends share ideas and expertise and mutually resolve issues. (D0)</a:t>
            </a:r>
          </a:p>
          <a:p>
            <a:endParaRPr lang="en-GB" dirty="0" smtClean="0"/>
          </a:p>
          <a:p>
            <a:r>
              <a:rPr lang="en-GB" dirty="0"/>
              <a:t>‘It seems to me that an early part of any group tutorial should be just generally a chit-chat about how things are going…’ (C2</a:t>
            </a:r>
            <a:r>
              <a:rPr lang="en-GB" dirty="0" smtClean="0"/>
              <a:t>)</a:t>
            </a:r>
          </a:p>
          <a:p>
            <a:endParaRPr lang="en-GB" dirty="0"/>
          </a:p>
          <a:p>
            <a:r>
              <a:rPr lang="en-GB" dirty="0" smtClean="0"/>
              <a:t>‘…we </a:t>
            </a:r>
            <a:r>
              <a:rPr lang="en-GB" dirty="0"/>
              <a:t>decided to have a face to face tutorial ... right at the beginning of the course just so that I could meet students and they could meet with me, and they could meet each other. Because I felt it was important to give them a sense of inclusiveness and belonging, otherwise they would feel very much out on a limb…’ (N1</a:t>
            </a:r>
            <a:r>
              <a:rPr lang="en-GB" dirty="0" smtClean="0"/>
              <a:t>)</a:t>
            </a:r>
          </a:p>
          <a:p>
            <a:endParaRPr lang="en-GB" dirty="0"/>
          </a:p>
          <a:p>
            <a:r>
              <a:rPr lang="en-GB" dirty="0" smtClean="0"/>
              <a:t>‘…the </a:t>
            </a:r>
            <a:r>
              <a:rPr lang="en-GB" dirty="0"/>
              <a:t>benefit with interaction with other students is to suddenly realise that they are not the only one in the world with that problem and of course that is a problem that can be </a:t>
            </a:r>
            <a:r>
              <a:rPr lang="en-GB" dirty="0" smtClean="0"/>
              <a:t>shared…’</a:t>
            </a:r>
          </a:p>
          <a:p>
            <a:endParaRPr lang="en-GB" dirty="0"/>
          </a:p>
          <a:p>
            <a:r>
              <a:rPr lang="en-GB" dirty="0" smtClean="0"/>
              <a:t>‘[tutorials </a:t>
            </a:r>
            <a:r>
              <a:rPr lang="en-GB" dirty="0"/>
              <a:t>are</a:t>
            </a:r>
            <a:r>
              <a:rPr lang="en-GB" dirty="0" smtClean="0"/>
              <a:t>]…</a:t>
            </a:r>
            <a:r>
              <a:rPr lang="en-GB" dirty="0"/>
              <a:t>really good for the students socially…when they meet other students it can really enliven them and invigorate them…’ (D4)</a:t>
            </a:r>
          </a:p>
        </p:txBody>
      </p:sp>
      <p:sp>
        <p:nvSpPr>
          <p:cNvPr id="4" name="Subtitle 3"/>
          <p:cNvSpPr>
            <a:spLocks noGrp="1"/>
          </p:cNvSpPr>
          <p:nvPr>
            <p:ph type="subTitle" idx="13"/>
          </p:nvPr>
        </p:nvSpPr>
        <p:spPr>
          <a:xfrm>
            <a:off x="719294" y="1981440"/>
            <a:ext cx="9506517" cy="430887"/>
          </a:xfrm>
        </p:spPr>
        <p:txBody>
          <a:bodyPr/>
          <a:lstStyle/>
          <a:p>
            <a:r>
              <a:rPr lang="en-GB" b="1" i="1" dirty="0" smtClean="0"/>
              <a:t>A key purpose of group tuition</a:t>
            </a:r>
            <a:endParaRPr lang="en-GB" b="1" i="1"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17</a:t>
            </a:fld>
            <a:endParaRPr lang="en-GB" dirty="0"/>
          </a:p>
        </p:txBody>
      </p:sp>
    </p:spTree>
    <p:extLst>
      <p:ext uri="{BB962C8B-B14F-4D97-AF65-F5344CB8AC3E}">
        <p14:creationId xmlns:p14="http://schemas.microsoft.com/office/powerpoint/2010/main" val="2846032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Assessment</a:t>
            </a:r>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smtClean="0"/>
              <a:t>How do tutors see the relationship between tutorials and assessment, and what do they think student expectations are? </a:t>
            </a:r>
          </a:p>
          <a:p>
            <a:pPr marL="0" indent="0">
              <a:buNone/>
            </a:pPr>
            <a:endParaRPr lang="en-GB" dirty="0" smtClean="0"/>
          </a:p>
          <a:p>
            <a:r>
              <a:rPr lang="en-GB" i="1" dirty="0" smtClean="0"/>
              <a:t>“</a:t>
            </a:r>
            <a:r>
              <a:rPr lang="en-GB" i="1" dirty="0"/>
              <a:t>I spend a majority of time in tutorials on support for assignments because I think that is what the students want</a:t>
            </a:r>
            <a:r>
              <a:rPr lang="en-GB" i="1" dirty="0" smtClean="0"/>
              <a:t>.”</a:t>
            </a:r>
            <a:r>
              <a:rPr lang="en-GB" dirty="0" smtClean="0"/>
              <a:t> (S2)</a:t>
            </a:r>
            <a:br>
              <a:rPr lang="en-GB" dirty="0" smtClean="0"/>
            </a:br>
            <a:endParaRPr lang="en-GB" dirty="0" smtClean="0"/>
          </a:p>
          <a:p>
            <a:r>
              <a:rPr lang="en-GB" i="1" dirty="0" smtClean="0"/>
              <a:t>“…although </a:t>
            </a:r>
            <a:r>
              <a:rPr lang="en-GB" i="1" dirty="0"/>
              <a:t>I don’t want to make my sessions entirely assignment led I do bear that in mind quite strongly when I choose the topics I am going to go for</a:t>
            </a:r>
            <a:r>
              <a:rPr lang="en-GB" i="1" dirty="0" smtClean="0"/>
              <a:t>.”</a:t>
            </a:r>
            <a:r>
              <a:rPr lang="en-GB" dirty="0" smtClean="0"/>
              <a:t> (C0)</a:t>
            </a:r>
            <a:br>
              <a:rPr lang="en-GB" dirty="0" smtClean="0"/>
            </a:br>
            <a:endParaRPr lang="en-GB" dirty="0" smtClean="0"/>
          </a:p>
          <a:p>
            <a:r>
              <a:rPr lang="en-GB" dirty="0" smtClean="0"/>
              <a:t>“</a:t>
            </a:r>
            <a:r>
              <a:rPr lang="en-GB" i="1" dirty="0" smtClean="0"/>
              <a:t>It </a:t>
            </a:r>
            <a:r>
              <a:rPr lang="en-GB" i="1" dirty="0"/>
              <a:t>would be a wonderful opportunity to give them a very rounded-off introduction to studying and to learning, to the module and to the pathway but they don’t take this on. They want to have that TMA preparation and then they want to go </a:t>
            </a:r>
            <a:r>
              <a:rPr lang="en-GB" i="1" dirty="0" smtClean="0"/>
              <a:t>home</a:t>
            </a:r>
            <a:r>
              <a:rPr lang="en-GB" dirty="0" smtClean="0"/>
              <a:t>” (S0)</a:t>
            </a:r>
            <a:br>
              <a:rPr lang="en-GB" dirty="0" smtClean="0"/>
            </a:br>
            <a:endParaRPr lang="en-GB" dirty="0"/>
          </a:p>
          <a:p>
            <a:pPr marL="0" indent="0">
              <a:buNone/>
            </a:pPr>
            <a:r>
              <a:rPr lang="en-GB" dirty="0" smtClean="0"/>
              <a:t>It is a major driver for content, but with some unease that it is such a dominant factor.</a:t>
            </a:r>
          </a:p>
          <a:p>
            <a:pPr marL="0" indent="0">
              <a:buNone/>
            </a:pPr>
            <a:r>
              <a:rPr lang="en-GB" dirty="0" smtClean="0"/>
              <a:t> </a:t>
            </a:r>
            <a:endParaRPr lang="en-GB" dirty="0"/>
          </a:p>
        </p:txBody>
      </p:sp>
      <p:sp>
        <p:nvSpPr>
          <p:cNvPr id="4" name="Subtitle 3"/>
          <p:cNvSpPr>
            <a:spLocks noGrp="1"/>
          </p:cNvSpPr>
          <p:nvPr>
            <p:ph type="subTitle" idx="13"/>
          </p:nvPr>
        </p:nvSpPr>
        <p:spPr>
          <a:xfrm>
            <a:off x="720917" y="1546538"/>
            <a:ext cx="9506517" cy="430887"/>
          </a:xfrm>
        </p:spPr>
        <p:txBody>
          <a:bodyPr/>
          <a:lstStyle/>
          <a:p>
            <a:r>
              <a:rPr lang="en-GB" dirty="0" smtClean="0"/>
              <a:t>The role of assessment in determining tutorial content </a:t>
            </a:r>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18</a:t>
            </a:fld>
            <a:endParaRPr lang="en-GB" dirty="0"/>
          </a:p>
        </p:txBody>
      </p:sp>
    </p:spTree>
    <p:extLst>
      <p:ext uri="{BB962C8B-B14F-4D97-AF65-F5344CB8AC3E}">
        <p14:creationId xmlns:p14="http://schemas.microsoft.com/office/powerpoint/2010/main" val="2226280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Assessment</a:t>
            </a:r>
            <a:endParaRPr lang="en-GB" dirty="0"/>
          </a:p>
        </p:txBody>
      </p:sp>
      <p:sp>
        <p:nvSpPr>
          <p:cNvPr id="3" name="Content Placeholder 2"/>
          <p:cNvSpPr>
            <a:spLocks noGrp="1"/>
          </p:cNvSpPr>
          <p:nvPr>
            <p:ph idx="1"/>
          </p:nvPr>
        </p:nvSpPr>
        <p:spPr/>
        <p:txBody>
          <a:bodyPr/>
          <a:lstStyle/>
          <a:p>
            <a:pPr marL="0" indent="0">
              <a:buNone/>
            </a:pPr>
            <a:r>
              <a:rPr lang="en-GB" sz="3200" dirty="0" smtClean="0"/>
              <a:t>University guidance to tutors does not acknowledge the tutor experience:</a:t>
            </a:r>
          </a:p>
          <a:p>
            <a:pPr marL="0" indent="0">
              <a:buNone/>
            </a:pPr>
            <a:endParaRPr lang="en-GB" sz="3200" dirty="0" smtClean="0"/>
          </a:p>
          <a:p>
            <a:pPr marL="0" indent="0">
              <a:buNone/>
            </a:pPr>
            <a:r>
              <a:rPr lang="en-GB" sz="3200" i="1" dirty="0" smtClean="0"/>
              <a:t>“Most </a:t>
            </a:r>
            <a:r>
              <a:rPr lang="en-GB" sz="3200" i="1" dirty="0"/>
              <a:t>tutorials tend to concentrate on the academic content of the module, but you </a:t>
            </a:r>
            <a:r>
              <a:rPr lang="en-GB" sz="3200" i="1" u="sng" dirty="0"/>
              <a:t>could also</a:t>
            </a:r>
            <a:r>
              <a:rPr lang="en-GB" sz="3200" i="1" dirty="0"/>
              <a:t> set aside time for group discussions of appropriate topics such as assignments, or revision and examinations</a:t>
            </a:r>
            <a:r>
              <a:rPr lang="en-GB" sz="3200" i="1" dirty="0" smtClean="0"/>
              <a:t>.” </a:t>
            </a:r>
            <a:r>
              <a:rPr lang="en-GB" sz="3200" dirty="0" smtClean="0"/>
              <a:t>[our emphasis] </a:t>
            </a:r>
            <a:br>
              <a:rPr lang="en-GB" sz="3200" dirty="0" smtClean="0"/>
            </a:br>
            <a:r>
              <a:rPr lang="en-GB" sz="3200" dirty="0" smtClean="0"/>
              <a:t>(</a:t>
            </a:r>
            <a:r>
              <a:rPr lang="en-GB" sz="3200" dirty="0" err="1" smtClean="0"/>
              <a:t>TutorHome</a:t>
            </a:r>
            <a:r>
              <a:rPr lang="en-GB" sz="3200" dirty="0" smtClean="0"/>
              <a:t>, Tutorial planning and delivery)</a:t>
            </a:r>
          </a:p>
          <a:p>
            <a:pPr marL="0" indent="0">
              <a:buNone/>
            </a:pPr>
            <a:endParaRPr lang="en-GB" dirty="0"/>
          </a:p>
          <a:p>
            <a:pPr marL="0" indent="0">
              <a:buNone/>
            </a:pPr>
            <a:r>
              <a:rPr lang="en-GB" dirty="0" smtClean="0"/>
              <a:t>.</a:t>
            </a:r>
          </a:p>
          <a:p>
            <a:pPr marL="0" indent="0">
              <a:buNone/>
            </a:pPr>
            <a:r>
              <a:rPr lang="en-GB" dirty="0" smtClean="0"/>
              <a:t> </a:t>
            </a:r>
            <a:endParaRPr lang="en-GB" dirty="0"/>
          </a:p>
        </p:txBody>
      </p:sp>
      <p:sp>
        <p:nvSpPr>
          <p:cNvPr id="4" name="Subtitle 3"/>
          <p:cNvSpPr>
            <a:spLocks noGrp="1"/>
          </p:cNvSpPr>
          <p:nvPr>
            <p:ph type="subTitle" idx="13"/>
          </p:nvPr>
        </p:nvSpPr>
        <p:spPr>
          <a:xfrm>
            <a:off x="720917" y="1546538"/>
            <a:ext cx="9506517" cy="430887"/>
          </a:xfrm>
        </p:spPr>
        <p:txBody>
          <a:bodyPr/>
          <a:lstStyle/>
          <a:p>
            <a:r>
              <a:rPr lang="en-GB" dirty="0" smtClean="0"/>
              <a:t>The role of assessment in determining tutorial content </a:t>
            </a:r>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19</a:t>
            </a:fld>
            <a:endParaRPr lang="en-GB" dirty="0"/>
          </a:p>
        </p:txBody>
      </p:sp>
    </p:spTree>
    <p:extLst>
      <p:ext uri="{BB962C8B-B14F-4D97-AF65-F5344CB8AC3E}">
        <p14:creationId xmlns:p14="http://schemas.microsoft.com/office/powerpoint/2010/main" val="2340654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5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pPr marL="0" indent="0">
              <a:buNone/>
            </a:pPr>
            <a:r>
              <a:rPr lang="en-GB" dirty="0" smtClean="0"/>
              <a:t>Our starting point was to question whether students understand what tuition is for. </a:t>
            </a:r>
          </a:p>
          <a:p>
            <a:pPr marL="0" indent="0">
              <a:buNone/>
            </a:pPr>
            <a:endParaRPr lang="en-GB" dirty="0"/>
          </a:p>
          <a:p>
            <a:pPr marL="0" indent="0">
              <a:buNone/>
            </a:pPr>
            <a:r>
              <a:rPr lang="en-GB" dirty="0" smtClean="0"/>
              <a:t>This led to a wider question of whether there is a common understanding between all stakeholders about the role of tuition within the Open University</a:t>
            </a:r>
            <a:endParaRPr lang="en-GB" dirty="0"/>
          </a:p>
          <a:p>
            <a:pPr marL="0" indent="0">
              <a:buNone/>
            </a:pPr>
            <a:endParaRPr lang="en-GB" i="1" dirty="0" smtClean="0"/>
          </a:p>
          <a:p>
            <a:pPr marL="0" indent="0">
              <a:buNone/>
            </a:pPr>
            <a:r>
              <a:rPr lang="en-GB" dirty="0" smtClean="0"/>
              <a:t>Perceptions of tuition are of fundamental importance. For example: </a:t>
            </a:r>
          </a:p>
          <a:p>
            <a:r>
              <a:rPr lang="en-GB" dirty="0" smtClean="0"/>
              <a:t>Student perception influences the level of participation in tutorials and tutorial activities, and whether student expectations are met. </a:t>
            </a:r>
          </a:p>
          <a:p>
            <a:r>
              <a:rPr lang="en-GB" dirty="0" smtClean="0"/>
              <a:t>AL perceptions influence students, inform practice and help define professional identity. </a:t>
            </a:r>
          </a:p>
          <a:p>
            <a:r>
              <a:rPr lang="en-GB" dirty="0" smtClean="0"/>
              <a:t>Module team perceptions are important in defining how tuition forms part of teaching strategies, and whether University-level expectations of tuition are realistic.</a:t>
            </a:r>
          </a:p>
          <a:p>
            <a:pPr marL="0" indent="0">
              <a:buNone/>
            </a:pPr>
            <a:endParaRPr lang="en-GB" dirty="0" smtClean="0"/>
          </a:p>
          <a:p>
            <a:pPr marL="0" indent="0">
              <a:buNone/>
            </a:pPr>
            <a:r>
              <a:rPr lang="en-GB" b="1" u="sng" dirty="0" smtClean="0"/>
              <a:t>What this study is not about</a:t>
            </a:r>
          </a:p>
          <a:p>
            <a:pPr marL="0" indent="0">
              <a:buNone/>
            </a:pPr>
            <a:r>
              <a:rPr lang="en-GB" dirty="0" smtClean="0"/>
              <a:t>While we are interested in tuition in groups, this study is </a:t>
            </a:r>
            <a:r>
              <a:rPr lang="en-GB" b="1" dirty="0" smtClean="0"/>
              <a:t>not</a:t>
            </a:r>
            <a:r>
              <a:rPr lang="en-GB" dirty="0" smtClean="0"/>
              <a:t> about the implementation of the Group Tuition Policy. </a:t>
            </a:r>
          </a:p>
        </p:txBody>
      </p:sp>
      <p:sp>
        <p:nvSpPr>
          <p:cNvPr id="4" name="Subtitle 3"/>
          <p:cNvSpPr>
            <a:spLocks noGrp="1"/>
          </p:cNvSpPr>
          <p:nvPr>
            <p:ph type="subTitle" idx="13"/>
          </p:nvPr>
        </p:nvSpPr>
        <p:spPr>
          <a:xfrm>
            <a:off x="720917" y="1546538"/>
            <a:ext cx="9506517" cy="430887"/>
          </a:xfrm>
        </p:spPr>
        <p:txBody>
          <a:bodyPr/>
          <a:lstStyle/>
          <a:p>
            <a:r>
              <a:rPr lang="en-GB" b="1" i="1" dirty="0" smtClean="0"/>
              <a:t>“Do </a:t>
            </a:r>
            <a:r>
              <a:rPr lang="en-GB" b="1" i="1" dirty="0"/>
              <a:t>students </a:t>
            </a:r>
            <a:r>
              <a:rPr lang="en-GB" b="1" i="1" dirty="0" smtClean="0"/>
              <a:t>know what </a:t>
            </a:r>
            <a:r>
              <a:rPr lang="en-GB" b="1" i="1" dirty="0"/>
              <a:t>tuition </a:t>
            </a:r>
            <a:r>
              <a:rPr lang="en-GB" b="1" i="1" dirty="0" smtClean="0"/>
              <a:t>is </a:t>
            </a:r>
            <a:r>
              <a:rPr lang="en-GB" b="1" i="1" dirty="0"/>
              <a:t>for</a:t>
            </a:r>
            <a:r>
              <a:rPr lang="en-GB" b="1" i="1" dirty="0" smtClean="0"/>
              <a:t>?”</a:t>
            </a:r>
            <a:endParaRPr lang="en-GB" b="1" i="1"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2</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036" y="86706"/>
            <a:ext cx="2147797" cy="2373609"/>
          </a:xfrm>
          <a:prstGeom prst="rect">
            <a:avLst/>
          </a:prstGeom>
        </p:spPr>
      </p:pic>
    </p:spTree>
    <p:extLst>
      <p:ext uri="{BB962C8B-B14F-4D97-AF65-F5344CB8AC3E}">
        <p14:creationId xmlns:p14="http://schemas.microsoft.com/office/powerpoint/2010/main" val="2453683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2228850"/>
            <a:ext cx="11267346" cy="6718349"/>
          </a:xfrm>
        </p:spPr>
        <p:txBody>
          <a:bodyPr/>
          <a:lstStyle/>
          <a:p>
            <a:pPr marL="0" indent="0">
              <a:buNone/>
            </a:pPr>
            <a:r>
              <a:rPr lang="en-GB" sz="2800" dirty="0" smtClean="0"/>
              <a:t>Some of the statements made by ALs</a:t>
            </a:r>
          </a:p>
          <a:p>
            <a:pPr marL="0" indent="0">
              <a:buNone/>
            </a:pPr>
            <a:endParaRPr lang="en-GB" sz="2800" dirty="0"/>
          </a:p>
          <a:p>
            <a:r>
              <a:rPr lang="en-GB" sz="2800" dirty="0" smtClean="0"/>
              <a:t>‘My </a:t>
            </a:r>
            <a:r>
              <a:rPr lang="en-GB" sz="2800" dirty="0"/>
              <a:t>module teams have never really shared what their views of group tuition are</a:t>
            </a:r>
            <a:r>
              <a:rPr lang="en-GB" sz="2800" dirty="0" smtClean="0"/>
              <a:t>…’(</a:t>
            </a:r>
            <a:r>
              <a:rPr lang="en-GB" sz="2800" dirty="0"/>
              <a:t>S2</a:t>
            </a:r>
            <a:r>
              <a:rPr lang="en-GB" sz="2800" dirty="0" smtClean="0"/>
              <a:t>)</a:t>
            </a:r>
            <a:br>
              <a:rPr lang="en-GB" sz="2800" dirty="0" smtClean="0"/>
            </a:br>
            <a:endParaRPr lang="en-GB" sz="2800" dirty="0"/>
          </a:p>
          <a:p>
            <a:r>
              <a:rPr lang="en-GB" sz="2800" dirty="0" smtClean="0"/>
              <a:t>‘I </a:t>
            </a:r>
            <a:r>
              <a:rPr lang="en-GB" sz="2800" dirty="0"/>
              <a:t>don’t know what the module team view is [on group tuition] to be honest with you </a:t>
            </a:r>
            <a:r>
              <a:rPr lang="en-GB" sz="2800" dirty="0" smtClean="0"/>
              <a:t>‘(</a:t>
            </a:r>
            <a:r>
              <a:rPr lang="en-GB" sz="2800" dirty="0"/>
              <a:t>D1</a:t>
            </a:r>
            <a:r>
              <a:rPr lang="en-GB" sz="2800" dirty="0" smtClean="0"/>
              <a:t>)</a:t>
            </a:r>
            <a:br>
              <a:rPr lang="en-GB" sz="2800" dirty="0" smtClean="0"/>
            </a:br>
            <a:endParaRPr lang="en-GB" sz="2800" dirty="0" smtClean="0"/>
          </a:p>
          <a:p>
            <a:r>
              <a:rPr lang="en-GB" sz="2800" dirty="0"/>
              <a:t> I don’t know </a:t>
            </a:r>
            <a:r>
              <a:rPr lang="en-GB" sz="2800" dirty="0" smtClean="0"/>
              <a:t>the </a:t>
            </a:r>
            <a:r>
              <a:rPr lang="en-GB" sz="2800" dirty="0"/>
              <a:t>module team’s views on group tuition...(D3</a:t>
            </a:r>
            <a:r>
              <a:rPr lang="en-GB" sz="2800" dirty="0" smtClean="0"/>
              <a:t>)</a:t>
            </a:r>
            <a:br>
              <a:rPr lang="en-GB" sz="2800" dirty="0" smtClean="0"/>
            </a:br>
            <a:endParaRPr lang="en-GB" sz="2800" dirty="0" smtClean="0"/>
          </a:p>
          <a:p>
            <a:r>
              <a:rPr lang="en-GB" sz="2800" dirty="0"/>
              <a:t>...we do get quite a lot of information about what we want them to do and less on how to get them all to participate </a:t>
            </a:r>
            <a:r>
              <a:rPr lang="en-GB" sz="2800" dirty="0" smtClean="0"/>
              <a:t> </a:t>
            </a:r>
            <a:r>
              <a:rPr lang="en-GB" sz="2800" dirty="0"/>
              <a:t>(N2</a:t>
            </a:r>
            <a:r>
              <a:rPr lang="en-GB" sz="2800" dirty="0" smtClean="0"/>
              <a:t>)</a:t>
            </a:r>
          </a:p>
          <a:p>
            <a:endParaRPr lang="en-GB" sz="2800" dirty="0"/>
          </a:p>
          <a:p>
            <a:r>
              <a:rPr lang="en-GB" sz="2800" dirty="0"/>
              <a:t>As far as staff tutors are concerned, I haven’t a clue what their views on group tuition </a:t>
            </a:r>
            <a:r>
              <a:rPr lang="en-GB" sz="2800" dirty="0" smtClean="0"/>
              <a:t>are…(</a:t>
            </a:r>
            <a:r>
              <a:rPr lang="en-GB" sz="2800" dirty="0"/>
              <a:t>D3)</a:t>
            </a:r>
            <a:br>
              <a:rPr lang="en-GB" sz="2800" dirty="0"/>
            </a:br>
            <a:endParaRPr lang="en-GB" sz="2800" dirty="0"/>
          </a:p>
          <a:p>
            <a:pPr marL="0" indent="0">
              <a:buNone/>
            </a:pPr>
            <a:endParaRPr lang="en-GB" sz="2800" dirty="0" smtClean="0"/>
          </a:p>
          <a:p>
            <a:pPr marL="0" indent="0">
              <a:buNone/>
            </a:pPr>
            <a:endParaRPr lang="en-GB" sz="2000"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20</a:t>
            </a:fld>
            <a:endParaRPr lang="en-GB" dirty="0"/>
          </a:p>
        </p:txBody>
      </p:sp>
      <p:sp>
        <p:nvSpPr>
          <p:cNvPr id="6" name="Title 1"/>
          <p:cNvSpPr txBox="1">
            <a:spLocks/>
          </p:cNvSpPr>
          <p:nvPr/>
        </p:nvSpPr>
        <p:spPr>
          <a:xfrm>
            <a:off x="753726" y="400051"/>
            <a:ext cx="9510185" cy="959340"/>
          </a:xfrm>
          <a:prstGeom prst="rect">
            <a:avLst/>
          </a:prstGeom>
        </p:spPr>
        <p:txBody>
          <a:bodyPr vert="horz" lIns="0" tIns="0" rIns="0" bIns="0" rtlCol="0" anchor="t">
            <a:noAutofit/>
          </a:bodyPr>
          <a:lstStyle>
            <a:lvl1pPr algn="l" defTabSz="650276" rtl="0" eaLnBrk="1" latinLnBrk="0" hangingPunct="1">
              <a:lnSpc>
                <a:spcPts val="5200"/>
              </a:lnSpc>
              <a:spcBef>
                <a:spcPts val="0"/>
              </a:spcBef>
              <a:buNone/>
              <a:defRPr sz="4400" b="1" kern="1200">
                <a:solidFill>
                  <a:schemeClr val="tx2"/>
                </a:solidFill>
                <a:latin typeface="+mj-lt"/>
                <a:ea typeface="+mj-ea"/>
                <a:cs typeface="+mj-cs"/>
              </a:defRPr>
            </a:lvl1pPr>
          </a:lstStyle>
          <a:p>
            <a:pPr algn="ctr"/>
            <a:r>
              <a:rPr lang="en-GB" dirty="0" smtClean="0"/>
              <a:t>ALs and Module Teams</a:t>
            </a:r>
            <a:endParaRPr lang="en-GB" dirty="0"/>
          </a:p>
        </p:txBody>
      </p:sp>
    </p:spTree>
    <p:extLst>
      <p:ext uri="{BB962C8B-B14F-4D97-AF65-F5344CB8AC3E}">
        <p14:creationId xmlns:p14="http://schemas.microsoft.com/office/powerpoint/2010/main" val="1775723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650" y="1872514"/>
            <a:ext cx="11286396" cy="7186979"/>
          </a:xfrm>
        </p:spPr>
        <p:txBody>
          <a:bodyPr/>
          <a:lstStyle/>
          <a:p>
            <a:pPr marL="0" indent="0">
              <a:buNone/>
            </a:pPr>
            <a:endParaRPr lang="en-GB" sz="2800" dirty="0" smtClean="0"/>
          </a:p>
          <a:p>
            <a:pPr marL="0" indent="0">
              <a:buNone/>
            </a:pPr>
            <a:r>
              <a:rPr lang="en-GB" sz="2800" dirty="0" smtClean="0"/>
              <a:t>There was also some concern that module teams might try to ‘dictate’ what ALs should include in tutorials:</a:t>
            </a:r>
          </a:p>
          <a:p>
            <a:pPr marL="0" indent="0">
              <a:buNone/>
            </a:pPr>
            <a:endParaRPr lang="en-GB" sz="2800" dirty="0" smtClean="0"/>
          </a:p>
          <a:p>
            <a:r>
              <a:rPr lang="en-GB" sz="2800" dirty="0" smtClean="0"/>
              <a:t>...</a:t>
            </a:r>
            <a:r>
              <a:rPr lang="en-GB" sz="2800" dirty="0"/>
              <a:t>I wouldn’t necessarily appreciate too much in the way of guidance about what we should include because actually I am an experienced educator and I should be able to judge what my group needs at that point. (D2</a:t>
            </a:r>
            <a:r>
              <a:rPr lang="en-GB" sz="2800" dirty="0" smtClean="0"/>
              <a:t>)</a:t>
            </a:r>
          </a:p>
          <a:p>
            <a:endParaRPr lang="en-GB" sz="2800" dirty="0" smtClean="0"/>
          </a:p>
          <a:p>
            <a:r>
              <a:rPr lang="en-GB" sz="2800" dirty="0"/>
              <a:t>‘...what module teams want and what they think is good is…worlds apart from what tutors think is good and what works, is practical and in the interests of the student.’ (S0</a:t>
            </a:r>
            <a:r>
              <a:rPr lang="en-GB" sz="2800" dirty="0" smtClean="0"/>
              <a:t>)</a:t>
            </a:r>
          </a:p>
          <a:p>
            <a:pPr marL="0" indent="0">
              <a:buNone/>
            </a:pPr>
            <a:endParaRPr lang="en-GB" sz="2000"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21</a:t>
            </a:fld>
            <a:endParaRPr lang="en-GB" dirty="0"/>
          </a:p>
        </p:txBody>
      </p:sp>
      <p:sp>
        <p:nvSpPr>
          <p:cNvPr id="6" name="Title 1"/>
          <p:cNvSpPr txBox="1">
            <a:spLocks/>
          </p:cNvSpPr>
          <p:nvPr/>
        </p:nvSpPr>
        <p:spPr>
          <a:xfrm>
            <a:off x="753726" y="400051"/>
            <a:ext cx="9510185" cy="959340"/>
          </a:xfrm>
          <a:prstGeom prst="rect">
            <a:avLst/>
          </a:prstGeom>
        </p:spPr>
        <p:txBody>
          <a:bodyPr vert="horz" lIns="0" tIns="0" rIns="0" bIns="0" rtlCol="0" anchor="t">
            <a:noAutofit/>
          </a:bodyPr>
          <a:lstStyle>
            <a:lvl1pPr algn="l" defTabSz="650276" rtl="0" eaLnBrk="1" latinLnBrk="0" hangingPunct="1">
              <a:lnSpc>
                <a:spcPts val="5200"/>
              </a:lnSpc>
              <a:spcBef>
                <a:spcPts val="0"/>
              </a:spcBef>
              <a:buNone/>
              <a:defRPr sz="4400" b="1" kern="1200">
                <a:solidFill>
                  <a:schemeClr val="tx2"/>
                </a:solidFill>
                <a:latin typeface="+mj-lt"/>
                <a:ea typeface="+mj-ea"/>
                <a:cs typeface="+mj-cs"/>
              </a:defRPr>
            </a:lvl1pPr>
          </a:lstStyle>
          <a:p>
            <a:pPr algn="ctr"/>
            <a:r>
              <a:rPr lang="en-GB" dirty="0"/>
              <a:t>ALs and Module Teams</a:t>
            </a:r>
          </a:p>
        </p:txBody>
      </p:sp>
    </p:spTree>
    <p:extLst>
      <p:ext uri="{BB962C8B-B14F-4D97-AF65-F5344CB8AC3E}">
        <p14:creationId xmlns:p14="http://schemas.microsoft.com/office/powerpoint/2010/main" val="3051246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26" y="397858"/>
            <a:ext cx="9510185" cy="826827"/>
          </a:xfrm>
        </p:spPr>
        <p:txBody>
          <a:bodyPr/>
          <a:lstStyle/>
          <a:p>
            <a:pPr algn="ctr"/>
            <a:r>
              <a:rPr lang="en-GB" dirty="0"/>
              <a:t>ALs and Module Teams</a:t>
            </a:r>
          </a:p>
        </p:txBody>
      </p:sp>
      <p:sp>
        <p:nvSpPr>
          <p:cNvPr id="3" name="Content Placeholder 2"/>
          <p:cNvSpPr>
            <a:spLocks noGrp="1"/>
          </p:cNvSpPr>
          <p:nvPr>
            <p:ph idx="1"/>
          </p:nvPr>
        </p:nvSpPr>
        <p:spPr/>
        <p:txBody>
          <a:bodyPr/>
          <a:lstStyle/>
          <a:p>
            <a:r>
              <a:rPr lang="en-GB" sz="3200" dirty="0"/>
              <a:t>Need to work on the relationship between the </a:t>
            </a:r>
            <a:r>
              <a:rPr lang="en-GB" sz="3200" dirty="0" smtClean="0"/>
              <a:t>line </a:t>
            </a:r>
            <a:r>
              <a:rPr lang="en-GB" sz="3200" dirty="0"/>
              <a:t>manager/Module team and the AL</a:t>
            </a:r>
          </a:p>
          <a:p>
            <a:pPr marL="0" indent="0">
              <a:buNone/>
            </a:pPr>
            <a:endParaRPr lang="en-GB" sz="3200"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22</a:t>
            </a:fld>
            <a:endParaRPr lang="en-GB" dirty="0"/>
          </a:p>
        </p:txBody>
      </p:sp>
    </p:spTree>
    <p:extLst>
      <p:ext uri="{BB962C8B-B14F-4D97-AF65-F5344CB8AC3E}">
        <p14:creationId xmlns:p14="http://schemas.microsoft.com/office/powerpoint/2010/main" val="2784087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26" y="397858"/>
            <a:ext cx="9510185" cy="826827"/>
          </a:xfrm>
        </p:spPr>
        <p:txBody>
          <a:bodyPr/>
          <a:lstStyle/>
          <a:p>
            <a:pPr algn="ctr"/>
            <a:r>
              <a:rPr lang="en-GB" dirty="0"/>
              <a:t>ALs and Module Teams</a:t>
            </a:r>
          </a:p>
        </p:txBody>
      </p:sp>
      <p:sp>
        <p:nvSpPr>
          <p:cNvPr id="3" name="Content Placeholder 2"/>
          <p:cNvSpPr>
            <a:spLocks noGrp="1"/>
          </p:cNvSpPr>
          <p:nvPr>
            <p:ph idx="1"/>
          </p:nvPr>
        </p:nvSpPr>
        <p:spPr/>
        <p:txBody>
          <a:bodyPr/>
          <a:lstStyle/>
          <a:p>
            <a:r>
              <a:rPr lang="en-GB" sz="3200" dirty="0"/>
              <a:t>Need to work on the relationship between the </a:t>
            </a:r>
            <a:r>
              <a:rPr lang="en-GB" sz="3200" dirty="0" smtClean="0"/>
              <a:t>line </a:t>
            </a:r>
            <a:r>
              <a:rPr lang="en-GB" sz="3200" dirty="0"/>
              <a:t>manager/Module team and the AL</a:t>
            </a:r>
          </a:p>
          <a:p>
            <a:pPr marL="0" indent="0">
              <a:buNone/>
            </a:pPr>
            <a:endParaRPr lang="en-GB" sz="3200" dirty="0"/>
          </a:p>
          <a:p>
            <a:r>
              <a:rPr lang="en-GB" sz="3200" dirty="0"/>
              <a:t>If we don’t get the relationship right, how will we come to share common perceptions and have respect for each other’s work </a:t>
            </a:r>
          </a:p>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23</a:t>
            </a:fld>
            <a:endParaRPr lang="en-GB" dirty="0"/>
          </a:p>
        </p:txBody>
      </p:sp>
    </p:spTree>
    <p:extLst>
      <p:ext uri="{BB962C8B-B14F-4D97-AF65-F5344CB8AC3E}">
        <p14:creationId xmlns:p14="http://schemas.microsoft.com/office/powerpoint/2010/main" val="1530046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26" y="397858"/>
            <a:ext cx="9510185" cy="826827"/>
          </a:xfrm>
        </p:spPr>
        <p:txBody>
          <a:bodyPr/>
          <a:lstStyle/>
          <a:p>
            <a:pPr algn="ctr"/>
            <a:r>
              <a:rPr lang="en-GB" dirty="0"/>
              <a:t>ALs and Module Teams</a:t>
            </a:r>
          </a:p>
        </p:txBody>
      </p:sp>
      <p:sp>
        <p:nvSpPr>
          <p:cNvPr id="3" name="Content Placeholder 2"/>
          <p:cNvSpPr>
            <a:spLocks noGrp="1"/>
          </p:cNvSpPr>
          <p:nvPr>
            <p:ph idx="1"/>
          </p:nvPr>
        </p:nvSpPr>
        <p:spPr/>
        <p:txBody>
          <a:bodyPr/>
          <a:lstStyle/>
          <a:p>
            <a:r>
              <a:rPr lang="en-GB" sz="3200" dirty="0"/>
              <a:t>Need to work on the relationship between the </a:t>
            </a:r>
            <a:r>
              <a:rPr lang="en-GB" sz="3200" dirty="0" smtClean="0"/>
              <a:t>line </a:t>
            </a:r>
            <a:r>
              <a:rPr lang="en-GB" sz="3200" dirty="0"/>
              <a:t>manager/Module team and the AL</a:t>
            </a:r>
          </a:p>
          <a:p>
            <a:pPr marL="0" indent="0">
              <a:buNone/>
            </a:pPr>
            <a:endParaRPr lang="en-GB" sz="3200" dirty="0"/>
          </a:p>
          <a:p>
            <a:r>
              <a:rPr lang="en-GB" sz="3200" dirty="0"/>
              <a:t>If we don’t get the relationship right, how will we come to share common perceptions and have respect for each other’s work </a:t>
            </a:r>
          </a:p>
          <a:p>
            <a:pPr marL="0" indent="0">
              <a:buNone/>
            </a:pPr>
            <a:endParaRPr lang="en-GB" sz="3200" dirty="0"/>
          </a:p>
          <a:p>
            <a:r>
              <a:rPr lang="en-GB" sz="3200" dirty="0"/>
              <a:t>Module team should be wider, to include all teaching </a:t>
            </a:r>
            <a:r>
              <a:rPr lang="en-GB" sz="3200" dirty="0" smtClean="0"/>
              <a:t>ALs</a:t>
            </a:r>
          </a:p>
          <a:p>
            <a:pPr marL="0" indent="0">
              <a:buNone/>
            </a:pPr>
            <a:endParaRPr lang="en-GB" sz="3200" dirty="0" smtClean="0"/>
          </a:p>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24</a:t>
            </a:fld>
            <a:endParaRPr lang="en-GB" dirty="0"/>
          </a:p>
        </p:txBody>
      </p:sp>
    </p:spTree>
    <p:extLst>
      <p:ext uri="{BB962C8B-B14F-4D97-AF65-F5344CB8AC3E}">
        <p14:creationId xmlns:p14="http://schemas.microsoft.com/office/powerpoint/2010/main" val="1463329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26" y="397858"/>
            <a:ext cx="9510185" cy="826827"/>
          </a:xfrm>
        </p:spPr>
        <p:txBody>
          <a:bodyPr/>
          <a:lstStyle/>
          <a:p>
            <a:pPr algn="ctr"/>
            <a:r>
              <a:rPr lang="en-GB" dirty="0"/>
              <a:t>ALs and Module Teams</a:t>
            </a:r>
          </a:p>
        </p:txBody>
      </p:sp>
      <p:sp>
        <p:nvSpPr>
          <p:cNvPr id="3" name="Content Placeholder 2"/>
          <p:cNvSpPr>
            <a:spLocks noGrp="1"/>
          </p:cNvSpPr>
          <p:nvPr>
            <p:ph idx="1"/>
          </p:nvPr>
        </p:nvSpPr>
        <p:spPr/>
        <p:txBody>
          <a:bodyPr/>
          <a:lstStyle/>
          <a:p>
            <a:r>
              <a:rPr lang="en-GB" sz="3200" dirty="0"/>
              <a:t>Need to work on the relationship between the </a:t>
            </a:r>
            <a:r>
              <a:rPr lang="en-GB" sz="3200" dirty="0" smtClean="0"/>
              <a:t>line </a:t>
            </a:r>
            <a:r>
              <a:rPr lang="en-GB" sz="3200" dirty="0"/>
              <a:t>manager/Module team and the AL</a:t>
            </a:r>
          </a:p>
          <a:p>
            <a:pPr marL="0" indent="0">
              <a:buNone/>
            </a:pPr>
            <a:endParaRPr lang="en-GB" sz="3200" dirty="0"/>
          </a:p>
          <a:p>
            <a:r>
              <a:rPr lang="en-GB" sz="3200" dirty="0"/>
              <a:t>If we don’t get the relationship right, how will we come to share common perceptions and have respect for each other’s work </a:t>
            </a:r>
          </a:p>
          <a:p>
            <a:pPr marL="0" indent="0">
              <a:buNone/>
            </a:pPr>
            <a:endParaRPr lang="en-GB" sz="3200" dirty="0"/>
          </a:p>
          <a:p>
            <a:r>
              <a:rPr lang="en-GB" sz="3200" dirty="0"/>
              <a:t>Module team should be wider, to include all teaching </a:t>
            </a:r>
            <a:r>
              <a:rPr lang="en-GB" sz="3200" dirty="0" smtClean="0"/>
              <a:t>ALs</a:t>
            </a:r>
          </a:p>
          <a:p>
            <a:pPr marL="0" indent="0">
              <a:buNone/>
            </a:pPr>
            <a:endParaRPr lang="en-GB" sz="3200" dirty="0" smtClean="0"/>
          </a:p>
          <a:p>
            <a:r>
              <a:rPr lang="en-GB" sz="3200" dirty="0" smtClean="0"/>
              <a:t>ALs need a professional identity</a:t>
            </a:r>
            <a:endParaRPr lang="en-GB" sz="3200" dirty="0"/>
          </a:p>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25</a:t>
            </a:fld>
            <a:endParaRPr lang="en-GB" dirty="0"/>
          </a:p>
        </p:txBody>
      </p:sp>
    </p:spTree>
    <p:extLst>
      <p:ext uri="{BB962C8B-B14F-4D97-AF65-F5344CB8AC3E}">
        <p14:creationId xmlns:p14="http://schemas.microsoft.com/office/powerpoint/2010/main" val="48611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0079" y="3107656"/>
            <a:ext cx="8718327" cy="1292854"/>
          </a:xfrm>
        </p:spPr>
        <p:txBody>
          <a:bodyPr/>
          <a:lstStyle/>
          <a:p>
            <a:r>
              <a:rPr lang="en-GB" dirty="0" smtClean="0"/>
              <a:t>Thoughts for the day:</a:t>
            </a:r>
            <a:br>
              <a:rPr lang="en-GB" dirty="0" smtClean="0"/>
            </a:br>
            <a:endParaRPr lang="en-GB" dirty="0"/>
          </a:p>
        </p:txBody>
      </p:sp>
      <p:sp>
        <p:nvSpPr>
          <p:cNvPr id="3" name="Subtitle 2"/>
          <p:cNvSpPr>
            <a:spLocks noGrp="1"/>
          </p:cNvSpPr>
          <p:nvPr>
            <p:ph type="subTitle" idx="1"/>
          </p:nvPr>
        </p:nvSpPr>
        <p:spPr>
          <a:xfrm>
            <a:off x="2165685" y="4544890"/>
            <a:ext cx="8694819" cy="3123932"/>
          </a:xfrm>
        </p:spPr>
        <p:txBody>
          <a:bodyPr/>
          <a:lstStyle/>
          <a:p>
            <a:pPr marL="457200" indent="-457200">
              <a:buFont typeface="Arial" panose="020B0604020202020204" pitchFamily="34" charset="0"/>
              <a:buChar char="•"/>
            </a:pPr>
            <a:r>
              <a:rPr lang="en-GB" sz="2900" dirty="0" smtClean="0"/>
              <a:t>Is group tuition the only way to go?</a:t>
            </a:r>
          </a:p>
          <a:p>
            <a:pPr marL="457200" indent="-457200">
              <a:buFont typeface="Arial" panose="020B0604020202020204" pitchFamily="34" charset="0"/>
              <a:buChar char="•"/>
            </a:pPr>
            <a:endParaRPr lang="en-GB" sz="2900" dirty="0" smtClean="0"/>
          </a:p>
          <a:p>
            <a:pPr marL="457200" indent="-457200">
              <a:buFont typeface="Arial" panose="020B0604020202020204" pitchFamily="34" charset="0"/>
              <a:buChar char="•"/>
            </a:pPr>
            <a:r>
              <a:rPr lang="en-GB" sz="2900" dirty="0"/>
              <a:t>W</a:t>
            </a:r>
            <a:r>
              <a:rPr lang="en-GB" sz="2900" dirty="0" smtClean="0"/>
              <a:t>ill online as an alternative to f2f change things?</a:t>
            </a:r>
          </a:p>
          <a:p>
            <a:pPr marL="457200" indent="-457200">
              <a:buFont typeface="Arial" panose="020B0604020202020204" pitchFamily="34" charset="0"/>
              <a:buChar char="•"/>
            </a:pPr>
            <a:endParaRPr lang="en-GB" sz="2900" dirty="0" smtClean="0"/>
          </a:p>
          <a:p>
            <a:r>
              <a:rPr lang="en-GB" sz="2900" dirty="0" smtClean="0"/>
              <a:t>How to create social presence online?</a:t>
            </a:r>
          </a:p>
          <a:p>
            <a:endParaRPr lang="en-GB" sz="2900" dirty="0" smtClean="0"/>
          </a:p>
          <a:p>
            <a:r>
              <a:rPr lang="en-GB" sz="2900" dirty="0" smtClean="0"/>
              <a:t>How to maintain AL professional identity?</a:t>
            </a:r>
            <a:endParaRPr lang="en-GB" sz="2900" dirty="0"/>
          </a:p>
        </p:txBody>
      </p:sp>
      <p:sp>
        <p:nvSpPr>
          <p:cNvPr id="4" name="Slide Number Placeholder 3"/>
          <p:cNvSpPr>
            <a:spLocks noGrp="1"/>
          </p:cNvSpPr>
          <p:nvPr>
            <p:ph type="sldNum" sz="quarter" idx="4"/>
          </p:nvPr>
        </p:nvSpPr>
        <p:spPr/>
        <p:txBody>
          <a:bodyPr/>
          <a:lstStyle/>
          <a:p>
            <a:pPr algn="ctr"/>
            <a:fld id="{C0BADC3D-1509-2C4E-AB5E-AF0356668A88}" type="slidenum">
              <a:rPr lang="en-GB" smtClean="0"/>
              <a:pPr algn="ctr"/>
              <a:t>26</a:t>
            </a:fld>
            <a:endParaRPr lang="en-GB" dirty="0"/>
          </a:p>
        </p:txBody>
      </p:sp>
    </p:spTree>
    <p:extLst>
      <p:ext uri="{BB962C8B-B14F-4D97-AF65-F5344CB8AC3E}">
        <p14:creationId xmlns:p14="http://schemas.microsoft.com/office/powerpoint/2010/main" val="2231050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3022339"/>
            <a:ext cx="8718327" cy="1923604"/>
          </a:xfrm>
        </p:spPr>
        <p:txBody>
          <a:bodyPr/>
          <a:lstStyle/>
          <a:p>
            <a:r>
              <a:rPr lang="en-GB" dirty="0" smtClean="0"/>
              <a:t>Contact details:</a:t>
            </a:r>
            <a:br>
              <a:rPr lang="en-GB" dirty="0" smtClean="0"/>
            </a:br>
            <a:r>
              <a:rPr lang="en-GB" sz="4000" dirty="0" smtClean="0"/>
              <a:t>@open.ac.uk</a:t>
            </a:r>
            <a:r>
              <a:rPr lang="en-GB" dirty="0" smtClean="0"/>
              <a:t/>
            </a:r>
            <a:br>
              <a:rPr lang="en-GB" dirty="0" smtClean="0"/>
            </a:br>
            <a:endParaRPr lang="en-GB" dirty="0"/>
          </a:p>
        </p:txBody>
      </p:sp>
      <p:sp>
        <p:nvSpPr>
          <p:cNvPr id="3" name="Subtitle 2"/>
          <p:cNvSpPr>
            <a:spLocks noGrp="1"/>
          </p:cNvSpPr>
          <p:nvPr>
            <p:ph type="subTitle" idx="1"/>
          </p:nvPr>
        </p:nvSpPr>
        <p:spPr>
          <a:xfrm>
            <a:off x="2133600" y="5358645"/>
            <a:ext cx="8731420" cy="1846659"/>
          </a:xfrm>
        </p:spPr>
        <p:txBody>
          <a:bodyPr/>
          <a:lstStyle/>
          <a:p>
            <a:r>
              <a:rPr lang="en-GB" dirty="0" err="1"/>
              <a:t>a</a:t>
            </a:r>
            <a:r>
              <a:rPr lang="en-GB" dirty="0" err="1" smtClean="0"/>
              <a:t>nn.walshe</a:t>
            </a:r>
            <a:endParaRPr lang="en-GB" dirty="0" smtClean="0"/>
          </a:p>
          <a:p>
            <a:r>
              <a:rPr lang="en-GB" dirty="0" err="1"/>
              <a:t>a</a:t>
            </a:r>
            <a:r>
              <a:rPr lang="en-GB" dirty="0" err="1" smtClean="0"/>
              <a:t>nne.campbell</a:t>
            </a:r>
            <a:endParaRPr lang="en-GB" dirty="0" smtClean="0"/>
          </a:p>
          <a:p>
            <a:r>
              <a:rPr lang="en-GB" dirty="0" err="1" smtClean="0"/>
              <a:t>anne-marie.gallen</a:t>
            </a:r>
            <a:endParaRPr lang="en-GB" dirty="0" smtClean="0"/>
          </a:p>
          <a:p>
            <a:r>
              <a:rPr lang="en-GB" dirty="0" err="1" smtClean="0"/>
              <a:t>m.h.</a:t>
            </a:r>
            <a:r>
              <a:rPr lang="en-GB" dirty="0" err="1"/>
              <a:t>j</a:t>
            </a:r>
            <a:r>
              <a:rPr lang="en-GB" dirty="0" err="1" smtClean="0"/>
              <a:t>ones</a:t>
            </a:r>
            <a:endParaRPr lang="en-GB" dirty="0"/>
          </a:p>
        </p:txBody>
      </p:sp>
      <p:sp>
        <p:nvSpPr>
          <p:cNvPr id="4" name="Slide Number Placeholder 3"/>
          <p:cNvSpPr>
            <a:spLocks noGrp="1"/>
          </p:cNvSpPr>
          <p:nvPr>
            <p:ph type="sldNum" sz="quarter" idx="4"/>
          </p:nvPr>
        </p:nvSpPr>
        <p:spPr/>
        <p:txBody>
          <a:bodyPr/>
          <a:lstStyle/>
          <a:p>
            <a:pPr algn="ctr"/>
            <a:fld id="{C0BADC3D-1509-2C4E-AB5E-AF0356668A88}" type="slidenum">
              <a:rPr lang="en-GB" smtClean="0"/>
              <a:pPr algn="ctr"/>
              <a:t>27</a:t>
            </a:fld>
            <a:endParaRPr lang="en-GB" dirty="0"/>
          </a:p>
        </p:txBody>
      </p:sp>
    </p:spTree>
    <p:extLst>
      <p:ext uri="{BB962C8B-B14F-4D97-AF65-F5344CB8AC3E}">
        <p14:creationId xmlns:p14="http://schemas.microsoft.com/office/powerpoint/2010/main" val="2648007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15626" y="2662852"/>
            <a:ext cx="4251041" cy="2813416"/>
          </a:xfrm>
          <a:prstGeom prst="rect">
            <a:avLst/>
          </a:prstGeom>
          <a:effectLst>
            <a:outerShdw blurRad="50800" dist="50800" dir="5400000" algn="ctr" rotWithShape="0">
              <a:srgbClr val="000000"/>
            </a:outerShdw>
          </a:effectLst>
        </p:spPr>
      </p:pic>
      <p:sp>
        <p:nvSpPr>
          <p:cNvPr id="2" name="Title 1"/>
          <p:cNvSpPr>
            <a:spLocks noGrp="1"/>
          </p:cNvSpPr>
          <p:nvPr>
            <p:ph type="title"/>
          </p:nvPr>
        </p:nvSpPr>
        <p:spPr/>
        <p:txBody>
          <a:bodyPr/>
          <a:lstStyle/>
          <a:p>
            <a:r>
              <a:rPr lang="en-GB" dirty="0" smtClean="0"/>
              <a:t>Associate Lecturer perspectives</a:t>
            </a:r>
            <a:endParaRPr lang="en-GB" dirty="0"/>
          </a:p>
        </p:txBody>
      </p:sp>
      <p:sp>
        <p:nvSpPr>
          <p:cNvPr id="3" name="Content Placeholder 2"/>
          <p:cNvSpPr>
            <a:spLocks noGrp="1"/>
          </p:cNvSpPr>
          <p:nvPr>
            <p:ph idx="1"/>
          </p:nvPr>
        </p:nvSpPr>
        <p:spPr>
          <a:xfrm>
            <a:off x="715626" y="6209958"/>
            <a:ext cx="11575130" cy="3069857"/>
          </a:xfrm>
        </p:spPr>
        <p:txBody>
          <a:bodyPr/>
          <a:lstStyle/>
          <a:p>
            <a:pPr marL="0" indent="0">
              <a:buNone/>
            </a:pPr>
            <a:r>
              <a:rPr lang="en-GB" b="1" u="sng" dirty="0" smtClean="0"/>
              <a:t>Methodology</a:t>
            </a:r>
          </a:p>
          <a:p>
            <a:pPr marL="0" indent="0">
              <a:buNone/>
            </a:pPr>
            <a:r>
              <a:rPr lang="en-GB" b="1" u="sng" dirty="0" smtClean="0"/>
              <a:t> </a:t>
            </a:r>
            <a:endParaRPr lang="en-GB" b="1" u="sng" dirty="0"/>
          </a:p>
          <a:p>
            <a:r>
              <a:rPr lang="en-GB" dirty="0"/>
              <a:t>A series of structured conversations with a cohort of Associate Lecturers from Science and MCT. </a:t>
            </a:r>
            <a:endParaRPr lang="en-GB" dirty="0" smtClean="0"/>
          </a:p>
          <a:p>
            <a:r>
              <a:rPr lang="en-GB" dirty="0" smtClean="0"/>
              <a:t>A </a:t>
            </a:r>
            <a:r>
              <a:rPr lang="en-GB" dirty="0"/>
              <a:t>thematic analysis to identify </a:t>
            </a:r>
            <a:r>
              <a:rPr lang="en-GB" dirty="0" smtClean="0"/>
              <a:t>aspects of perceptions of tuition that appear significant. </a:t>
            </a:r>
          </a:p>
          <a:p>
            <a:r>
              <a:rPr lang="en-GB" dirty="0" smtClean="0"/>
              <a:t>The themes will provide pointers to direct our investigation of student and module team perceptions. </a:t>
            </a:r>
          </a:p>
        </p:txBody>
      </p:sp>
      <p:sp>
        <p:nvSpPr>
          <p:cNvPr id="4" name="Subtitle 3"/>
          <p:cNvSpPr>
            <a:spLocks noGrp="1"/>
          </p:cNvSpPr>
          <p:nvPr>
            <p:ph type="subTitle" idx="13"/>
          </p:nvPr>
        </p:nvSpPr>
        <p:spPr/>
        <p:txBody>
          <a:bodyPr/>
          <a:lstStyle/>
          <a:p>
            <a:r>
              <a:rPr lang="en-GB" b="1" i="1" dirty="0" smtClean="0"/>
              <a:t>Drawing on experience and reflective practice</a:t>
            </a:r>
            <a:endParaRPr lang="en-GB" b="1" i="1"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3</a:t>
            </a:fld>
            <a:endParaRPr lang="en-GB" dirty="0"/>
          </a:p>
        </p:txBody>
      </p:sp>
      <p:sp>
        <p:nvSpPr>
          <p:cNvPr id="7" name="TextBox 6"/>
          <p:cNvSpPr txBox="1"/>
          <p:nvPr/>
        </p:nvSpPr>
        <p:spPr>
          <a:xfrm>
            <a:off x="5288866" y="2280228"/>
            <a:ext cx="6997042" cy="4493538"/>
          </a:xfrm>
          <a:prstGeom prst="rect">
            <a:avLst/>
          </a:prstGeom>
          <a:noFill/>
        </p:spPr>
        <p:txBody>
          <a:bodyPr wrap="square" rtlCol="0">
            <a:spAutoFit/>
          </a:bodyPr>
          <a:lstStyle/>
          <a:p>
            <a:r>
              <a:rPr lang="en-GB" dirty="0"/>
              <a:t>This initial investigation focuses on Associate Lecturers. This is because they:</a:t>
            </a:r>
          </a:p>
          <a:p>
            <a:pPr marL="457200" indent="-457200">
              <a:buClr>
                <a:schemeClr val="tx2">
                  <a:lumMod val="75000"/>
                </a:schemeClr>
              </a:buClr>
              <a:buFont typeface="Courier New" panose="02070309020205020404" pitchFamily="49" charset="0"/>
              <a:buChar char="o"/>
            </a:pPr>
            <a:r>
              <a:rPr lang="en-GB" dirty="0"/>
              <a:t>are experienced in delivering and reflecting on tuition,</a:t>
            </a:r>
          </a:p>
          <a:p>
            <a:pPr marL="457200" indent="-457200">
              <a:buClr>
                <a:schemeClr val="tx2">
                  <a:lumMod val="75000"/>
                </a:schemeClr>
              </a:buClr>
              <a:buFont typeface="Courier New" panose="02070309020205020404" pitchFamily="49" charset="0"/>
              <a:buChar char="o"/>
            </a:pPr>
            <a:r>
              <a:rPr lang="en-GB" dirty="0"/>
              <a:t>have views on student and module team perceptions of tuition,</a:t>
            </a:r>
          </a:p>
          <a:p>
            <a:pPr marL="457200" indent="-457200">
              <a:buClr>
                <a:schemeClr val="tx2">
                  <a:lumMod val="75000"/>
                </a:schemeClr>
              </a:buClr>
              <a:buFont typeface="Courier New" panose="02070309020205020404" pitchFamily="49" charset="0"/>
              <a:buChar char="o"/>
            </a:pPr>
            <a:r>
              <a:rPr lang="en-GB" dirty="0"/>
              <a:t>see the practice of delivering tuition in groups as part of their professional identity.</a:t>
            </a:r>
          </a:p>
          <a:p>
            <a:r>
              <a:rPr lang="en-GB" dirty="0" smtClean="0"/>
              <a:t>Also</a:t>
            </a:r>
            <a:r>
              <a:rPr lang="en-GB" dirty="0"/>
              <a:t>, it is relatively straightforward to gather useful data from AL staff.</a:t>
            </a:r>
          </a:p>
          <a:p>
            <a:endParaRPr lang="en-GB" dirty="0"/>
          </a:p>
        </p:txBody>
      </p:sp>
    </p:spTree>
    <p:extLst>
      <p:ext uri="{BB962C8B-B14F-4D97-AF65-F5344CB8AC3E}">
        <p14:creationId xmlns:p14="http://schemas.microsoft.com/office/powerpoint/2010/main" val="1173034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 demographics</a:t>
            </a:r>
            <a:endParaRPr lang="en-GB" dirty="0"/>
          </a:p>
        </p:txBody>
      </p:sp>
      <p:sp>
        <p:nvSpPr>
          <p:cNvPr id="3" name="Content Placeholder 2"/>
          <p:cNvSpPr>
            <a:spLocks noGrp="1"/>
          </p:cNvSpPr>
          <p:nvPr>
            <p:ph idx="1"/>
          </p:nvPr>
        </p:nvSpPr>
        <p:spPr>
          <a:xfrm>
            <a:off x="715625" y="2649196"/>
            <a:ext cx="11941595" cy="6222686"/>
          </a:xfrm>
          <a:effectLst>
            <a:innerShdw blurRad="114300">
              <a:prstClr val="black"/>
            </a:innerShdw>
          </a:effectLst>
        </p:spPr>
        <p:txBody>
          <a:bodyPr/>
          <a:lstStyle/>
          <a:p>
            <a:pPr marL="0" indent="0">
              <a:buNone/>
            </a:pPr>
            <a:r>
              <a:rPr lang="en-GB" sz="2600" dirty="0" smtClean="0"/>
              <a:t>Phone interviews with 19 </a:t>
            </a:r>
            <a:r>
              <a:rPr lang="en-GB" sz="2600" dirty="0"/>
              <a:t>ALs from MCT and Science</a:t>
            </a:r>
          </a:p>
          <a:p>
            <a:endParaRPr lang="en-GB" dirty="0"/>
          </a:p>
          <a:p>
            <a:r>
              <a:rPr lang="en-GB" dirty="0"/>
              <a:t>Disciplines: </a:t>
            </a:r>
            <a:r>
              <a:rPr lang="en-GB" dirty="0" smtClean="0"/>
              <a:t>Science (10), Engineering &amp; Technology (6), Computing (5), Maths (4)</a:t>
            </a:r>
            <a:endParaRPr lang="en-GB" dirty="0"/>
          </a:p>
          <a:p>
            <a:endParaRPr lang="en-GB" dirty="0"/>
          </a:p>
          <a:p>
            <a:r>
              <a:rPr lang="en-GB" dirty="0"/>
              <a:t>All L1 tutors but most also with extensive experience of teaching at other </a:t>
            </a:r>
            <a:r>
              <a:rPr lang="en-GB" dirty="0" smtClean="0"/>
              <a:t>levels</a:t>
            </a:r>
          </a:p>
          <a:p>
            <a:endParaRPr lang="en-GB" dirty="0"/>
          </a:p>
          <a:p>
            <a:r>
              <a:rPr lang="en-GB" dirty="0" smtClean="0"/>
              <a:t>Several teach across disciplines.  Several teach across faculties.</a:t>
            </a:r>
            <a:endParaRPr lang="en-GB" dirty="0"/>
          </a:p>
          <a:p>
            <a:endParaRPr lang="en-GB" dirty="0"/>
          </a:p>
          <a:p>
            <a:r>
              <a:rPr lang="en-GB" dirty="0"/>
              <a:t>Based in locations right across England, Scotland and Wales, from large towns to remote areas</a:t>
            </a:r>
          </a:p>
          <a:p>
            <a:endParaRPr lang="en-GB" dirty="0"/>
          </a:p>
          <a:p>
            <a:r>
              <a:rPr lang="en-GB" dirty="0"/>
              <a:t>Almost all with extensive </a:t>
            </a:r>
            <a:r>
              <a:rPr lang="en-GB" dirty="0" smtClean="0"/>
              <a:t>external teaching </a:t>
            </a:r>
            <a:r>
              <a:rPr lang="en-GB" dirty="0"/>
              <a:t>experience</a:t>
            </a:r>
          </a:p>
          <a:p>
            <a:endParaRPr lang="en-GB" dirty="0"/>
          </a:p>
          <a:p>
            <a:pPr lvl="1">
              <a:buFont typeface="Wingdings" panose="05000000000000000000" pitchFamily="2" charset="2"/>
              <a:buChar char="Ø"/>
            </a:pPr>
            <a:r>
              <a:rPr lang="en-GB" sz="2400" dirty="0" smtClean="0"/>
              <a:t> 13 </a:t>
            </a:r>
            <a:r>
              <a:rPr lang="en-GB" sz="2400" dirty="0"/>
              <a:t>have taught or still teach in colleges and/or schools</a:t>
            </a:r>
          </a:p>
          <a:p>
            <a:pPr lvl="1">
              <a:buFont typeface="Wingdings" panose="05000000000000000000" pitchFamily="2" charset="2"/>
              <a:buChar char="Ø"/>
            </a:pPr>
            <a:r>
              <a:rPr lang="en-GB" sz="2400" dirty="0" smtClean="0"/>
              <a:t> 7 </a:t>
            </a:r>
            <a:r>
              <a:rPr lang="en-GB" sz="2400" dirty="0"/>
              <a:t>have taught or still teach in other HE institutions</a:t>
            </a:r>
          </a:p>
          <a:p>
            <a:pPr lvl="1">
              <a:buFont typeface="Wingdings" panose="05000000000000000000" pitchFamily="2" charset="2"/>
              <a:buChar char="Ø"/>
            </a:pPr>
            <a:r>
              <a:rPr lang="en-GB" sz="2400" dirty="0" smtClean="0"/>
              <a:t> 5 </a:t>
            </a:r>
            <a:r>
              <a:rPr lang="en-GB" sz="2400" dirty="0"/>
              <a:t>work in teaching &amp; learning in other areas </a:t>
            </a:r>
            <a:r>
              <a:rPr lang="en-GB" sz="2400" dirty="0" err="1"/>
              <a:t>eg</a:t>
            </a:r>
            <a:r>
              <a:rPr lang="en-GB" sz="2400" dirty="0"/>
              <a:t> professional development, vocational training, basic literacy, prison teaching</a:t>
            </a:r>
          </a:p>
          <a:p>
            <a:endParaRPr lang="en-GB" dirty="0"/>
          </a:p>
          <a:p>
            <a:endParaRPr lang="en-GB" dirty="0"/>
          </a:p>
        </p:txBody>
      </p:sp>
      <p:sp>
        <p:nvSpPr>
          <p:cNvPr id="4" name="Subtitle 3"/>
          <p:cNvSpPr>
            <a:spLocks noGrp="1"/>
          </p:cNvSpPr>
          <p:nvPr>
            <p:ph type="subTitle" idx="13"/>
          </p:nvPr>
        </p:nvSpPr>
        <p:spPr/>
        <p:txBody>
          <a:bodyPr/>
          <a:lstStyle/>
          <a:p>
            <a:r>
              <a:rPr lang="en-GB" b="1" i="1" dirty="0" smtClean="0"/>
              <a:t>Who did we speak to?</a:t>
            </a:r>
            <a:endParaRPr lang="en-GB" b="1" i="1"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4</a:t>
            </a:fld>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431" y="463031"/>
            <a:ext cx="2656000" cy="2597900"/>
          </a:xfrm>
          <a:prstGeom prst="rect">
            <a:avLst/>
          </a:prstGeom>
        </p:spPr>
      </p:pic>
    </p:spTree>
    <p:extLst>
      <p:ext uri="{BB962C8B-B14F-4D97-AF65-F5344CB8AC3E}">
        <p14:creationId xmlns:p14="http://schemas.microsoft.com/office/powerpoint/2010/main" val="1776536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 and AL experience</a:t>
            </a:r>
            <a:endParaRPr lang="en-GB" dirty="0"/>
          </a:p>
        </p:txBody>
      </p:sp>
      <p:sp>
        <p:nvSpPr>
          <p:cNvPr id="3" name="Content Placeholder 2"/>
          <p:cNvSpPr>
            <a:spLocks noGrp="1"/>
          </p:cNvSpPr>
          <p:nvPr>
            <p:ph idx="1"/>
          </p:nvPr>
        </p:nvSpPr>
        <p:spPr>
          <a:xfrm>
            <a:off x="720916" y="2422358"/>
            <a:ext cx="11575130" cy="6524841"/>
          </a:xfrm>
        </p:spPr>
        <p:txBody>
          <a:bodyPr/>
          <a:lstStyle/>
          <a:p>
            <a:r>
              <a:rPr lang="en-GB" dirty="0" smtClean="0"/>
              <a:t>ALs who were already very interested in tuition</a:t>
            </a:r>
          </a:p>
          <a:p>
            <a:endParaRPr lang="en-GB" dirty="0"/>
          </a:p>
          <a:p>
            <a:r>
              <a:rPr lang="en-GB" dirty="0" smtClean="0"/>
              <a:t>Most of the ALs had many years of tuition experience in the OU and elsewhere</a:t>
            </a:r>
            <a:endParaRPr lang="en-GB" dirty="0"/>
          </a:p>
        </p:txBody>
      </p:sp>
      <p:sp>
        <p:nvSpPr>
          <p:cNvPr id="4" name="Subtitle 3"/>
          <p:cNvSpPr>
            <a:spLocks noGrp="1"/>
          </p:cNvSpPr>
          <p:nvPr>
            <p:ph type="subTitle" idx="13"/>
          </p:nvPr>
        </p:nvSpPr>
        <p:spPr/>
        <p:txBody>
          <a:bodyPr/>
          <a:lstStyle/>
          <a:p>
            <a:r>
              <a:rPr lang="en-GB" b="1" i="1" dirty="0" smtClean="0"/>
              <a:t>Who did we speak to?</a:t>
            </a:r>
            <a:endParaRPr lang="en-GB" b="1" i="1"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5</a:t>
            </a:fld>
            <a:endParaRPr lang="en-GB" dirty="0"/>
          </a:p>
        </p:txBody>
      </p:sp>
      <p:grpSp>
        <p:nvGrpSpPr>
          <p:cNvPr id="6" name="Group 5"/>
          <p:cNvGrpSpPr/>
          <p:nvPr/>
        </p:nvGrpSpPr>
        <p:grpSpPr>
          <a:xfrm>
            <a:off x="630621" y="4105092"/>
            <a:ext cx="11755719" cy="4175031"/>
            <a:chOff x="1306338" y="4040715"/>
            <a:chExt cx="9729422" cy="2743201"/>
          </a:xfrm>
        </p:grpSpPr>
        <p:graphicFrame>
          <p:nvGraphicFramePr>
            <p:cNvPr id="7" name="Chart 6"/>
            <p:cNvGraphicFramePr>
              <a:graphicFrameLocks/>
            </p:cNvGraphicFramePr>
            <p:nvPr>
              <p:extLst>
                <p:ext uri="{D42A27DB-BD31-4B8C-83A1-F6EECF244321}">
                  <p14:modId xmlns:p14="http://schemas.microsoft.com/office/powerpoint/2010/main" val="3091619203"/>
                </p:ext>
              </p:extLst>
            </p:nvPr>
          </p:nvGraphicFramePr>
          <p:xfrm>
            <a:off x="1306338" y="404071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421738965"/>
                </p:ext>
              </p:extLst>
            </p:nvPr>
          </p:nvGraphicFramePr>
          <p:xfrm>
            <a:off x="6463760" y="4040716"/>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594812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 Guidance on tuition</a:t>
            </a:r>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6</a:t>
            </a:fld>
            <a:endParaRPr lang="en-GB" dirty="0"/>
          </a:p>
        </p:txBody>
      </p:sp>
      <p:sp>
        <p:nvSpPr>
          <p:cNvPr id="6" name="Content Placeholder 2"/>
          <p:cNvSpPr>
            <a:spLocks noGrp="1"/>
          </p:cNvSpPr>
          <p:nvPr>
            <p:ph idx="1"/>
          </p:nvPr>
        </p:nvSpPr>
        <p:spPr>
          <a:xfrm>
            <a:off x="715626" y="1885761"/>
            <a:ext cx="11575130" cy="6222686"/>
          </a:xfrm>
        </p:spPr>
        <p:txBody>
          <a:bodyPr/>
          <a:lstStyle/>
          <a:p>
            <a:r>
              <a:rPr lang="en-GB" sz="3200" dirty="0" smtClean="0">
                <a:solidFill>
                  <a:schemeClr val="tx2">
                    <a:lumMod val="75000"/>
                  </a:schemeClr>
                </a:solidFill>
              </a:rPr>
              <a:t>What does </a:t>
            </a:r>
            <a:r>
              <a:rPr lang="en-GB" sz="3200" dirty="0" err="1" smtClean="0">
                <a:solidFill>
                  <a:schemeClr val="tx2">
                    <a:lumMod val="75000"/>
                  </a:schemeClr>
                </a:solidFill>
              </a:rPr>
              <a:t>TutorHome</a:t>
            </a:r>
            <a:r>
              <a:rPr lang="en-GB" sz="3200" dirty="0" smtClean="0">
                <a:solidFill>
                  <a:schemeClr val="tx2">
                    <a:lumMod val="75000"/>
                  </a:schemeClr>
                </a:solidFill>
              </a:rPr>
              <a:t> tell ALs? </a:t>
            </a:r>
          </a:p>
          <a:p>
            <a:pPr lvl="1"/>
            <a:r>
              <a:rPr lang="en-GB" sz="2800" dirty="0" smtClean="0"/>
              <a:t>The purpose of tutorials varies according to faculty and module.</a:t>
            </a:r>
          </a:p>
          <a:p>
            <a:pPr lvl="1"/>
            <a:r>
              <a:rPr lang="en-GB" sz="2800" dirty="0" smtClean="0"/>
              <a:t>Tutorials are a good opportunity for [students] to get help with key points, to gain confidence and meet other students.</a:t>
            </a:r>
          </a:p>
          <a:p>
            <a:pPr marL="331788" lvl="1" indent="0">
              <a:buNone/>
            </a:pPr>
            <a:endParaRPr lang="en-GB" sz="2800" dirty="0" smtClean="0"/>
          </a:p>
          <a:p>
            <a:r>
              <a:rPr lang="en-GB" sz="3200" dirty="0" smtClean="0">
                <a:solidFill>
                  <a:schemeClr val="tx2">
                    <a:lumMod val="75000"/>
                  </a:schemeClr>
                </a:solidFill>
              </a:rPr>
              <a:t>What does </a:t>
            </a:r>
            <a:r>
              <a:rPr lang="en-GB" sz="3200" dirty="0" err="1" smtClean="0">
                <a:solidFill>
                  <a:schemeClr val="tx2">
                    <a:lumMod val="75000"/>
                  </a:schemeClr>
                </a:solidFill>
              </a:rPr>
              <a:t>StudentHome</a:t>
            </a:r>
            <a:r>
              <a:rPr lang="en-GB" sz="3200" dirty="0" smtClean="0">
                <a:solidFill>
                  <a:schemeClr val="tx2">
                    <a:lumMod val="75000"/>
                  </a:schemeClr>
                </a:solidFill>
              </a:rPr>
              <a:t> tell students?</a:t>
            </a:r>
          </a:p>
          <a:p>
            <a:pPr lvl="1"/>
            <a:r>
              <a:rPr lang="en-GB" sz="2800" dirty="0" smtClean="0"/>
              <a:t>Although </a:t>
            </a:r>
            <a:r>
              <a:rPr lang="en-GB" sz="2800" dirty="0"/>
              <a:t>we encourage students to attend tutorials this is completely optional</a:t>
            </a:r>
            <a:r>
              <a:rPr lang="en-GB" sz="2800" dirty="0" smtClean="0"/>
              <a:t>.</a:t>
            </a:r>
          </a:p>
          <a:p>
            <a:pPr lvl="1"/>
            <a:r>
              <a:rPr lang="en-GB" sz="2800" dirty="0"/>
              <a:t>However, </a:t>
            </a:r>
            <a:r>
              <a:rPr lang="en-GB" sz="2800" dirty="0" smtClean="0"/>
              <a:t>many </a:t>
            </a:r>
            <a:r>
              <a:rPr lang="en-GB" sz="2800" dirty="0"/>
              <a:t>students find that tutorials are a chance to have their questions and queries clarified, and that meeting other students helps their own </a:t>
            </a:r>
            <a:r>
              <a:rPr lang="en-GB" sz="2800" dirty="0" smtClean="0"/>
              <a:t>studies.</a:t>
            </a:r>
          </a:p>
          <a:p>
            <a:pPr marL="331788" lvl="1" indent="0">
              <a:buNone/>
            </a:pPr>
            <a:endParaRPr lang="en-GB" sz="2800" dirty="0" smtClean="0"/>
          </a:p>
          <a:p>
            <a:r>
              <a:rPr lang="en-GB" sz="3200" dirty="0" smtClean="0">
                <a:solidFill>
                  <a:schemeClr val="tx2">
                    <a:lumMod val="75000"/>
                  </a:schemeClr>
                </a:solidFill>
              </a:rPr>
              <a:t>What does the Group Tuition Policy tell us?</a:t>
            </a:r>
          </a:p>
          <a:p>
            <a:pPr lvl="1"/>
            <a:r>
              <a:rPr lang="en-GB" sz="2800" dirty="0" smtClean="0"/>
              <a:t>The </a:t>
            </a:r>
            <a:r>
              <a:rPr lang="en-GB" sz="2800" dirty="0"/>
              <a:t>main purpose of all group tuition is, in the broadest sense, the facilitation of learning</a:t>
            </a:r>
            <a:r>
              <a:rPr lang="en-GB" sz="2800" dirty="0" smtClean="0"/>
              <a:t>.</a:t>
            </a:r>
          </a:p>
        </p:txBody>
      </p:sp>
    </p:spTree>
    <p:extLst>
      <p:ext uri="{BB962C8B-B14F-4D97-AF65-F5344CB8AC3E}">
        <p14:creationId xmlns:p14="http://schemas.microsoft.com/office/powerpoint/2010/main" val="2766045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26" y="416908"/>
            <a:ext cx="9933324" cy="1507142"/>
          </a:xfrm>
        </p:spPr>
        <p:txBody>
          <a:bodyPr/>
          <a:lstStyle/>
          <a:p>
            <a:r>
              <a:rPr lang="en-GB" dirty="0" smtClean="0">
                <a:solidFill>
                  <a:schemeClr val="tx2">
                    <a:lumMod val="75000"/>
                  </a:schemeClr>
                </a:solidFill>
              </a:rPr>
              <a:t>OU Literature on tuition</a:t>
            </a:r>
            <a:endParaRPr lang="en-GB" dirty="0">
              <a:solidFill>
                <a:schemeClr val="tx2">
                  <a:lumMod val="75000"/>
                </a:schemeClr>
              </a:solidFill>
            </a:endParaRPr>
          </a:p>
        </p:txBody>
      </p:sp>
      <p:sp>
        <p:nvSpPr>
          <p:cNvPr id="3" name="Content Placeholder 2"/>
          <p:cNvSpPr>
            <a:spLocks noGrp="1"/>
          </p:cNvSpPr>
          <p:nvPr>
            <p:ph idx="1"/>
          </p:nvPr>
        </p:nvSpPr>
        <p:spPr>
          <a:xfrm>
            <a:off x="559981" y="1766596"/>
            <a:ext cx="11804891" cy="4098587"/>
          </a:xfrm>
        </p:spPr>
        <p:txBody>
          <a:bodyPr/>
          <a:lstStyle/>
          <a:p>
            <a:pPr lvl="2"/>
            <a:r>
              <a:rPr lang="en-GB" sz="3400" dirty="0" smtClean="0">
                <a:solidFill>
                  <a:schemeClr val="tx2">
                    <a:lumMod val="75000"/>
                  </a:schemeClr>
                </a:solidFill>
              </a:rPr>
              <a:t>Atkins (2013) </a:t>
            </a:r>
          </a:p>
          <a:p>
            <a:pPr lvl="1"/>
            <a:r>
              <a:rPr lang="en-GB" sz="2800" dirty="0" smtClean="0"/>
              <a:t> summarises existing research into tuition in the OU </a:t>
            </a:r>
          </a:p>
          <a:p>
            <a:pPr lvl="1"/>
            <a:r>
              <a:rPr lang="en-GB" sz="2800" dirty="0" smtClean="0"/>
              <a:t> tuition design needs to be built into module production, including ‘soft’ 	outcomes (building relationships </a:t>
            </a:r>
            <a:r>
              <a:rPr lang="en-GB" sz="2800" dirty="0" err="1" smtClean="0"/>
              <a:t>etc</a:t>
            </a:r>
            <a:r>
              <a:rPr lang="en-GB" sz="2800" dirty="0" smtClean="0"/>
              <a:t>)</a:t>
            </a:r>
          </a:p>
          <a:p>
            <a:pPr marL="331788" lvl="1" indent="0">
              <a:buNone/>
            </a:pPr>
            <a:endParaRPr lang="en-GB" sz="2800" dirty="0" smtClean="0"/>
          </a:p>
          <a:p>
            <a:pPr lvl="2"/>
            <a:r>
              <a:rPr lang="en-GB" sz="3400" dirty="0">
                <a:solidFill>
                  <a:schemeClr val="tx2">
                    <a:lumMod val="75000"/>
                  </a:schemeClr>
                </a:solidFill>
              </a:rPr>
              <a:t>Goodfellow (</a:t>
            </a:r>
            <a:r>
              <a:rPr lang="en-GB" sz="3400" dirty="0" smtClean="0">
                <a:solidFill>
                  <a:schemeClr val="tx2">
                    <a:lumMod val="75000"/>
                  </a:schemeClr>
                </a:solidFill>
              </a:rPr>
              <a:t>2013) </a:t>
            </a:r>
          </a:p>
          <a:p>
            <a:pPr lvl="1"/>
            <a:r>
              <a:rPr lang="en-GB" sz="2800" dirty="0"/>
              <a:t> </a:t>
            </a:r>
            <a:r>
              <a:rPr lang="en-GB" sz="2800" dirty="0" smtClean="0"/>
              <a:t>amongst </a:t>
            </a:r>
            <a:r>
              <a:rPr lang="en-GB" sz="2800" dirty="0"/>
              <a:t>other questions, students were asked to say what they </a:t>
            </a:r>
            <a:r>
              <a:rPr lang="en-GB" sz="2800" dirty="0" smtClean="0"/>
              <a:t> 	believed </a:t>
            </a:r>
            <a:r>
              <a:rPr lang="en-GB" sz="2800" dirty="0"/>
              <a:t>the benefits of attendance at f2f and online tutorials to </a:t>
            </a:r>
            <a:r>
              <a:rPr lang="en-GB" sz="2800" dirty="0" smtClean="0"/>
              <a:t>be </a:t>
            </a:r>
            <a:r>
              <a:rPr lang="en-GB" sz="2800" dirty="0"/>
              <a:t> </a:t>
            </a:r>
            <a:endParaRPr lang="en-GB" sz="2800" dirty="0" smtClean="0"/>
          </a:p>
          <a:p>
            <a:pPr lvl="1"/>
            <a:r>
              <a:rPr lang="en-GB" sz="2800" dirty="0"/>
              <a:t> </a:t>
            </a:r>
            <a:r>
              <a:rPr lang="en-GB" sz="2800" dirty="0" smtClean="0"/>
              <a:t>a high </a:t>
            </a:r>
            <a:r>
              <a:rPr lang="en-GB" sz="2800" dirty="0"/>
              <a:t>percentage of students </a:t>
            </a:r>
            <a:r>
              <a:rPr lang="en-GB" sz="2800" dirty="0" smtClean="0"/>
              <a:t>agree </a:t>
            </a:r>
            <a:r>
              <a:rPr lang="en-GB" sz="2800" dirty="0"/>
              <a:t>that the tutorials were helpful for </a:t>
            </a:r>
            <a:r>
              <a:rPr lang="en-GB" sz="2800" dirty="0" smtClean="0"/>
              <a:t>	understanding </a:t>
            </a:r>
            <a:r>
              <a:rPr lang="en-GB" sz="2800" dirty="0"/>
              <a:t>key concepts and ideas that they encountered in the </a:t>
            </a:r>
            <a:r>
              <a:rPr lang="en-GB" sz="2800" dirty="0" smtClean="0"/>
              <a:t>	module materials</a:t>
            </a:r>
          </a:p>
          <a:p>
            <a:pPr lvl="1"/>
            <a:r>
              <a:rPr lang="en-GB" sz="2800" dirty="0" smtClean="0"/>
              <a:t> discusses </a:t>
            </a:r>
            <a:r>
              <a:rPr lang="en-GB" sz="2800" dirty="0"/>
              <a:t>the implications of the study for group tuition principles</a:t>
            </a:r>
          </a:p>
          <a:p>
            <a:pPr marL="0" lvl="2" indent="0">
              <a:buNone/>
            </a:pPr>
            <a:endParaRPr lang="en-GB" sz="3400" dirty="0" smtClean="0">
              <a:solidFill>
                <a:schemeClr val="tx2">
                  <a:lumMod val="75000"/>
                </a:schemeClr>
              </a:solidFill>
            </a:endParaRPr>
          </a:p>
          <a:p>
            <a:pPr lvl="2"/>
            <a:r>
              <a:rPr lang="en-GB" sz="3400" dirty="0" smtClean="0">
                <a:solidFill>
                  <a:schemeClr val="tx2">
                    <a:lumMod val="75000"/>
                  </a:schemeClr>
                </a:solidFill>
              </a:rPr>
              <a:t>Goodfellow (2015) </a:t>
            </a:r>
          </a:p>
          <a:p>
            <a:pPr lvl="1"/>
            <a:r>
              <a:rPr lang="en-GB" sz="2800" dirty="0" smtClean="0"/>
              <a:t> argues there is a need for module teams to engage with tutors</a:t>
            </a:r>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7</a:t>
            </a:fld>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2349" y="-5456"/>
            <a:ext cx="2397713" cy="1703638"/>
          </a:xfrm>
          <a:prstGeom prst="rect">
            <a:avLst/>
          </a:prstGeom>
        </p:spPr>
      </p:pic>
    </p:spTree>
    <p:extLst>
      <p:ext uri="{BB962C8B-B14F-4D97-AF65-F5344CB8AC3E}">
        <p14:creationId xmlns:p14="http://schemas.microsoft.com/office/powerpoint/2010/main" val="508920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2349" y="-5456"/>
            <a:ext cx="2397713" cy="1703638"/>
          </a:xfrm>
          <a:prstGeom prst="rect">
            <a:avLst/>
          </a:prstGeom>
        </p:spPr>
      </p:pic>
      <p:sp>
        <p:nvSpPr>
          <p:cNvPr id="2" name="Title 1"/>
          <p:cNvSpPr>
            <a:spLocks noGrp="1"/>
          </p:cNvSpPr>
          <p:nvPr>
            <p:ph type="title"/>
          </p:nvPr>
        </p:nvSpPr>
        <p:spPr/>
        <p:txBody>
          <a:bodyPr/>
          <a:lstStyle/>
          <a:p>
            <a:r>
              <a:rPr lang="en-GB" dirty="0" smtClean="0">
                <a:solidFill>
                  <a:schemeClr val="tx2">
                    <a:lumMod val="75000"/>
                  </a:schemeClr>
                </a:solidFill>
              </a:rPr>
              <a:t>Relevant external literature</a:t>
            </a:r>
            <a:endParaRPr lang="en-GB" dirty="0">
              <a:solidFill>
                <a:schemeClr val="tx2">
                  <a:lumMod val="75000"/>
                </a:schemeClr>
              </a:solidFill>
            </a:endParaRPr>
          </a:p>
        </p:txBody>
      </p:sp>
      <p:sp>
        <p:nvSpPr>
          <p:cNvPr id="3" name="Content Placeholder 2"/>
          <p:cNvSpPr>
            <a:spLocks noGrp="1"/>
          </p:cNvSpPr>
          <p:nvPr>
            <p:ph idx="1"/>
          </p:nvPr>
        </p:nvSpPr>
        <p:spPr>
          <a:xfrm>
            <a:off x="501616" y="1603659"/>
            <a:ext cx="11318638" cy="7499399"/>
          </a:xfrm>
        </p:spPr>
        <p:txBody>
          <a:bodyPr/>
          <a:lstStyle/>
          <a:p>
            <a:pPr lvl="1"/>
            <a:r>
              <a:rPr lang="en-GB" sz="2800" dirty="0" smtClean="0">
                <a:solidFill>
                  <a:schemeClr val="tx2">
                    <a:lumMod val="75000"/>
                  </a:schemeClr>
                </a:solidFill>
              </a:rPr>
              <a:t>Fung and </a:t>
            </a:r>
            <a:r>
              <a:rPr lang="en-GB" sz="2800" dirty="0" err="1" smtClean="0">
                <a:solidFill>
                  <a:schemeClr val="tx2">
                    <a:lumMod val="75000"/>
                  </a:schemeClr>
                </a:solidFill>
              </a:rPr>
              <a:t>Carr</a:t>
            </a:r>
            <a:r>
              <a:rPr lang="en-GB" sz="2800" dirty="0" smtClean="0">
                <a:solidFill>
                  <a:schemeClr val="tx2">
                    <a:lumMod val="75000"/>
                  </a:schemeClr>
                </a:solidFill>
              </a:rPr>
              <a:t> (2000) </a:t>
            </a:r>
            <a:r>
              <a:rPr lang="en-GB" sz="2800" dirty="0" smtClean="0"/>
              <a:t>“</a:t>
            </a:r>
            <a:r>
              <a:rPr lang="en-GB" sz="2800" dirty="0"/>
              <a:t>tutorials should be participatory </a:t>
            </a:r>
            <a:r>
              <a:rPr lang="en-GB" sz="2800" dirty="0" smtClean="0"/>
              <a:t>events”</a:t>
            </a:r>
          </a:p>
          <a:p>
            <a:pPr marL="331788" lvl="1" indent="0">
              <a:buNone/>
            </a:pPr>
            <a:endParaRPr lang="en-GB" sz="2800" dirty="0" smtClean="0"/>
          </a:p>
          <a:p>
            <a:pPr lvl="1"/>
            <a:r>
              <a:rPr lang="en-GB" sz="2800" dirty="0" smtClean="0">
                <a:solidFill>
                  <a:schemeClr val="tx2">
                    <a:lumMod val="75000"/>
                  </a:schemeClr>
                </a:solidFill>
              </a:rPr>
              <a:t>Garrison (2011) </a:t>
            </a:r>
            <a:r>
              <a:rPr lang="en-GB" sz="2800" dirty="0" smtClean="0"/>
              <a:t>Community of Inquiry: social presence, cognitive presence and teaching presence</a:t>
            </a:r>
          </a:p>
          <a:p>
            <a:pPr marL="331788" lvl="1" indent="0">
              <a:buNone/>
            </a:pPr>
            <a:endParaRPr lang="en-GB" sz="2800" dirty="0" smtClean="0"/>
          </a:p>
          <a:p>
            <a:pPr lvl="1"/>
            <a:r>
              <a:rPr lang="en-GB" sz="2800" dirty="0" err="1" smtClean="0">
                <a:solidFill>
                  <a:schemeClr val="tx2">
                    <a:lumMod val="75000"/>
                  </a:schemeClr>
                </a:solidFill>
              </a:rPr>
              <a:t>Jeffs</a:t>
            </a:r>
            <a:r>
              <a:rPr lang="en-GB" sz="2800" dirty="0" smtClean="0">
                <a:solidFill>
                  <a:schemeClr val="tx2">
                    <a:lumMod val="75000"/>
                  </a:schemeClr>
                </a:solidFill>
              </a:rPr>
              <a:t> </a:t>
            </a:r>
            <a:r>
              <a:rPr lang="en-GB" sz="2800" dirty="0">
                <a:solidFill>
                  <a:schemeClr val="tx2">
                    <a:lumMod val="75000"/>
                  </a:schemeClr>
                </a:solidFill>
              </a:rPr>
              <a:t>and Price (2009) </a:t>
            </a:r>
            <a:r>
              <a:rPr lang="en-GB" sz="2800" dirty="0"/>
              <a:t>importance of support in facilitating </a:t>
            </a:r>
            <a:r>
              <a:rPr lang="en-GB" sz="2800" dirty="0" smtClean="0"/>
              <a:t>learning</a:t>
            </a:r>
          </a:p>
          <a:p>
            <a:pPr marL="331788" lvl="1" indent="0">
              <a:buNone/>
            </a:pPr>
            <a:endParaRPr lang="en-GB" sz="2800" dirty="0" smtClean="0"/>
          </a:p>
          <a:p>
            <a:pPr lvl="1"/>
            <a:r>
              <a:rPr lang="en-GB" sz="2800" dirty="0" smtClean="0">
                <a:solidFill>
                  <a:schemeClr val="tx2">
                    <a:lumMod val="75000"/>
                  </a:schemeClr>
                </a:solidFill>
              </a:rPr>
              <a:t>Macdonald and Campbell (2012): </a:t>
            </a:r>
            <a:r>
              <a:rPr lang="en-GB" sz="2800" dirty="0" smtClean="0"/>
              <a:t>threshold concepts and troublesome knowledge</a:t>
            </a:r>
          </a:p>
          <a:p>
            <a:pPr marL="331788" lvl="1" indent="0">
              <a:buNone/>
            </a:pPr>
            <a:endParaRPr lang="en-GB" sz="2800" dirty="0" smtClean="0"/>
          </a:p>
          <a:p>
            <a:pPr lvl="1"/>
            <a:r>
              <a:rPr lang="en-GB" sz="2800" dirty="0" err="1" smtClean="0">
                <a:solidFill>
                  <a:schemeClr val="tx2">
                    <a:lumMod val="75000"/>
                  </a:schemeClr>
                </a:solidFill>
              </a:rPr>
              <a:t>Roodt</a:t>
            </a:r>
            <a:r>
              <a:rPr lang="en-GB" sz="2800" dirty="0" smtClean="0">
                <a:solidFill>
                  <a:schemeClr val="tx2">
                    <a:lumMod val="75000"/>
                  </a:schemeClr>
                </a:solidFill>
              </a:rPr>
              <a:t> (2013) </a:t>
            </a:r>
            <a:r>
              <a:rPr lang="en-GB" sz="2800" dirty="0" smtClean="0"/>
              <a:t>defines a tutorial as a small-group learning environment – peer learning</a:t>
            </a:r>
          </a:p>
          <a:p>
            <a:pPr marL="331788" lvl="1" indent="0">
              <a:buNone/>
            </a:pPr>
            <a:endParaRPr lang="en-GB" sz="2800" dirty="0" smtClean="0"/>
          </a:p>
          <a:p>
            <a:pPr lvl="1"/>
            <a:r>
              <a:rPr lang="en-GB" sz="2800" dirty="0" err="1" smtClean="0">
                <a:solidFill>
                  <a:schemeClr val="tx2">
                    <a:lumMod val="75000"/>
                  </a:schemeClr>
                </a:solidFill>
              </a:rPr>
              <a:t>Ogina</a:t>
            </a:r>
            <a:r>
              <a:rPr lang="en-GB" sz="2800" dirty="0" smtClean="0">
                <a:solidFill>
                  <a:schemeClr val="tx2">
                    <a:lumMod val="75000"/>
                  </a:schemeClr>
                </a:solidFill>
              </a:rPr>
              <a:t> and </a:t>
            </a:r>
            <a:r>
              <a:rPr lang="en-GB" sz="2800" dirty="0" err="1" smtClean="0">
                <a:solidFill>
                  <a:schemeClr val="tx2">
                    <a:lumMod val="75000"/>
                  </a:schemeClr>
                </a:solidFill>
              </a:rPr>
              <a:t>Mampane</a:t>
            </a:r>
            <a:r>
              <a:rPr lang="en-GB" sz="2800" dirty="0" smtClean="0">
                <a:solidFill>
                  <a:schemeClr val="tx2">
                    <a:lumMod val="75000"/>
                  </a:schemeClr>
                </a:solidFill>
              </a:rPr>
              <a:t> (2013) </a:t>
            </a:r>
            <a:r>
              <a:rPr lang="en-GB" sz="2800" dirty="0" smtClean="0"/>
              <a:t>noticed divergent perceptions between students and tutors of the role of the tutor. </a:t>
            </a:r>
            <a:r>
              <a:rPr lang="en-GB" sz="2800" dirty="0" smtClean="0">
                <a:solidFill>
                  <a:srgbClr val="FF0000"/>
                </a:solidFill>
              </a:rPr>
              <a:t>  </a:t>
            </a:r>
            <a:r>
              <a:rPr lang="en-GB" sz="2800" dirty="0">
                <a:solidFill>
                  <a:srgbClr val="FF0000"/>
                </a:solidFill>
              </a:rPr>
              <a:t>“A common understanding of the role of the tutor is crucial so that tutors and students will know what to expect in a tutorial session</a:t>
            </a:r>
            <a:r>
              <a:rPr lang="en-GB" sz="2800" dirty="0" smtClean="0">
                <a:solidFill>
                  <a:srgbClr val="FF0000"/>
                </a:solidFill>
              </a:rPr>
              <a:t>.”</a:t>
            </a:r>
            <a:endParaRPr lang="en-GB" sz="2800" dirty="0">
              <a:solidFill>
                <a:srgbClr val="FF0000"/>
              </a:solidFill>
            </a:endParaRPr>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8</a:t>
            </a:fld>
            <a:endParaRPr lang="en-GB" dirty="0"/>
          </a:p>
        </p:txBody>
      </p:sp>
    </p:spTree>
    <p:extLst>
      <p:ext uri="{BB962C8B-B14F-4D97-AF65-F5344CB8AC3E}">
        <p14:creationId xmlns:p14="http://schemas.microsoft.com/office/powerpoint/2010/main" val="1228644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686" y="416908"/>
            <a:ext cx="9857125" cy="826827"/>
          </a:xfrm>
        </p:spPr>
        <p:txBody>
          <a:bodyPr/>
          <a:lstStyle/>
          <a:p>
            <a:r>
              <a:rPr lang="en-GB" dirty="0" smtClean="0"/>
              <a:t>Emergent themes</a:t>
            </a:r>
            <a:endParaRPr lang="en-GB" dirty="0"/>
          </a:p>
        </p:txBody>
      </p:sp>
      <p:sp>
        <p:nvSpPr>
          <p:cNvPr id="3" name="Content Placeholder 2"/>
          <p:cNvSpPr>
            <a:spLocks noGrp="1"/>
          </p:cNvSpPr>
          <p:nvPr>
            <p:ph idx="1"/>
          </p:nvPr>
        </p:nvSpPr>
        <p:spPr>
          <a:xfrm>
            <a:off x="720916" y="3321397"/>
            <a:ext cx="11575130" cy="5834348"/>
          </a:xfrm>
        </p:spPr>
        <p:txBody>
          <a:bodyPr/>
          <a:lstStyle/>
          <a:p>
            <a:pPr marL="0" indent="0">
              <a:buNone/>
            </a:pPr>
            <a:endParaRPr lang="en-GB" dirty="0" smtClean="0"/>
          </a:p>
          <a:p>
            <a:pPr marL="514350" indent="-514350">
              <a:buFont typeface="+mj-lt"/>
              <a:buAutoNum type="arabicPeriod"/>
            </a:pPr>
            <a:r>
              <a:rPr lang="en-GB" sz="3200" dirty="0" smtClean="0"/>
              <a:t>ALs see </a:t>
            </a:r>
            <a:r>
              <a:rPr lang="en-GB" sz="3200" dirty="0"/>
              <a:t>role as facilitator </a:t>
            </a:r>
            <a:r>
              <a:rPr lang="en-GB" sz="3200" dirty="0" smtClean="0"/>
              <a:t>not teacher</a:t>
            </a:r>
          </a:p>
          <a:p>
            <a:pPr marL="514350" indent="-514350">
              <a:buFont typeface="+mj-lt"/>
              <a:buAutoNum type="arabicPeriod"/>
            </a:pPr>
            <a:r>
              <a:rPr lang="en-GB" sz="3200" dirty="0" smtClean="0"/>
              <a:t>Building </a:t>
            </a:r>
            <a:r>
              <a:rPr lang="en-GB" sz="3200" dirty="0"/>
              <a:t>student </a:t>
            </a:r>
            <a:r>
              <a:rPr lang="en-GB" sz="3200" dirty="0" smtClean="0"/>
              <a:t>confidence and maintaining motivation</a:t>
            </a:r>
          </a:p>
          <a:p>
            <a:pPr marL="514350" indent="-514350">
              <a:buFont typeface="+mj-lt"/>
              <a:buAutoNum type="arabicPeriod"/>
            </a:pPr>
            <a:r>
              <a:rPr lang="en-GB" sz="3200" dirty="0" smtClean="0"/>
              <a:t>Social interaction/sharing</a:t>
            </a:r>
            <a:endParaRPr lang="en-GB" sz="3200" dirty="0"/>
          </a:p>
          <a:p>
            <a:pPr marL="514350" indent="-514350">
              <a:buFont typeface="+mj-lt"/>
              <a:buAutoNum type="arabicPeriod"/>
            </a:pPr>
            <a:r>
              <a:rPr lang="en-GB" sz="3200" dirty="0" smtClean="0"/>
              <a:t>Threshold concepts</a:t>
            </a:r>
          </a:p>
          <a:p>
            <a:pPr marL="514350" indent="-514350">
              <a:buFont typeface="+mj-lt"/>
              <a:buAutoNum type="arabicPeriod"/>
            </a:pPr>
            <a:r>
              <a:rPr lang="en-GB" sz="3200" dirty="0" smtClean="0"/>
              <a:t>Developing skills</a:t>
            </a:r>
          </a:p>
          <a:p>
            <a:pPr marL="514350" indent="-514350">
              <a:buFont typeface="+mj-lt"/>
              <a:buAutoNum type="arabicPeriod"/>
            </a:pPr>
            <a:r>
              <a:rPr lang="en-GB" sz="3200" dirty="0"/>
              <a:t>Collaboration/group </a:t>
            </a:r>
            <a:r>
              <a:rPr lang="en-GB" sz="3200" dirty="0" smtClean="0"/>
              <a:t>work</a:t>
            </a:r>
          </a:p>
          <a:p>
            <a:pPr marL="514350" indent="-514350">
              <a:buFont typeface="+mj-lt"/>
              <a:buAutoNum type="arabicPeriod"/>
            </a:pPr>
            <a:r>
              <a:rPr lang="en-GB" sz="3200" dirty="0"/>
              <a:t>Assessment </a:t>
            </a:r>
            <a:endParaRPr lang="en-GB" sz="3200" dirty="0" smtClean="0"/>
          </a:p>
          <a:p>
            <a:pPr marL="514350" indent="-514350">
              <a:buFont typeface="+mj-lt"/>
              <a:buAutoNum type="arabicPeriod"/>
            </a:pPr>
            <a:r>
              <a:rPr lang="en-GB" sz="3200" dirty="0" smtClean="0"/>
              <a:t>Challenging </a:t>
            </a:r>
            <a:r>
              <a:rPr lang="en-GB" sz="3200" dirty="0"/>
              <a:t>students </a:t>
            </a:r>
            <a:r>
              <a:rPr lang="en-GB" sz="3200" dirty="0" smtClean="0"/>
              <a:t>intellectually</a:t>
            </a:r>
          </a:p>
          <a:p>
            <a:pPr marL="514350" indent="-514350">
              <a:buFont typeface="+mj-lt"/>
              <a:buAutoNum type="arabicPeriod"/>
            </a:pPr>
            <a:r>
              <a:rPr lang="en-GB" sz="3200" dirty="0" smtClean="0"/>
              <a:t>Looking </a:t>
            </a:r>
            <a:r>
              <a:rPr lang="en-GB" sz="3200" dirty="0"/>
              <a:t>ahead to being a </a:t>
            </a:r>
            <a:r>
              <a:rPr lang="en-GB" sz="3200" dirty="0" smtClean="0"/>
              <a:t>professional</a:t>
            </a:r>
          </a:p>
          <a:p>
            <a:pPr marL="514350" indent="-514350">
              <a:buFont typeface="+mj-lt"/>
              <a:buAutoNum type="arabicPeriod"/>
            </a:pPr>
            <a:r>
              <a:rPr lang="en-GB" sz="3200" dirty="0" smtClean="0"/>
              <a:t>AL relationship with module teams &amp; line managers</a:t>
            </a:r>
          </a:p>
          <a:p>
            <a:pPr marL="0" indent="0">
              <a:buNone/>
            </a:pPr>
            <a:r>
              <a:rPr lang="en-GB" dirty="0"/>
              <a:t/>
            </a:r>
            <a:br>
              <a:rPr lang="en-GB" dirty="0"/>
            </a:br>
            <a:r>
              <a:rPr lang="en-GB" dirty="0"/>
              <a:t/>
            </a:r>
            <a:br>
              <a:rPr lang="en-GB" dirty="0"/>
            </a:br>
            <a:r>
              <a:rPr lang="en-GB" dirty="0"/>
              <a:t/>
            </a:r>
            <a:br>
              <a:rPr lang="en-GB" dirty="0"/>
            </a:br>
            <a:endParaRPr lang="en-GB" dirty="0"/>
          </a:p>
        </p:txBody>
      </p:sp>
      <p:sp>
        <p:nvSpPr>
          <p:cNvPr id="4" name="Subtitle 3"/>
          <p:cNvSpPr>
            <a:spLocks noGrp="1"/>
          </p:cNvSpPr>
          <p:nvPr>
            <p:ph type="subTitle" idx="13"/>
          </p:nvPr>
        </p:nvSpPr>
        <p:spPr>
          <a:xfrm>
            <a:off x="479409" y="1773822"/>
            <a:ext cx="10588072" cy="3447098"/>
          </a:xfrm>
        </p:spPr>
        <p:txBody>
          <a:bodyPr/>
          <a:lstStyle/>
          <a:p>
            <a:endParaRPr lang="en-GB" dirty="0" smtClean="0"/>
          </a:p>
          <a:p>
            <a:r>
              <a:rPr lang="en-GB" dirty="0" smtClean="0"/>
              <a:t>We will </a:t>
            </a:r>
            <a:r>
              <a:rPr lang="en-GB" dirty="0"/>
              <a:t>concentrate on a few </a:t>
            </a:r>
            <a:r>
              <a:rPr lang="en-GB" dirty="0" smtClean="0"/>
              <a:t>perceptions and </a:t>
            </a:r>
            <a:r>
              <a:rPr lang="en-GB" dirty="0"/>
              <a:t>raise some questions about </a:t>
            </a:r>
            <a:r>
              <a:rPr lang="en-GB" dirty="0" smtClean="0"/>
              <a:t>their implications </a:t>
            </a:r>
            <a:r>
              <a:rPr lang="en-GB" dirty="0"/>
              <a:t>within the context of how the university is working now and will be </a:t>
            </a:r>
            <a:r>
              <a:rPr lang="en-GB" dirty="0" smtClean="0"/>
              <a:t>working in the future.</a:t>
            </a:r>
            <a:endParaRPr lang="en-GB" dirty="0"/>
          </a:p>
          <a:p>
            <a:r>
              <a:rPr lang="en-GB" dirty="0"/>
              <a:t/>
            </a:r>
            <a:br>
              <a:rPr lang="en-GB" dirty="0"/>
            </a:br>
            <a:r>
              <a:rPr lang="en-GB" dirty="0"/>
              <a:t/>
            </a:r>
            <a:br>
              <a:rPr lang="en-GB" dirty="0"/>
            </a:br>
            <a:endParaRPr lang="en-GB" dirty="0" smtClean="0"/>
          </a:p>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9</a:t>
            </a:fld>
            <a:endParaRPr lang="en-GB" dirty="0"/>
          </a:p>
        </p:txBody>
      </p:sp>
    </p:spTree>
    <p:extLst>
      <p:ext uri="{BB962C8B-B14F-4D97-AF65-F5344CB8AC3E}">
        <p14:creationId xmlns:p14="http://schemas.microsoft.com/office/powerpoint/2010/main" val="363887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U Rippl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OU Ripple</Template>
  <TotalTime>840</TotalTime>
  <Words>3097</Words>
  <Application>Microsoft Office PowerPoint</Application>
  <PresentationFormat>Custom</PresentationFormat>
  <Paragraphs>457</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Helvetica</vt:lpstr>
      <vt:lpstr>Lucida Grande</vt:lpstr>
      <vt:lpstr>Wingdings</vt:lpstr>
      <vt:lpstr>OU Ripple</vt:lpstr>
      <vt:lpstr> Associate Lecturer perspectives on supporting students through tuition in groups  </vt:lpstr>
      <vt:lpstr>Background</vt:lpstr>
      <vt:lpstr>Associate Lecturer perspectives</vt:lpstr>
      <vt:lpstr>AL demographics</vt:lpstr>
      <vt:lpstr>Age and AL experience</vt:lpstr>
      <vt:lpstr>OU Guidance on tuition</vt:lpstr>
      <vt:lpstr>OU Literature on tuition</vt:lpstr>
      <vt:lpstr>Relevant external literature</vt:lpstr>
      <vt:lpstr>Emergent themes</vt:lpstr>
      <vt:lpstr>Emergent themes</vt:lpstr>
      <vt:lpstr>Emergent themes</vt:lpstr>
      <vt:lpstr>Emergent themes</vt:lpstr>
      <vt:lpstr>Emergent themes</vt:lpstr>
      <vt:lpstr>Emergent themes</vt:lpstr>
      <vt:lpstr>AL as facilitator not teacher</vt:lpstr>
      <vt:lpstr>AL as facilitator not teacher</vt:lpstr>
      <vt:lpstr>Social interaction/sharing</vt:lpstr>
      <vt:lpstr>Assessment</vt:lpstr>
      <vt:lpstr>Assessment</vt:lpstr>
      <vt:lpstr>PowerPoint Presentation</vt:lpstr>
      <vt:lpstr>PowerPoint Presentation</vt:lpstr>
      <vt:lpstr>ALs and Module Teams</vt:lpstr>
      <vt:lpstr>ALs and Module Teams</vt:lpstr>
      <vt:lpstr>ALs and Module Teams</vt:lpstr>
      <vt:lpstr>ALs and Module Teams</vt:lpstr>
      <vt:lpstr>Thoughts for the day: </vt:lpstr>
      <vt:lpstr>Contact details: @open.ac.uk </vt:lpstr>
    </vt:vector>
  </TitlesOfParts>
  <Company>The Open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Live Pathways - Show &amp; Tell Developers Group 11th Feb 2015  Anne Campbell, Graham Storey</dc:title>
  <dc:creator>Graham.Storey</dc:creator>
  <cp:lastModifiedBy>Anne</cp:lastModifiedBy>
  <cp:revision>83</cp:revision>
  <dcterms:created xsi:type="dcterms:W3CDTF">2015-02-03T17:26:56Z</dcterms:created>
  <dcterms:modified xsi:type="dcterms:W3CDTF">2016-03-29T15:40:25Z</dcterms:modified>
</cp:coreProperties>
</file>