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72" r:id="rId4"/>
    <p:sldId id="258" r:id="rId5"/>
    <p:sldId id="260" r:id="rId6"/>
    <p:sldId id="259" r:id="rId7"/>
    <p:sldId id="261" r:id="rId8"/>
    <p:sldId id="273" r:id="rId9"/>
    <p:sldId id="262" r:id="rId10"/>
    <p:sldId id="274" r:id="rId11"/>
    <p:sldId id="275" r:id="rId12"/>
    <p:sldId id="281" r:id="rId13"/>
    <p:sldId id="277" r:id="rId14"/>
    <p:sldId id="278" r:id="rId15"/>
    <p:sldId id="263" r:id="rId16"/>
    <p:sldId id="264" r:id="rId17"/>
    <p:sldId id="282" r:id="rId18"/>
    <p:sldId id="279" r:id="rId19"/>
    <p:sldId id="280"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4" d="100"/>
          <a:sy n="104" d="100"/>
        </p:scale>
        <p:origin x="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20Admin\Desktop\Study%20App%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u="none" strike="noStrike" baseline="0" dirty="0">
                <a:effectLst/>
              </a:rPr>
              <a:t>How long did you study using the OU Study app?</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12-49AA-8381-FE3DC455A6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12-49AA-8381-FE3DC455A6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12-49AA-8381-FE3DC455A6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12-49AA-8381-FE3DC455A63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'How long Q1'!$M$3:$M$6</c:f>
              <c:strCache>
                <c:ptCount val="4"/>
                <c:pt idx="0">
                  <c:v>Did not use</c:v>
                </c:pt>
                <c:pt idx="1">
                  <c:v>&lt; 10 mins</c:v>
                </c:pt>
                <c:pt idx="2">
                  <c:v>10-30 mins</c:v>
                </c:pt>
                <c:pt idx="3">
                  <c:v>30-60 mins</c:v>
                </c:pt>
              </c:strCache>
            </c:strRef>
          </c:cat>
          <c:val>
            <c:numRef>
              <c:f>'How long Q1'!$N$3:$N$6</c:f>
              <c:numCache>
                <c:formatCode>0.0</c:formatCode>
                <c:ptCount val="4"/>
                <c:pt idx="0">
                  <c:v>51.633986928104584</c:v>
                </c:pt>
                <c:pt idx="1">
                  <c:v>13.071895424836603</c:v>
                </c:pt>
                <c:pt idx="2">
                  <c:v>22.222222222222221</c:v>
                </c:pt>
                <c:pt idx="3">
                  <c:v>13.071895424836603</c:v>
                </c:pt>
              </c:numCache>
            </c:numRef>
          </c:val>
          <c:extLst>
            <c:ext xmlns:c16="http://schemas.microsoft.com/office/drawing/2014/chart" uri="{C3380CC4-5D6E-409C-BE32-E72D297353CC}">
              <c16:uniqueId val="{00000008-2E12-49AA-8381-FE3DC455A63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6119912817420136E-2"/>
          <c:y val="0.80225504445894313"/>
          <c:w val="0.92775995418488932"/>
          <c:h val="0.172749408487923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u="none" strike="noStrike" baseline="0" dirty="0">
                <a:effectLst/>
              </a:rPr>
              <a:t>Where did you use the OU Study app?</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E5-43EF-89A9-F26FE60C48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E5-43EF-89A9-F26FE60C48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E5-43EF-89A9-F26FE60C48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E5-43EF-89A9-F26FE60C48C9}"/>
              </c:ext>
            </c:extLst>
          </c:dPt>
          <c:dLbls>
            <c:dLbl>
              <c:idx val="2"/>
              <c:layout>
                <c:manualLayout>
                  <c:x val="9.7850534146326967E-2"/>
                  <c:y val="7.178540638901903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DE5-43EF-89A9-F26FE60C48C9}"/>
                </c:ext>
              </c:extLst>
            </c:dLbl>
            <c:dLbl>
              <c:idx val="3"/>
              <c:layout>
                <c:manualLayout>
                  <c:x val="3.4750611715836224E-2"/>
                  <c:y val="0.106126640690746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DE5-43EF-89A9-F26FE60C48C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Where used Q3'!$A$16:$A$19</c:f>
              <c:strCache>
                <c:ptCount val="4"/>
                <c:pt idx="0">
                  <c:v>Home</c:v>
                </c:pt>
                <c:pt idx="1">
                  <c:v>Work </c:v>
                </c:pt>
                <c:pt idx="2">
                  <c:v>Commute</c:v>
                </c:pt>
                <c:pt idx="3">
                  <c:v>Other</c:v>
                </c:pt>
              </c:strCache>
            </c:strRef>
          </c:cat>
          <c:val>
            <c:numRef>
              <c:f>' Where used Q3'!$B$16:$B$19</c:f>
              <c:numCache>
                <c:formatCode>0.0</c:formatCode>
                <c:ptCount val="4"/>
                <c:pt idx="0">
                  <c:v>53.164556962025308</c:v>
                </c:pt>
                <c:pt idx="1">
                  <c:v>22.784810126582279</c:v>
                </c:pt>
                <c:pt idx="2">
                  <c:v>16.455696202531644</c:v>
                </c:pt>
                <c:pt idx="3">
                  <c:v>7.59493670886076</c:v>
                </c:pt>
              </c:numCache>
            </c:numRef>
          </c:val>
          <c:extLst>
            <c:ext xmlns:c16="http://schemas.microsoft.com/office/drawing/2014/chart" uri="{C3380CC4-5D6E-409C-BE32-E72D297353CC}">
              <c16:uniqueId val="{00000008-9DE5-43EF-89A9-F26FE60C48C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799AE-6C6B-41EC-8A23-22F40C782A3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8A7091-2EAE-4D62-A078-675A2EFCDE9B}">
      <dgm:prSet custT="1"/>
      <dgm:spPr/>
      <dgm:t>
        <a:bodyPr/>
        <a:lstStyle/>
        <a:p>
          <a:r>
            <a:rPr lang="en-GB" sz="2000" dirty="0"/>
            <a:t>Student volunteers completed study diaries recording their use of the OU Study App during their daily routines over a three week period. </a:t>
          </a:r>
          <a:endParaRPr lang="en-US" sz="2000" dirty="0"/>
        </a:p>
      </dgm:t>
    </dgm:pt>
    <dgm:pt modelId="{D8D5A2AB-1497-491B-A919-AAA14869D2DB}" type="parTrans" cxnId="{6AD575D0-FF8D-4398-97B4-5FDFB925F090}">
      <dgm:prSet/>
      <dgm:spPr/>
      <dgm:t>
        <a:bodyPr/>
        <a:lstStyle/>
        <a:p>
          <a:endParaRPr lang="en-US"/>
        </a:p>
      </dgm:t>
    </dgm:pt>
    <dgm:pt modelId="{CCB20908-C20D-4542-A60B-4110F2507E66}" type="sibTrans" cxnId="{6AD575D0-FF8D-4398-97B4-5FDFB925F090}">
      <dgm:prSet/>
      <dgm:spPr/>
      <dgm:t>
        <a:bodyPr/>
        <a:lstStyle/>
        <a:p>
          <a:endParaRPr lang="en-US"/>
        </a:p>
      </dgm:t>
    </dgm:pt>
    <dgm:pt modelId="{7712A634-3DEF-4FCA-9843-D9A981852690}">
      <dgm:prSet custT="1"/>
      <dgm:spPr/>
      <dgm:t>
        <a:bodyPr/>
        <a:lstStyle/>
        <a:p>
          <a:r>
            <a:rPr lang="en-GB" sz="2000" dirty="0"/>
            <a:t>Student partners gave early feedback on our aims and methods.</a:t>
          </a:r>
          <a:endParaRPr lang="en-US" sz="2000" dirty="0"/>
        </a:p>
      </dgm:t>
    </dgm:pt>
    <dgm:pt modelId="{9EA7C506-9B9D-475F-817A-867F8DC27183}" type="parTrans" cxnId="{9AA19ACA-61E8-412B-9B71-CEAE08FFF002}">
      <dgm:prSet/>
      <dgm:spPr/>
      <dgm:t>
        <a:bodyPr/>
        <a:lstStyle/>
        <a:p>
          <a:endParaRPr lang="en-US"/>
        </a:p>
      </dgm:t>
    </dgm:pt>
    <dgm:pt modelId="{2BB5021D-F33C-481A-A699-EAF6D3C9BDA1}" type="sibTrans" cxnId="{9AA19ACA-61E8-412B-9B71-CEAE08FFF002}">
      <dgm:prSet/>
      <dgm:spPr/>
      <dgm:t>
        <a:bodyPr/>
        <a:lstStyle/>
        <a:p>
          <a:endParaRPr lang="en-US"/>
        </a:p>
      </dgm:t>
    </dgm:pt>
    <dgm:pt modelId="{0D026615-03A3-459C-B2B9-FA3DCAE627A4}">
      <dgm:prSet custT="1"/>
      <dgm:spPr/>
      <dgm:t>
        <a:bodyPr/>
        <a:lstStyle/>
        <a:p>
          <a:r>
            <a:rPr lang="en-GB" sz="1800" dirty="0"/>
            <a:t>‘</a:t>
          </a:r>
          <a:r>
            <a:rPr lang="en-GB" sz="1800" i="1" dirty="0"/>
            <a:t>I think the questions in the practical diary look good, and the fact that they are mostly tick boxes should mean it's easy and quick to fill in.  You mentioned it was an online version, which sounds great, so even better if no downloading and sending back is required</a:t>
          </a:r>
          <a:r>
            <a:rPr lang="en-GB" sz="1800" dirty="0"/>
            <a:t>. ’</a:t>
          </a:r>
          <a:endParaRPr lang="en-US" sz="1800" dirty="0"/>
        </a:p>
      </dgm:t>
    </dgm:pt>
    <dgm:pt modelId="{EE02AE50-D461-4106-AB2D-FBE03377E72D}" type="parTrans" cxnId="{AFD8BD6B-0154-4FAA-BEE7-EBC157448F8C}">
      <dgm:prSet/>
      <dgm:spPr/>
      <dgm:t>
        <a:bodyPr/>
        <a:lstStyle/>
        <a:p>
          <a:endParaRPr lang="en-US"/>
        </a:p>
      </dgm:t>
    </dgm:pt>
    <dgm:pt modelId="{51A18011-9764-453B-86FB-F3EC0721D3DD}" type="sibTrans" cxnId="{AFD8BD6B-0154-4FAA-BEE7-EBC157448F8C}">
      <dgm:prSet/>
      <dgm:spPr/>
      <dgm:t>
        <a:bodyPr/>
        <a:lstStyle/>
        <a:p>
          <a:endParaRPr lang="en-US"/>
        </a:p>
      </dgm:t>
    </dgm:pt>
    <dgm:pt modelId="{8966F9A2-5C03-40C0-A444-2165312FBBA5}" type="pres">
      <dgm:prSet presAssocID="{16E799AE-6C6B-41EC-8A23-22F40C782A39}" presName="root" presStyleCnt="0">
        <dgm:presLayoutVars>
          <dgm:dir/>
          <dgm:resizeHandles val="exact"/>
        </dgm:presLayoutVars>
      </dgm:prSet>
      <dgm:spPr/>
    </dgm:pt>
    <dgm:pt modelId="{A9A1B59D-2618-4DBD-9D20-07A83D2A4191}" type="pres">
      <dgm:prSet presAssocID="{DA8A7091-2EAE-4D62-A078-675A2EFCDE9B}" presName="compNode" presStyleCnt="0"/>
      <dgm:spPr/>
    </dgm:pt>
    <dgm:pt modelId="{81A4BF62-A225-43C7-A9D8-14F509E3475B}" type="pres">
      <dgm:prSet presAssocID="{DA8A7091-2EAE-4D62-A078-675A2EFCDE9B}" presName="bgRect" presStyleLbl="bgShp" presStyleIdx="0" presStyleCnt="3"/>
      <dgm:spPr/>
    </dgm:pt>
    <dgm:pt modelId="{BF9A7F32-68BB-4D75-920D-D4969473FB9A}" type="pres">
      <dgm:prSet presAssocID="{DA8A7091-2EAE-4D62-A078-675A2EFCDE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84B3265-08E8-42BB-A13E-B58546FE12CE}" type="pres">
      <dgm:prSet presAssocID="{DA8A7091-2EAE-4D62-A078-675A2EFCDE9B}" presName="spaceRect" presStyleCnt="0"/>
      <dgm:spPr/>
    </dgm:pt>
    <dgm:pt modelId="{24C4FE7B-4600-4BD1-8641-3F0F973A0A31}" type="pres">
      <dgm:prSet presAssocID="{DA8A7091-2EAE-4D62-A078-675A2EFCDE9B}" presName="parTx" presStyleLbl="revTx" presStyleIdx="0" presStyleCnt="3">
        <dgm:presLayoutVars>
          <dgm:chMax val="0"/>
          <dgm:chPref val="0"/>
        </dgm:presLayoutVars>
      </dgm:prSet>
      <dgm:spPr/>
    </dgm:pt>
    <dgm:pt modelId="{5C1AB4C4-6167-4FD9-A0FB-6B9EBCA80480}" type="pres">
      <dgm:prSet presAssocID="{CCB20908-C20D-4542-A60B-4110F2507E66}" presName="sibTrans" presStyleCnt="0"/>
      <dgm:spPr/>
    </dgm:pt>
    <dgm:pt modelId="{DDD8BDC9-3AF7-4EA5-A6EF-39DF09CC9031}" type="pres">
      <dgm:prSet presAssocID="{7712A634-3DEF-4FCA-9843-D9A981852690}" presName="compNode" presStyleCnt="0"/>
      <dgm:spPr/>
    </dgm:pt>
    <dgm:pt modelId="{07152C5B-C966-44C9-BFA7-C307209DC9BA}" type="pres">
      <dgm:prSet presAssocID="{7712A634-3DEF-4FCA-9843-D9A981852690}" presName="bgRect" presStyleLbl="bgShp" presStyleIdx="1" presStyleCnt="3" custLinFactNeighborY="-3576"/>
      <dgm:spPr/>
    </dgm:pt>
    <dgm:pt modelId="{BC22A3C3-EB42-42E1-ABA0-62AB92C8F3C7}" type="pres">
      <dgm:prSet presAssocID="{7712A634-3DEF-4FCA-9843-D9A9818526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4B29C1C-13C5-42A7-AA47-C676506D07A6}" type="pres">
      <dgm:prSet presAssocID="{7712A634-3DEF-4FCA-9843-D9A981852690}" presName="spaceRect" presStyleCnt="0"/>
      <dgm:spPr/>
    </dgm:pt>
    <dgm:pt modelId="{746F8020-495F-42A2-820E-61BAB1A9F7EC}" type="pres">
      <dgm:prSet presAssocID="{7712A634-3DEF-4FCA-9843-D9A981852690}" presName="parTx" presStyleLbl="revTx" presStyleIdx="1" presStyleCnt="3">
        <dgm:presLayoutVars>
          <dgm:chMax val="0"/>
          <dgm:chPref val="0"/>
        </dgm:presLayoutVars>
      </dgm:prSet>
      <dgm:spPr/>
    </dgm:pt>
    <dgm:pt modelId="{D41F603F-BCCD-4008-8E02-373E32D7D1B1}" type="pres">
      <dgm:prSet presAssocID="{2BB5021D-F33C-481A-A699-EAF6D3C9BDA1}" presName="sibTrans" presStyleCnt="0"/>
      <dgm:spPr/>
    </dgm:pt>
    <dgm:pt modelId="{38B17B61-FC3B-470F-8936-7FC9A6C4866E}" type="pres">
      <dgm:prSet presAssocID="{0D026615-03A3-459C-B2B9-FA3DCAE627A4}" presName="compNode" presStyleCnt="0"/>
      <dgm:spPr/>
    </dgm:pt>
    <dgm:pt modelId="{B764B516-3EE0-413D-8A29-1E9448245C85}" type="pres">
      <dgm:prSet presAssocID="{0D026615-03A3-459C-B2B9-FA3DCAE627A4}" presName="bgRect" presStyleLbl="bgShp" presStyleIdx="2" presStyleCnt="3" custScaleY="141912"/>
      <dgm:spPr/>
    </dgm:pt>
    <dgm:pt modelId="{C74E943C-F6CC-433C-82E5-A84FE2DD38C0}" type="pres">
      <dgm:prSet presAssocID="{0D026615-03A3-459C-B2B9-FA3DCAE627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2E41C0B-2266-4FE8-A50E-A6899C8BA371}" type="pres">
      <dgm:prSet presAssocID="{0D026615-03A3-459C-B2B9-FA3DCAE627A4}" presName="spaceRect" presStyleCnt="0"/>
      <dgm:spPr/>
    </dgm:pt>
    <dgm:pt modelId="{6B0BDC0C-E474-4657-956F-7DAB7010D974}" type="pres">
      <dgm:prSet presAssocID="{0D026615-03A3-459C-B2B9-FA3DCAE627A4}" presName="parTx" presStyleLbl="revTx" presStyleIdx="2" presStyleCnt="3" custScaleX="100000">
        <dgm:presLayoutVars>
          <dgm:chMax val="0"/>
          <dgm:chPref val="0"/>
        </dgm:presLayoutVars>
      </dgm:prSet>
      <dgm:spPr/>
    </dgm:pt>
  </dgm:ptLst>
  <dgm:cxnLst>
    <dgm:cxn modelId="{FFED2224-9B7B-40D6-95DB-AE26635DA5D9}" type="presOf" srcId="{7712A634-3DEF-4FCA-9843-D9A981852690}" destId="{746F8020-495F-42A2-820E-61BAB1A9F7EC}" srcOrd="0" destOrd="0" presId="urn:microsoft.com/office/officeart/2018/2/layout/IconVerticalSolidList"/>
    <dgm:cxn modelId="{AFD8BD6B-0154-4FAA-BEE7-EBC157448F8C}" srcId="{16E799AE-6C6B-41EC-8A23-22F40C782A39}" destId="{0D026615-03A3-459C-B2B9-FA3DCAE627A4}" srcOrd="2" destOrd="0" parTransId="{EE02AE50-D461-4106-AB2D-FBE03377E72D}" sibTransId="{51A18011-9764-453B-86FB-F3EC0721D3DD}"/>
    <dgm:cxn modelId="{493A24AA-1CA6-4058-9CBB-2C7F998892FD}" type="presOf" srcId="{0D026615-03A3-459C-B2B9-FA3DCAE627A4}" destId="{6B0BDC0C-E474-4657-956F-7DAB7010D974}" srcOrd="0" destOrd="0" presId="urn:microsoft.com/office/officeart/2018/2/layout/IconVerticalSolidList"/>
    <dgm:cxn modelId="{A0CEEAB2-6CB4-4119-9585-0AE4115A50B0}" type="presOf" srcId="{16E799AE-6C6B-41EC-8A23-22F40C782A39}" destId="{8966F9A2-5C03-40C0-A444-2165312FBBA5}" srcOrd="0" destOrd="0" presId="urn:microsoft.com/office/officeart/2018/2/layout/IconVerticalSolidList"/>
    <dgm:cxn modelId="{9AA19ACA-61E8-412B-9B71-CEAE08FFF002}" srcId="{16E799AE-6C6B-41EC-8A23-22F40C782A39}" destId="{7712A634-3DEF-4FCA-9843-D9A981852690}" srcOrd="1" destOrd="0" parTransId="{9EA7C506-9B9D-475F-817A-867F8DC27183}" sibTransId="{2BB5021D-F33C-481A-A699-EAF6D3C9BDA1}"/>
    <dgm:cxn modelId="{6AD575D0-FF8D-4398-97B4-5FDFB925F090}" srcId="{16E799AE-6C6B-41EC-8A23-22F40C782A39}" destId="{DA8A7091-2EAE-4D62-A078-675A2EFCDE9B}" srcOrd="0" destOrd="0" parTransId="{D8D5A2AB-1497-491B-A919-AAA14869D2DB}" sibTransId="{CCB20908-C20D-4542-A60B-4110F2507E66}"/>
    <dgm:cxn modelId="{9DF3CDFF-D9D9-4CEE-8C9A-9035BE6F4AD6}" type="presOf" srcId="{DA8A7091-2EAE-4D62-A078-675A2EFCDE9B}" destId="{24C4FE7B-4600-4BD1-8641-3F0F973A0A31}" srcOrd="0" destOrd="0" presId="urn:microsoft.com/office/officeart/2018/2/layout/IconVerticalSolidList"/>
    <dgm:cxn modelId="{D8A11175-DE68-40D3-A783-9EA67E6A2206}" type="presParOf" srcId="{8966F9A2-5C03-40C0-A444-2165312FBBA5}" destId="{A9A1B59D-2618-4DBD-9D20-07A83D2A4191}" srcOrd="0" destOrd="0" presId="urn:microsoft.com/office/officeart/2018/2/layout/IconVerticalSolidList"/>
    <dgm:cxn modelId="{192F5602-41AD-42E9-BE6F-3EEF26E0E381}" type="presParOf" srcId="{A9A1B59D-2618-4DBD-9D20-07A83D2A4191}" destId="{81A4BF62-A225-43C7-A9D8-14F509E3475B}" srcOrd="0" destOrd="0" presId="urn:microsoft.com/office/officeart/2018/2/layout/IconVerticalSolidList"/>
    <dgm:cxn modelId="{0468E8E9-316E-4F6B-A203-51FCB8229B3E}" type="presParOf" srcId="{A9A1B59D-2618-4DBD-9D20-07A83D2A4191}" destId="{BF9A7F32-68BB-4D75-920D-D4969473FB9A}" srcOrd="1" destOrd="0" presId="urn:microsoft.com/office/officeart/2018/2/layout/IconVerticalSolidList"/>
    <dgm:cxn modelId="{3D9B9CD0-F842-4D37-8534-B88B3E958AA5}" type="presParOf" srcId="{A9A1B59D-2618-4DBD-9D20-07A83D2A4191}" destId="{E84B3265-08E8-42BB-A13E-B58546FE12CE}" srcOrd="2" destOrd="0" presId="urn:microsoft.com/office/officeart/2018/2/layout/IconVerticalSolidList"/>
    <dgm:cxn modelId="{65848350-FA1A-458D-B876-3EA56387A7CB}" type="presParOf" srcId="{A9A1B59D-2618-4DBD-9D20-07A83D2A4191}" destId="{24C4FE7B-4600-4BD1-8641-3F0F973A0A31}" srcOrd="3" destOrd="0" presId="urn:microsoft.com/office/officeart/2018/2/layout/IconVerticalSolidList"/>
    <dgm:cxn modelId="{D2E87A63-5CD4-417E-A2FA-3D0EE3DF3DE3}" type="presParOf" srcId="{8966F9A2-5C03-40C0-A444-2165312FBBA5}" destId="{5C1AB4C4-6167-4FD9-A0FB-6B9EBCA80480}" srcOrd="1" destOrd="0" presId="urn:microsoft.com/office/officeart/2018/2/layout/IconVerticalSolidList"/>
    <dgm:cxn modelId="{154597C7-B646-4C86-9BF1-5CE39CD45D21}" type="presParOf" srcId="{8966F9A2-5C03-40C0-A444-2165312FBBA5}" destId="{DDD8BDC9-3AF7-4EA5-A6EF-39DF09CC9031}" srcOrd="2" destOrd="0" presId="urn:microsoft.com/office/officeart/2018/2/layout/IconVerticalSolidList"/>
    <dgm:cxn modelId="{A52E3B62-B574-4638-BEE0-6662ADFE55D8}" type="presParOf" srcId="{DDD8BDC9-3AF7-4EA5-A6EF-39DF09CC9031}" destId="{07152C5B-C966-44C9-BFA7-C307209DC9BA}" srcOrd="0" destOrd="0" presId="urn:microsoft.com/office/officeart/2018/2/layout/IconVerticalSolidList"/>
    <dgm:cxn modelId="{729076F3-1A9C-492D-8C4B-5C9A913BFBBD}" type="presParOf" srcId="{DDD8BDC9-3AF7-4EA5-A6EF-39DF09CC9031}" destId="{BC22A3C3-EB42-42E1-ABA0-62AB92C8F3C7}" srcOrd="1" destOrd="0" presId="urn:microsoft.com/office/officeart/2018/2/layout/IconVerticalSolidList"/>
    <dgm:cxn modelId="{885E4870-2788-40BF-B8B3-F728E379FBE9}" type="presParOf" srcId="{DDD8BDC9-3AF7-4EA5-A6EF-39DF09CC9031}" destId="{44B29C1C-13C5-42A7-AA47-C676506D07A6}" srcOrd="2" destOrd="0" presId="urn:microsoft.com/office/officeart/2018/2/layout/IconVerticalSolidList"/>
    <dgm:cxn modelId="{2DF8F6D3-5203-4788-98DD-952684C8852F}" type="presParOf" srcId="{DDD8BDC9-3AF7-4EA5-A6EF-39DF09CC9031}" destId="{746F8020-495F-42A2-820E-61BAB1A9F7EC}" srcOrd="3" destOrd="0" presId="urn:microsoft.com/office/officeart/2018/2/layout/IconVerticalSolidList"/>
    <dgm:cxn modelId="{F8A5AAC1-7414-4355-BDAA-F5DA9333335B}" type="presParOf" srcId="{8966F9A2-5C03-40C0-A444-2165312FBBA5}" destId="{D41F603F-BCCD-4008-8E02-373E32D7D1B1}" srcOrd="3" destOrd="0" presId="urn:microsoft.com/office/officeart/2018/2/layout/IconVerticalSolidList"/>
    <dgm:cxn modelId="{6D098F98-3B62-4849-B7DF-0EA335151596}" type="presParOf" srcId="{8966F9A2-5C03-40C0-A444-2165312FBBA5}" destId="{38B17B61-FC3B-470F-8936-7FC9A6C4866E}" srcOrd="4" destOrd="0" presId="urn:microsoft.com/office/officeart/2018/2/layout/IconVerticalSolidList"/>
    <dgm:cxn modelId="{3EF5B593-ABE3-4181-A601-B3FA8A2BF659}" type="presParOf" srcId="{38B17B61-FC3B-470F-8936-7FC9A6C4866E}" destId="{B764B516-3EE0-413D-8A29-1E9448245C85}" srcOrd="0" destOrd="0" presId="urn:microsoft.com/office/officeart/2018/2/layout/IconVerticalSolidList"/>
    <dgm:cxn modelId="{57C272C1-2D60-445B-9D76-3E7FA4626A05}" type="presParOf" srcId="{38B17B61-FC3B-470F-8936-7FC9A6C4866E}" destId="{C74E943C-F6CC-433C-82E5-A84FE2DD38C0}" srcOrd="1" destOrd="0" presId="urn:microsoft.com/office/officeart/2018/2/layout/IconVerticalSolidList"/>
    <dgm:cxn modelId="{98A1F2F4-16C1-45CA-8302-A23BDA80D689}" type="presParOf" srcId="{38B17B61-FC3B-470F-8936-7FC9A6C4866E}" destId="{82E41C0B-2266-4FE8-A50E-A6899C8BA371}" srcOrd="2" destOrd="0" presId="urn:microsoft.com/office/officeart/2018/2/layout/IconVerticalSolidList"/>
    <dgm:cxn modelId="{A5E97BCA-6AFD-4E7B-945F-111B8D218F88}" type="presParOf" srcId="{38B17B61-FC3B-470F-8936-7FC9A6C4866E}" destId="{6B0BDC0C-E474-4657-956F-7DAB7010D9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4BF62-A225-43C7-A9D8-14F509E3475B}">
      <dsp:nvSpPr>
        <dsp:cNvPr id="0" name=""/>
        <dsp:cNvSpPr/>
      </dsp:nvSpPr>
      <dsp:spPr>
        <a:xfrm>
          <a:off x="0" y="90525"/>
          <a:ext cx="8263493" cy="12760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A7F32-68BB-4D75-920D-D4969473FB9A}">
      <dsp:nvSpPr>
        <dsp:cNvPr id="0" name=""/>
        <dsp:cNvSpPr/>
      </dsp:nvSpPr>
      <dsp:spPr>
        <a:xfrm>
          <a:off x="385996" y="377630"/>
          <a:ext cx="702497" cy="701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4FE7B-4600-4BD1-8641-3F0F973A0A31}">
      <dsp:nvSpPr>
        <dsp:cNvPr id="0" name=""/>
        <dsp:cNvSpPr/>
      </dsp:nvSpPr>
      <dsp:spPr>
        <a:xfrm>
          <a:off x="1474491" y="90525"/>
          <a:ext cx="6722388" cy="139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06" tIns="147706" rIns="147706" bIns="147706" numCol="1" spcCol="1270" anchor="ctr" anchorCtr="0">
          <a:noAutofit/>
        </a:bodyPr>
        <a:lstStyle/>
        <a:p>
          <a:pPr marL="0" lvl="0" indent="0" algn="l" defTabSz="889000">
            <a:lnSpc>
              <a:spcPct val="90000"/>
            </a:lnSpc>
            <a:spcBef>
              <a:spcPct val="0"/>
            </a:spcBef>
            <a:spcAft>
              <a:spcPct val="35000"/>
            </a:spcAft>
            <a:buNone/>
          </a:pPr>
          <a:r>
            <a:rPr lang="en-GB" sz="2000" kern="1200" dirty="0"/>
            <a:t>Student volunteers completed study diaries recording their use of the OU Study App during their daily routines over a three week period. </a:t>
          </a:r>
          <a:endParaRPr lang="en-US" sz="2000" kern="1200" dirty="0"/>
        </a:p>
      </dsp:txBody>
      <dsp:txXfrm>
        <a:off x="1474491" y="90525"/>
        <a:ext cx="6722388" cy="1395648"/>
      </dsp:txXfrm>
    </dsp:sp>
    <dsp:sp modelId="{07152C5B-C966-44C9-BFA7-C307209DC9BA}">
      <dsp:nvSpPr>
        <dsp:cNvPr id="0" name=""/>
        <dsp:cNvSpPr/>
      </dsp:nvSpPr>
      <dsp:spPr>
        <a:xfrm>
          <a:off x="0" y="1789456"/>
          <a:ext cx="8263493" cy="12760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2A3C3-EB42-42E1-ABA0-62AB92C8F3C7}">
      <dsp:nvSpPr>
        <dsp:cNvPr id="0" name=""/>
        <dsp:cNvSpPr/>
      </dsp:nvSpPr>
      <dsp:spPr>
        <a:xfrm>
          <a:off x="385996" y="2122191"/>
          <a:ext cx="702497" cy="701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6F8020-495F-42A2-820E-61BAB1A9F7EC}">
      <dsp:nvSpPr>
        <dsp:cNvPr id="0" name=""/>
        <dsp:cNvSpPr/>
      </dsp:nvSpPr>
      <dsp:spPr>
        <a:xfrm>
          <a:off x="1474491" y="1835086"/>
          <a:ext cx="6722388" cy="139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06" tIns="147706" rIns="147706" bIns="147706" numCol="1" spcCol="1270" anchor="ctr" anchorCtr="0">
          <a:noAutofit/>
        </a:bodyPr>
        <a:lstStyle/>
        <a:p>
          <a:pPr marL="0" lvl="0" indent="0" algn="l" defTabSz="889000">
            <a:lnSpc>
              <a:spcPct val="90000"/>
            </a:lnSpc>
            <a:spcBef>
              <a:spcPct val="0"/>
            </a:spcBef>
            <a:spcAft>
              <a:spcPct val="35000"/>
            </a:spcAft>
            <a:buNone/>
          </a:pPr>
          <a:r>
            <a:rPr lang="en-GB" sz="2000" kern="1200" dirty="0"/>
            <a:t>Student partners gave early feedback on our aims and methods.</a:t>
          </a:r>
          <a:endParaRPr lang="en-US" sz="2000" kern="1200" dirty="0"/>
        </a:p>
      </dsp:txBody>
      <dsp:txXfrm>
        <a:off x="1474491" y="1835086"/>
        <a:ext cx="6722388" cy="1395648"/>
      </dsp:txXfrm>
    </dsp:sp>
    <dsp:sp modelId="{B764B516-3EE0-413D-8A29-1E9448245C85}">
      <dsp:nvSpPr>
        <dsp:cNvPr id="0" name=""/>
        <dsp:cNvSpPr/>
      </dsp:nvSpPr>
      <dsp:spPr>
        <a:xfrm>
          <a:off x="0" y="3579647"/>
          <a:ext cx="8263493" cy="1810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E943C-F6CC-433C-82E5-A84FE2DD38C0}">
      <dsp:nvSpPr>
        <dsp:cNvPr id="0" name=""/>
        <dsp:cNvSpPr/>
      </dsp:nvSpPr>
      <dsp:spPr>
        <a:xfrm>
          <a:off x="386373" y="4134155"/>
          <a:ext cx="702497" cy="701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0BDC0C-E474-4657-956F-7DAB7010D974}">
      <dsp:nvSpPr>
        <dsp:cNvPr id="0" name=""/>
        <dsp:cNvSpPr/>
      </dsp:nvSpPr>
      <dsp:spPr>
        <a:xfrm>
          <a:off x="1475245" y="3847050"/>
          <a:ext cx="6649943" cy="139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06" tIns="147706" rIns="147706" bIns="147706" numCol="1" spcCol="1270" anchor="ctr" anchorCtr="0">
          <a:noAutofit/>
        </a:bodyPr>
        <a:lstStyle/>
        <a:p>
          <a:pPr marL="0" lvl="0" indent="0" algn="l" defTabSz="800100">
            <a:lnSpc>
              <a:spcPct val="90000"/>
            </a:lnSpc>
            <a:spcBef>
              <a:spcPct val="0"/>
            </a:spcBef>
            <a:spcAft>
              <a:spcPct val="35000"/>
            </a:spcAft>
            <a:buNone/>
          </a:pPr>
          <a:r>
            <a:rPr lang="en-GB" sz="1800" kern="1200" dirty="0"/>
            <a:t>‘</a:t>
          </a:r>
          <a:r>
            <a:rPr lang="en-GB" sz="1800" i="1" kern="1200" dirty="0"/>
            <a:t>I think the questions in the practical diary look good, and the fact that they are mostly tick boxes should mean it's easy and quick to fill in.  You mentioned it was an online version, which sounds great, so even better if no downloading and sending back is required</a:t>
          </a:r>
          <a:r>
            <a:rPr lang="en-GB" sz="1800" kern="1200" dirty="0"/>
            <a:t>. ’</a:t>
          </a:r>
          <a:endParaRPr lang="en-US" sz="1800" kern="1200" dirty="0"/>
        </a:p>
      </dsp:txBody>
      <dsp:txXfrm>
        <a:off x="1475245" y="3847050"/>
        <a:ext cx="6649943" cy="1395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20980765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earn3.open.ac.uk/course/view.php?id=301070"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230819" y="1685815"/>
            <a:ext cx="8241325" cy="1495794"/>
          </a:xfrm>
        </p:spPr>
        <p:txBody>
          <a:bodyPr/>
          <a:lstStyle/>
          <a:p>
            <a:r>
              <a:rPr lang="en-GB" dirty="0"/>
              <a:t>Can a new OU Study App enhance the learning experience of students on S350, an online only module?</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319597" y="4170002"/>
            <a:ext cx="6400800" cy="553998"/>
          </a:xfrm>
        </p:spPr>
        <p:txBody>
          <a:bodyPr/>
          <a:lstStyle/>
          <a:p>
            <a:pPr>
              <a:spcBef>
                <a:spcPts val="1200"/>
              </a:spcBef>
            </a:pPr>
            <a:r>
              <a:rPr lang="en-GB" sz="2000" dirty="0"/>
              <a:t>Catherine Halliwell, Jenny Duckworth, Rachel McMullan &amp; Simon Collinson</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9748A21-5543-40F2-845B-F0325E462581}"/>
              </a:ext>
            </a:extLst>
          </p:cNvPr>
          <p:cNvSpPr>
            <a:spLocks noGrp="1"/>
          </p:cNvSpPr>
          <p:nvPr>
            <p:ph type="body" sz="quarter" idx="13"/>
          </p:nvPr>
        </p:nvSpPr>
        <p:spPr>
          <a:xfrm>
            <a:off x="388801" y="584378"/>
            <a:ext cx="7418105" cy="545493"/>
          </a:xfrm>
        </p:spPr>
        <p:txBody>
          <a:bodyPr/>
          <a:lstStyle/>
          <a:p>
            <a:endParaRPr lang="en-US" dirty="0"/>
          </a:p>
          <a:p>
            <a:r>
              <a:rPr lang="en-US" sz="1800" dirty="0">
                <a:solidFill>
                  <a:srgbClr val="0070C0"/>
                </a:solidFill>
              </a:rPr>
              <a:t>Learning Enhancement: deeper understanding of concepts</a:t>
            </a:r>
          </a:p>
        </p:txBody>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normAutofit/>
          </a:bodyPr>
          <a:lstStyle/>
          <a:p>
            <a:endParaRPr lang="en-GB"/>
          </a:p>
          <a:p>
            <a:endParaRPr lang="en-GB"/>
          </a:p>
          <a:p>
            <a:endParaRPr lang="en-GB"/>
          </a:p>
          <a:p>
            <a:endParaRPr lang="en-GB"/>
          </a:p>
          <a:p>
            <a:endParaRPr lang="en-GB"/>
          </a:p>
          <a:p>
            <a:endParaRPr lang="en-GB"/>
          </a:p>
          <a:p>
            <a:endParaRPr lang="en-GB" dirty="0"/>
          </a:p>
        </p:txBody>
      </p:sp>
      <p:sp>
        <p:nvSpPr>
          <p:cNvPr id="9" name="Text Placeholder 8">
            <a:extLst>
              <a:ext uri="{FF2B5EF4-FFF2-40B4-BE49-F238E27FC236}">
                <a16:creationId xmlns:a16="http://schemas.microsoft.com/office/drawing/2014/main" id="{94B9D543-7DDE-4109-8268-9BEE12668631}"/>
              </a:ext>
            </a:extLst>
          </p:cNvPr>
          <p:cNvSpPr>
            <a:spLocks noGrp="1"/>
          </p:cNvSpPr>
          <p:nvPr>
            <p:ph type="body" sz="quarter" idx="17"/>
          </p:nvPr>
        </p:nvSpPr>
        <p:spPr>
          <a:xfrm>
            <a:off x="300023" y="1444113"/>
            <a:ext cx="4200956" cy="5214348"/>
          </a:xfrm>
        </p:spPr>
        <p:txBody>
          <a:bodyPr/>
          <a:lstStyle/>
          <a:p>
            <a:r>
              <a:rPr lang="en-GB" dirty="0"/>
              <a:t>‘</a:t>
            </a:r>
            <a:r>
              <a:rPr lang="en-GB" sz="1600" i="1" dirty="0"/>
              <a:t>I was able to re-read content I had read previously to remind myself of key concepts as well as keep reading them to gain understanding</a:t>
            </a:r>
            <a:r>
              <a:rPr lang="en-GB" sz="1600" dirty="0"/>
              <a:t>.’</a:t>
            </a:r>
          </a:p>
          <a:p>
            <a:endParaRPr lang="en-GB" sz="1600" dirty="0"/>
          </a:p>
          <a:p>
            <a:r>
              <a:rPr lang="en-GB" sz="1600" dirty="0"/>
              <a:t>‘</a:t>
            </a:r>
            <a:r>
              <a:rPr lang="en-GB" sz="1600" i="1" dirty="0"/>
              <a:t>yes definitely, I can check often on study material</a:t>
            </a:r>
            <a:r>
              <a:rPr lang="en-GB" sz="1600" dirty="0"/>
              <a:t>’</a:t>
            </a:r>
          </a:p>
          <a:p>
            <a:endParaRPr lang="en-GB" sz="1600" i="1" dirty="0"/>
          </a:p>
          <a:p>
            <a:r>
              <a:rPr lang="en-GB" sz="1600" i="1" dirty="0"/>
              <a:t>‘Yes, it does feel different - it enables me to increase my available study time a bit. As I'm working close to my maximum capacity, this is particularly helpful! I don't think it helps my understanding specifically but it does help me to study a little more.’</a:t>
            </a:r>
          </a:p>
        </p:txBody>
      </p:sp>
      <p:sp>
        <p:nvSpPr>
          <p:cNvPr id="8" name="Text Placeholder 7">
            <a:extLst>
              <a:ext uri="{FF2B5EF4-FFF2-40B4-BE49-F238E27FC236}">
                <a16:creationId xmlns:a16="http://schemas.microsoft.com/office/drawing/2014/main" id="{CE2B02FD-468D-4283-9434-3C9D6520AE44}"/>
              </a:ext>
            </a:extLst>
          </p:cNvPr>
          <p:cNvSpPr>
            <a:spLocks noGrp="1"/>
          </p:cNvSpPr>
          <p:nvPr>
            <p:ph type="body" sz="quarter" idx="16"/>
          </p:nvPr>
        </p:nvSpPr>
        <p:spPr>
          <a:xfrm>
            <a:off x="4909351" y="1444113"/>
            <a:ext cx="3742943" cy="5214348"/>
          </a:xfrm>
        </p:spPr>
        <p:txBody>
          <a:bodyPr/>
          <a:lstStyle/>
          <a:p>
            <a:pPr marL="0" indent="0">
              <a:buNone/>
            </a:pPr>
            <a:r>
              <a:rPr lang="en-GB" sz="1600" dirty="0"/>
              <a:t>‘</a:t>
            </a:r>
            <a:r>
              <a:rPr lang="en-GB" sz="1600" i="1" dirty="0"/>
              <a:t>Not this week, as I was mainly looking at the assessment brief for TMA02, so I could look at this in the morning and plan my answer throughout my working day in my head</a:t>
            </a:r>
            <a:r>
              <a:rPr lang="en-GB" sz="1600" dirty="0"/>
              <a:t>’</a:t>
            </a:r>
          </a:p>
          <a:p>
            <a:pPr marL="0" indent="0">
              <a:buNone/>
            </a:pPr>
            <a:endParaRPr lang="en-GB" sz="1600" dirty="0"/>
          </a:p>
          <a:p>
            <a:pPr marL="0" indent="0">
              <a:buNone/>
            </a:pPr>
            <a:r>
              <a:rPr lang="en-GB" sz="1600" i="1" dirty="0"/>
              <a:t>‘I think it would be hard to read papers on my phone, and to do in depth assignment writing and editing.’</a:t>
            </a:r>
          </a:p>
          <a:p>
            <a:pPr marL="0" indent="0">
              <a:buNone/>
            </a:pPr>
            <a:endParaRPr lang="en-GB" sz="1600" i="1" dirty="0"/>
          </a:p>
          <a:p>
            <a:pPr marL="0" indent="0">
              <a:buNone/>
            </a:pPr>
            <a:r>
              <a:rPr lang="en-GB" sz="1600" i="1" dirty="0"/>
              <a:t>‘Using the app on my phone is a bit cumbersome as reading longer texts would be tiring. So, no.’</a:t>
            </a:r>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88801" y="267530"/>
            <a:ext cx="1260000" cy="212075"/>
          </a:xfrm>
        </p:spPr>
        <p:txBody>
          <a:bodyPr wrap="square" anchor="ctr">
            <a:normAutofit/>
          </a:bodyPr>
          <a:lstStyle/>
          <a:p>
            <a:r>
              <a:rPr lang="en-GB" dirty="0"/>
              <a:t>Findings</a:t>
            </a:r>
          </a:p>
        </p:txBody>
      </p:sp>
      <p:pic>
        <p:nvPicPr>
          <p:cNvPr id="11" name="Graphic 10" descr="Smiling face with no fill">
            <a:extLst>
              <a:ext uri="{FF2B5EF4-FFF2-40B4-BE49-F238E27FC236}">
                <a16:creationId xmlns:a16="http://schemas.microsoft.com/office/drawing/2014/main" id="{E758851A-6E82-4996-95E6-170E0CAE92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3301" y="5907767"/>
            <a:ext cx="914400" cy="914400"/>
          </a:xfrm>
          <a:prstGeom prst="rect">
            <a:avLst/>
          </a:prstGeom>
        </p:spPr>
      </p:pic>
      <p:pic>
        <p:nvPicPr>
          <p:cNvPr id="14" name="Graphic 13" descr="Sad face with no fill">
            <a:extLst>
              <a:ext uri="{FF2B5EF4-FFF2-40B4-BE49-F238E27FC236}">
                <a16:creationId xmlns:a16="http://schemas.microsoft.com/office/drawing/2014/main" id="{FEAE0A0B-5E06-469E-A1FC-B1F2F3E94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5440" y="5818352"/>
            <a:ext cx="914400" cy="914400"/>
          </a:xfrm>
          <a:prstGeom prst="rect">
            <a:avLst/>
          </a:prstGeom>
        </p:spPr>
      </p:pic>
      <p:sp>
        <p:nvSpPr>
          <p:cNvPr id="5" name="TextBox 4">
            <a:extLst>
              <a:ext uri="{FF2B5EF4-FFF2-40B4-BE49-F238E27FC236}">
                <a16:creationId xmlns:a16="http://schemas.microsoft.com/office/drawing/2014/main" id="{F87BE7E3-D39C-4630-A466-CC8426A65069}"/>
              </a:ext>
            </a:extLst>
          </p:cNvPr>
          <p:cNvSpPr txBox="1"/>
          <p:nvPr/>
        </p:nvSpPr>
        <p:spPr>
          <a:xfrm>
            <a:off x="3947532" y="5452946"/>
            <a:ext cx="1494263" cy="923330"/>
          </a:xfrm>
          <a:prstGeom prst="rect">
            <a:avLst/>
          </a:prstGeom>
          <a:noFill/>
        </p:spPr>
        <p:txBody>
          <a:bodyPr wrap="square" rtlCol="0">
            <a:spAutoFit/>
          </a:bodyPr>
          <a:lstStyle/>
          <a:p>
            <a:pPr algn="ctr"/>
            <a:r>
              <a:rPr lang="en-GB" sz="5400" b="1" dirty="0">
                <a:solidFill>
                  <a:srgbClr val="C00000"/>
                </a:solidFill>
              </a:rPr>
              <a:t>?</a:t>
            </a:r>
          </a:p>
        </p:txBody>
      </p:sp>
    </p:spTree>
    <p:extLst>
      <p:ext uri="{BB962C8B-B14F-4D97-AF65-F5344CB8AC3E}">
        <p14:creationId xmlns:p14="http://schemas.microsoft.com/office/powerpoint/2010/main" val="27152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9748A21-5543-40F2-845B-F0325E462581}"/>
              </a:ext>
            </a:extLst>
          </p:cNvPr>
          <p:cNvSpPr>
            <a:spLocks noGrp="1"/>
          </p:cNvSpPr>
          <p:nvPr>
            <p:ph type="body" sz="quarter" idx="13"/>
          </p:nvPr>
        </p:nvSpPr>
        <p:spPr/>
        <p:txBody>
          <a:bodyPr/>
          <a:lstStyle/>
          <a:p>
            <a:endParaRPr lang="en-US" dirty="0"/>
          </a:p>
          <a:p>
            <a:r>
              <a:rPr lang="en-US" sz="1800" dirty="0">
                <a:solidFill>
                  <a:srgbClr val="0070C0"/>
                </a:solidFill>
              </a:rPr>
              <a:t>Learning Enhancement: time management and effectiveness</a:t>
            </a:r>
          </a:p>
        </p:txBody>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normAutofit/>
          </a:bodyPr>
          <a:lstStyle/>
          <a:p>
            <a:endParaRPr lang="en-GB"/>
          </a:p>
          <a:p>
            <a:endParaRPr lang="en-GB"/>
          </a:p>
          <a:p>
            <a:endParaRPr lang="en-GB"/>
          </a:p>
          <a:p>
            <a:endParaRPr lang="en-GB"/>
          </a:p>
          <a:p>
            <a:endParaRPr lang="en-GB"/>
          </a:p>
          <a:p>
            <a:endParaRPr lang="en-GB"/>
          </a:p>
          <a:p>
            <a:endParaRPr lang="en-GB" dirty="0"/>
          </a:p>
        </p:txBody>
      </p:sp>
      <p:sp>
        <p:nvSpPr>
          <p:cNvPr id="9" name="Text Placeholder 8">
            <a:extLst>
              <a:ext uri="{FF2B5EF4-FFF2-40B4-BE49-F238E27FC236}">
                <a16:creationId xmlns:a16="http://schemas.microsoft.com/office/drawing/2014/main" id="{94B9D543-7DDE-4109-8268-9BEE12668631}"/>
              </a:ext>
            </a:extLst>
          </p:cNvPr>
          <p:cNvSpPr>
            <a:spLocks noGrp="1"/>
          </p:cNvSpPr>
          <p:nvPr>
            <p:ph type="body" sz="quarter" idx="17"/>
          </p:nvPr>
        </p:nvSpPr>
        <p:spPr>
          <a:xfrm>
            <a:off x="133165" y="1269507"/>
            <a:ext cx="4580878" cy="5388954"/>
          </a:xfrm>
        </p:spPr>
        <p:txBody>
          <a:bodyPr/>
          <a:lstStyle/>
          <a:p>
            <a:endParaRPr lang="en-GB" sz="1800" dirty="0"/>
          </a:p>
          <a:p>
            <a:r>
              <a:rPr lang="en-GB" sz="1800" dirty="0"/>
              <a:t>‘</a:t>
            </a:r>
            <a:r>
              <a:rPr lang="en-GB" sz="1800" i="1" dirty="0"/>
              <a:t>I found it helped massively with my time management, as if I am unsure of something…, I can quickly look at the required content wherever I may be without access to a PC</a:t>
            </a:r>
            <a:r>
              <a:rPr lang="en-GB" sz="1800" dirty="0"/>
              <a:t>.’</a:t>
            </a:r>
          </a:p>
          <a:p>
            <a:endParaRPr lang="en-GB" sz="1800" dirty="0"/>
          </a:p>
          <a:p>
            <a:r>
              <a:rPr lang="en-GB" sz="1800" i="1" dirty="0"/>
              <a:t>‘I was able to utilise the otherwise wasted time on my commute.’</a:t>
            </a:r>
          </a:p>
          <a:p>
            <a:endParaRPr lang="en-GB" sz="1800" i="1" dirty="0"/>
          </a:p>
          <a:p>
            <a:r>
              <a:rPr lang="en-GB" sz="1800" i="1" dirty="0"/>
              <a:t>‘I fitted in more studying than usual by making better use of small study opportunities. I do think it's useful for this.’</a:t>
            </a:r>
          </a:p>
        </p:txBody>
      </p:sp>
      <p:sp>
        <p:nvSpPr>
          <p:cNvPr id="8" name="Text Placeholder 7">
            <a:extLst>
              <a:ext uri="{FF2B5EF4-FFF2-40B4-BE49-F238E27FC236}">
                <a16:creationId xmlns:a16="http://schemas.microsoft.com/office/drawing/2014/main" id="{CE2B02FD-468D-4283-9434-3C9D6520AE44}"/>
              </a:ext>
            </a:extLst>
          </p:cNvPr>
          <p:cNvSpPr>
            <a:spLocks noGrp="1"/>
          </p:cNvSpPr>
          <p:nvPr>
            <p:ph type="body" sz="quarter" idx="16"/>
          </p:nvPr>
        </p:nvSpPr>
        <p:spPr>
          <a:xfrm>
            <a:off x="4969679" y="1269507"/>
            <a:ext cx="3915053" cy="5388954"/>
          </a:xfrm>
        </p:spPr>
        <p:txBody>
          <a:bodyPr/>
          <a:lstStyle/>
          <a:p>
            <a:pPr marL="0" indent="0">
              <a:buNone/>
            </a:pPr>
            <a:endParaRPr lang="en-GB" sz="1800" dirty="0"/>
          </a:p>
          <a:p>
            <a:pPr marL="0" indent="0">
              <a:buNone/>
            </a:pPr>
            <a:r>
              <a:rPr lang="en-GB" sz="1800" dirty="0"/>
              <a:t>‘</a:t>
            </a:r>
            <a:r>
              <a:rPr lang="en-GB" sz="1800" i="1" dirty="0"/>
              <a:t>Not this week. I was busy with other things and when studying I was mostly writing an assignment and watching tutorials, neither of which used the app….’</a:t>
            </a:r>
          </a:p>
          <a:p>
            <a:pPr marL="0" indent="0">
              <a:buNone/>
            </a:pPr>
            <a:endParaRPr lang="en-GB" sz="1800" i="1" dirty="0"/>
          </a:p>
          <a:p>
            <a:pPr marL="0" indent="0">
              <a:buNone/>
            </a:pPr>
            <a:r>
              <a:rPr lang="en-GB" sz="1800" i="1" dirty="0"/>
              <a:t>‘Not so much this week as I was doing a TMA so I used it less than normal.’</a:t>
            </a:r>
          </a:p>
          <a:p>
            <a:pPr marL="0" indent="0">
              <a:buNone/>
            </a:pPr>
            <a:endParaRPr lang="en-GB" sz="1800" i="1"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p:txBody>
          <a:bodyPr wrap="square" anchor="ctr">
            <a:normAutofit/>
          </a:bodyPr>
          <a:lstStyle/>
          <a:p>
            <a:r>
              <a:rPr lang="en-GB" dirty="0"/>
              <a:t>Findings</a:t>
            </a:r>
          </a:p>
        </p:txBody>
      </p:sp>
      <p:pic>
        <p:nvPicPr>
          <p:cNvPr id="11" name="Graphic 10" descr="Smiling face with no fill">
            <a:extLst>
              <a:ext uri="{FF2B5EF4-FFF2-40B4-BE49-F238E27FC236}">
                <a16:creationId xmlns:a16="http://schemas.microsoft.com/office/drawing/2014/main" id="{E758851A-6E82-4996-95E6-170E0CAE92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2228" y="5862949"/>
            <a:ext cx="914400" cy="914400"/>
          </a:xfrm>
          <a:prstGeom prst="rect">
            <a:avLst/>
          </a:prstGeom>
        </p:spPr>
      </p:pic>
      <p:pic>
        <p:nvPicPr>
          <p:cNvPr id="14" name="Graphic 13" descr="Sad face with no fill">
            <a:extLst>
              <a:ext uri="{FF2B5EF4-FFF2-40B4-BE49-F238E27FC236}">
                <a16:creationId xmlns:a16="http://schemas.microsoft.com/office/drawing/2014/main" id="{FEAE0A0B-5E06-469E-A1FC-B1F2F3E94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5906" y="5865649"/>
            <a:ext cx="914400" cy="909000"/>
          </a:xfrm>
          <a:prstGeom prst="rect">
            <a:avLst/>
          </a:prstGeom>
        </p:spPr>
      </p:pic>
      <p:pic>
        <p:nvPicPr>
          <p:cNvPr id="5" name="Graphic 4" descr="Thumbs up sign with solid fill">
            <a:extLst>
              <a:ext uri="{FF2B5EF4-FFF2-40B4-BE49-F238E27FC236}">
                <a16:creationId xmlns:a16="http://schemas.microsoft.com/office/drawing/2014/main" id="{529E84F9-18BE-478A-8823-157CDBED17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6622" y="5182158"/>
            <a:ext cx="914400" cy="914400"/>
          </a:xfrm>
          <a:prstGeom prst="rect">
            <a:avLst/>
          </a:prstGeom>
        </p:spPr>
      </p:pic>
    </p:spTree>
    <p:extLst>
      <p:ext uri="{BB962C8B-B14F-4D97-AF65-F5344CB8AC3E}">
        <p14:creationId xmlns:p14="http://schemas.microsoft.com/office/powerpoint/2010/main" val="183542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9748A21-5543-40F2-845B-F0325E462581}"/>
              </a:ext>
            </a:extLst>
          </p:cNvPr>
          <p:cNvSpPr>
            <a:spLocks noGrp="1"/>
          </p:cNvSpPr>
          <p:nvPr>
            <p:ph type="body" sz="quarter" idx="13"/>
          </p:nvPr>
        </p:nvSpPr>
        <p:spPr>
          <a:xfrm>
            <a:off x="388801" y="761442"/>
            <a:ext cx="7418105" cy="389177"/>
          </a:xfrm>
        </p:spPr>
        <p:txBody>
          <a:bodyPr/>
          <a:lstStyle/>
          <a:p>
            <a:endParaRPr lang="en-US" dirty="0"/>
          </a:p>
          <a:p>
            <a:r>
              <a:rPr lang="en-US" sz="1800" dirty="0">
                <a:solidFill>
                  <a:srgbClr val="0070C0"/>
                </a:solidFill>
              </a:rPr>
              <a:t>Learning Enhancement: learning experience</a:t>
            </a:r>
          </a:p>
        </p:txBody>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normAutofit/>
          </a:bodyPr>
          <a:lstStyle/>
          <a:p>
            <a:endParaRPr lang="en-GB"/>
          </a:p>
          <a:p>
            <a:endParaRPr lang="en-GB"/>
          </a:p>
          <a:p>
            <a:endParaRPr lang="en-GB"/>
          </a:p>
          <a:p>
            <a:endParaRPr lang="en-GB"/>
          </a:p>
          <a:p>
            <a:endParaRPr lang="en-GB"/>
          </a:p>
          <a:p>
            <a:endParaRPr lang="en-GB"/>
          </a:p>
          <a:p>
            <a:endParaRPr lang="en-GB" dirty="0"/>
          </a:p>
        </p:txBody>
      </p:sp>
      <p:sp>
        <p:nvSpPr>
          <p:cNvPr id="9" name="Text Placeholder 8">
            <a:extLst>
              <a:ext uri="{FF2B5EF4-FFF2-40B4-BE49-F238E27FC236}">
                <a16:creationId xmlns:a16="http://schemas.microsoft.com/office/drawing/2014/main" id="{94B9D543-7DDE-4109-8268-9BEE12668631}"/>
              </a:ext>
            </a:extLst>
          </p:cNvPr>
          <p:cNvSpPr>
            <a:spLocks noGrp="1"/>
          </p:cNvSpPr>
          <p:nvPr>
            <p:ph type="body" sz="quarter" idx="17"/>
          </p:nvPr>
        </p:nvSpPr>
        <p:spPr>
          <a:xfrm>
            <a:off x="300023" y="1444113"/>
            <a:ext cx="4200956" cy="5214348"/>
          </a:xfrm>
        </p:spPr>
        <p:txBody>
          <a:bodyPr/>
          <a:lstStyle/>
          <a:p>
            <a:r>
              <a:rPr lang="en-GB" sz="1800" i="1" dirty="0"/>
              <a:t>‘I find this app extremely helpful as I am able to study wherever, whenever which in return helps me massively with my time management</a:t>
            </a:r>
            <a:r>
              <a:rPr lang="en-GB" sz="1800" dirty="0"/>
              <a:t>. ‘</a:t>
            </a:r>
          </a:p>
          <a:p>
            <a:r>
              <a:rPr lang="en-GB" sz="1800" i="1" dirty="0"/>
              <a:t>‘Still really enjoying using the app!’</a:t>
            </a:r>
          </a:p>
          <a:p>
            <a:endParaRPr lang="en-GB" sz="1800" i="1" dirty="0"/>
          </a:p>
          <a:p>
            <a:r>
              <a:rPr lang="en-GB" sz="1800" i="1" dirty="0"/>
              <a:t>‘I feel this app is extremely helpful... As it is on my phone, I often have my phone to hand ..therefore I am able to access module materials/ assessments easily.’</a:t>
            </a:r>
          </a:p>
          <a:p>
            <a:endParaRPr lang="en-GB" sz="1800" i="1" dirty="0"/>
          </a:p>
          <a:p>
            <a:r>
              <a:rPr lang="en-GB" sz="1800" i="1" dirty="0"/>
              <a:t>‘Overall, I would recommend this app and hopefully I will be able to gain access to my other modules! ‘</a:t>
            </a:r>
          </a:p>
          <a:p>
            <a:endParaRPr lang="en-GB" sz="1400" i="1" dirty="0"/>
          </a:p>
          <a:p>
            <a:endParaRPr lang="en-GB" sz="1400" i="1" dirty="0"/>
          </a:p>
        </p:txBody>
      </p:sp>
      <p:sp>
        <p:nvSpPr>
          <p:cNvPr id="8" name="Text Placeholder 7">
            <a:extLst>
              <a:ext uri="{FF2B5EF4-FFF2-40B4-BE49-F238E27FC236}">
                <a16:creationId xmlns:a16="http://schemas.microsoft.com/office/drawing/2014/main" id="{CE2B02FD-468D-4283-9434-3C9D6520AE44}"/>
              </a:ext>
            </a:extLst>
          </p:cNvPr>
          <p:cNvSpPr>
            <a:spLocks noGrp="1"/>
          </p:cNvSpPr>
          <p:nvPr>
            <p:ph type="body" sz="quarter" idx="16"/>
          </p:nvPr>
        </p:nvSpPr>
        <p:spPr>
          <a:xfrm>
            <a:off x="4909351" y="1444113"/>
            <a:ext cx="3742943" cy="5214348"/>
          </a:xfrm>
        </p:spPr>
        <p:txBody>
          <a:bodyPr/>
          <a:lstStyle/>
          <a:p>
            <a:pPr marL="0" indent="0">
              <a:buNone/>
            </a:pPr>
            <a:r>
              <a:rPr lang="en-GB" sz="1800" dirty="0"/>
              <a:t>‘</a:t>
            </a:r>
            <a:r>
              <a:rPr lang="en-GB" sz="1800" i="1" dirty="0"/>
              <a:t>the menus are a bit user unfriendly.’</a:t>
            </a:r>
          </a:p>
          <a:p>
            <a:pPr marL="0" indent="0">
              <a:buNone/>
            </a:pPr>
            <a:endParaRPr lang="en-GB" sz="1800" i="1" dirty="0"/>
          </a:p>
          <a:p>
            <a:pPr marL="0" indent="0">
              <a:buNone/>
            </a:pPr>
            <a:r>
              <a:rPr lang="en-GB" sz="1800" i="1" dirty="0"/>
              <a:t>‘The thing that stops me is that it’s small to read on my phone and don’t want to use my phone battery so I’d rather study on my laptop. But it helps me do bits of studying here and there’</a:t>
            </a:r>
          </a:p>
          <a:p>
            <a:pPr marL="0" indent="0">
              <a:buNone/>
            </a:pPr>
            <a:endParaRPr lang="en-GB" sz="1400" i="1" dirty="0"/>
          </a:p>
          <a:p>
            <a:pPr marL="0" indent="0">
              <a:buNone/>
            </a:pPr>
            <a:endParaRPr lang="en-GB" sz="1400" i="1"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p:txBody>
          <a:bodyPr wrap="square" anchor="ctr">
            <a:normAutofit/>
          </a:bodyPr>
          <a:lstStyle/>
          <a:p>
            <a:r>
              <a:rPr lang="en-GB" dirty="0"/>
              <a:t>Findings</a:t>
            </a:r>
          </a:p>
        </p:txBody>
      </p:sp>
      <p:pic>
        <p:nvPicPr>
          <p:cNvPr id="11" name="Graphic 10" descr="Smiling face with no fill">
            <a:extLst>
              <a:ext uri="{FF2B5EF4-FFF2-40B4-BE49-F238E27FC236}">
                <a16:creationId xmlns:a16="http://schemas.microsoft.com/office/drawing/2014/main" id="{E758851A-6E82-4996-95E6-170E0CAE92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4039" y="5856483"/>
            <a:ext cx="914400" cy="914400"/>
          </a:xfrm>
          <a:prstGeom prst="rect">
            <a:avLst/>
          </a:prstGeom>
        </p:spPr>
      </p:pic>
      <p:pic>
        <p:nvPicPr>
          <p:cNvPr id="14" name="Graphic 13" descr="Sad face with no fill">
            <a:extLst>
              <a:ext uri="{FF2B5EF4-FFF2-40B4-BE49-F238E27FC236}">
                <a16:creationId xmlns:a16="http://schemas.microsoft.com/office/drawing/2014/main" id="{FEAE0A0B-5E06-469E-A1FC-B1F2F3E94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5440" y="5891033"/>
            <a:ext cx="914400" cy="914400"/>
          </a:xfrm>
          <a:prstGeom prst="rect">
            <a:avLst/>
          </a:prstGeom>
        </p:spPr>
      </p:pic>
      <p:pic>
        <p:nvPicPr>
          <p:cNvPr id="4" name="Graphic 3" descr="Thumbs up sign with solid fill">
            <a:extLst>
              <a:ext uri="{FF2B5EF4-FFF2-40B4-BE49-F238E27FC236}">
                <a16:creationId xmlns:a16="http://schemas.microsoft.com/office/drawing/2014/main" id="{07A29B4A-FB92-4146-AFF7-D3E0D56B6F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16947" y="5182158"/>
            <a:ext cx="914400" cy="914400"/>
          </a:xfrm>
          <a:prstGeom prst="rect">
            <a:avLst/>
          </a:prstGeom>
        </p:spPr>
      </p:pic>
    </p:spTree>
    <p:extLst>
      <p:ext uri="{BB962C8B-B14F-4D97-AF65-F5344CB8AC3E}">
        <p14:creationId xmlns:p14="http://schemas.microsoft.com/office/powerpoint/2010/main" val="11111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p:txBody>
          <a:bodyPr/>
          <a:lstStyle/>
          <a:p>
            <a:r>
              <a:rPr lang="en-GB" dirty="0"/>
              <a:t>Suggestions</a:t>
            </a:r>
          </a:p>
        </p:txBody>
      </p:sp>
      <p:sp>
        <p:nvSpPr>
          <p:cNvPr id="5" name="Subtitle 4">
            <a:extLst>
              <a:ext uri="{FF2B5EF4-FFF2-40B4-BE49-F238E27FC236}">
                <a16:creationId xmlns:a16="http://schemas.microsoft.com/office/drawing/2014/main" id="{C20E16D1-B159-4839-8B31-BC7498B5CBAD}"/>
              </a:ext>
            </a:extLst>
          </p:cNvPr>
          <p:cNvSpPr>
            <a:spLocks noGrp="1"/>
          </p:cNvSpPr>
          <p:nvPr>
            <p:ph type="subTitle" idx="1"/>
          </p:nvPr>
        </p:nvSpPr>
        <p:spPr>
          <a:xfrm>
            <a:off x="1775317" y="4186692"/>
            <a:ext cx="5400000" cy="276999"/>
          </a:xfrm>
        </p:spPr>
        <p:txBody>
          <a:bodyPr/>
          <a:lstStyle/>
          <a:p>
            <a:r>
              <a:rPr lang="en-GB" sz="2000" dirty="0"/>
              <a:t>What students would like to see developed</a:t>
            </a:r>
          </a:p>
        </p:txBody>
      </p:sp>
    </p:spTree>
    <p:extLst>
      <p:ext uri="{BB962C8B-B14F-4D97-AF65-F5344CB8AC3E}">
        <p14:creationId xmlns:p14="http://schemas.microsoft.com/office/powerpoint/2010/main" val="137359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1800" dirty="0"/>
              <a:t>From students:</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p:txBody>
          <a:bodyPr/>
          <a:lstStyle/>
          <a:p>
            <a:r>
              <a:rPr lang="en-GB" dirty="0"/>
              <a:t>Suggestions</a:t>
            </a:r>
          </a:p>
        </p:txBody>
      </p:sp>
      <p:sp>
        <p:nvSpPr>
          <p:cNvPr id="2" name="Cloud 1">
            <a:extLst>
              <a:ext uri="{FF2B5EF4-FFF2-40B4-BE49-F238E27FC236}">
                <a16:creationId xmlns:a16="http://schemas.microsoft.com/office/drawing/2014/main" id="{D5351D8A-F828-45DB-B01D-9385F5B68A38}"/>
              </a:ext>
            </a:extLst>
          </p:cNvPr>
          <p:cNvSpPr/>
          <p:nvPr/>
        </p:nvSpPr>
        <p:spPr>
          <a:xfrm>
            <a:off x="388801" y="1307508"/>
            <a:ext cx="3880477" cy="25506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Cut and paste would be helpful. Dark mode would be wonderful. Make a version for Fire tablets (Amazon's Android OS)</a:t>
            </a:r>
          </a:p>
        </p:txBody>
      </p:sp>
      <p:sp>
        <p:nvSpPr>
          <p:cNvPr id="3" name="Cloud 2">
            <a:extLst>
              <a:ext uri="{FF2B5EF4-FFF2-40B4-BE49-F238E27FC236}">
                <a16:creationId xmlns:a16="http://schemas.microsoft.com/office/drawing/2014/main" id="{F457F16E-0657-4FAC-8B65-2E4ED11252EF}"/>
              </a:ext>
            </a:extLst>
          </p:cNvPr>
          <p:cNvSpPr/>
          <p:nvPr/>
        </p:nvSpPr>
        <p:spPr>
          <a:xfrm>
            <a:off x="4403324" y="683258"/>
            <a:ext cx="4181037" cy="246807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 wonder if future versions could have the ability to highlight text? I use the Mendeley app which enables me to highlight text which then synchronises via the website</a:t>
            </a:r>
          </a:p>
        </p:txBody>
      </p:sp>
      <p:sp>
        <p:nvSpPr>
          <p:cNvPr id="4" name="Cloud 3">
            <a:extLst>
              <a:ext uri="{FF2B5EF4-FFF2-40B4-BE49-F238E27FC236}">
                <a16:creationId xmlns:a16="http://schemas.microsoft.com/office/drawing/2014/main" id="{6F90EBFF-F686-4DFE-87DA-4A398F1564E7}"/>
              </a:ext>
            </a:extLst>
          </p:cNvPr>
          <p:cNvSpPr/>
          <p:nvPr/>
        </p:nvSpPr>
        <p:spPr>
          <a:xfrm>
            <a:off x="432000" y="3429000"/>
            <a:ext cx="2430379" cy="1760621"/>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Please make it so we can select and copy portions of text. </a:t>
            </a:r>
          </a:p>
        </p:txBody>
      </p:sp>
      <p:sp>
        <p:nvSpPr>
          <p:cNvPr id="8" name="Cloud 7">
            <a:extLst>
              <a:ext uri="{FF2B5EF4-FFF2-40B4-BE49-F238E27FC236}">
                <a16:creationId xmlns:a16="http://schemas.microsoft.com/office/drawing/2014/main" id="{693CBBD1-7E1C-4697-B086-5622961D0842}"/>
              </a:ext>
            </a:extLst>
          </p:cNvPr>
          <p:cNvSpPr/>
          <p:nvPr/>
        </p:nvSpPr>
        <p:spPr>
          <a:xfrm>
            <a:off x="3934736" y="2997998"/>
            <a:ext cx="3880477" cy="2113547"/>
          </a:xfrm>
          <a:prstGeom prst="clou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to highlight text, in order to come back to the app to take notes when I'm on the computer, and/or to be able to copy and paste from within the app</a:t>
            </a:r>
          </a:p>
        </p:txBody>
      </p:sp>
      <p:sp>
        <p:nvSpPr>
          <p:cNvPr id="9" name="Cloud 8">
            <a:extLst>
              <a:ext uri="{FF2B5EF4-FFF2-40B4-BE49-F238E27FC236}">
                <a16:creationId xmlns:a16="http://schemas.microsoft.com/office/drawing/2014/main" id="{1FF0745E-5773-449C-9EA1-7165DF0AB968}"/>
              </a:ext>
            </a:extLst>
          </p:cNvPr>
          <p:cNvSpPr/>
          <p:nvPr/>
        </p:nvSpPr>
        <p:spPr>
          <a:xfrm>
            <a:off x="2675819" y="4976101"/>
            <a:ext cx="2205790" cy="12272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access the forums</a:t>
            </a:r>
          </a:p>
        </p:txBody>
      </p:sp>
    </p:spTree>
    <p:extLst>
      <p:ext uri="{BB962C8B-B14F-4D97-AF65-F5344CB8AC3E}">
        <p14:creationId xmlns:p14="http://schemas.microsoft.com/office/powerpoint/2010/main" val="41134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1800" dirty="0"/>
              <a:t>Since end of this project:</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p:txBody>
          <a:bodyPr/>
          <a:lstStyle/>
          <a:p>
            <a:r>
              <a:rPr lang="en-GB" dirty="0"/>
              <a:t>Relevance</a:t>
            </a:r>
          </a:p>
        </p:txBody>
      </p:sp>
      <p:sp>
        <p:nvSpPr>
          <p:cNvPr id="10" name="TextBox 9">
            <a:extLst>
              <a:ext uri="{FF2B5EF4-FFF2-40B4-BE49-F238E27FC236}">
                <a16:creationId xmlns:a16="http://schemas.microsoft.com/office/drawing/2014/main" id="{34472DEF-083D-4986-A5B7-15A132FC344F}"/>
              </a:ext>
            </a:extLst>
          </p:cNvPr>
          <p:cNvSpPr txBox="1"/>
          <p:nvPr/>
        </p:nvSpPr>
        <p:spPr>
          <a:xfrm>
            <a:off x="388800" y="1175617"/>
            <a:ext cx="7783551" cy="2862322"/>
          </a:xfrm>
          <a:prstGeom prst="rect">
            <a:avLst/>
          </a:prstGeom>
          <a:noFill/>
        </p:spPr>
        <p:txBody>
          <a:bodyPr wrap="square" rtlCol="0">
            <a:spAutoFit/>
          </a:bodyPr>
          <a:lstStyle/>
          <a:p>
            <a:r>
              <a:rPr lang="en-GB" dirty="0"/>
              <a:t>All module websites live in 2021 are available in the app</a:t>
            </a:r>
          </a:p>
          <a:p>
            <a:endParaRPr lang="en-GB" dirty="0"/>
          </a:p>
          <a:p>
            <a:pPr marL="285750" indent="-285750">
              <a:buFont typeface="Arial" panose="020B0604020202020204" pitchFamily="34" charset="0"/>
              <a:buChar char="•"/>
            </a:pPr>
            <a:r>
              <a:rPr lang="en-GB" sz="1800" dirty="0">
                <a:effectLst/>
                <a:ea typeface="Calibri" panose="020F0502020204030204" pitchFamily="34" charset="0"/>
              </a:rPr>
              <a:t>~</a:t>
            </a:r>
            <a:r>
              <a:rPr lang="en-GB" dirty="0"/>
              <a:t> 6,000 unique users per day  (50,000 daily users of VLE)</a:t>
            </a:r>
          </a:p>
          <a:p>
            <a:pPr marL="285750" indent="-285750">
              <a:buFont typeface="Arial" panose="020B0604020202020204" pitchFamily="34" charset="0"/>
              <a:buChar char="•"/>
            </a:pPr>
            <a:r>
              <a:rPr lang="en-GB" sz="1800" dirty="0">
                <a:effectLst/>
                <a:ea typeface="Calibri" panose="020F0502020204030204" pitchFamily="34" charset="0"/>
              </a:rPr>
              <a:t>~ 25,000 unique users per month (140,000 for VLE)</a:t>
            </a:r>
          </a:p>
          <a:p>
            <a:pPr marL="285750" indent="-285750">
              <a:buFont typeface="Arial" panose="020B0604020202020204" pitchFamily="34" charset="0"/>
              <a:buChar char="•"/>
            </a:pPr>
            <a:endParaRPr lang="en-GB" dirty="0">
              <a:ea typeface="Calibri" panose="020F0502020204030204" pitchFamily="34" charset="0"/>
            </a:endParaRPr>
          </a:p>
          <a:p>
            <a:pPr marL="285750" indent="-285750">
              <a:buFont typeface="Arial" panose="020B0604020202020204" pitchFamily="34" charset="0"/>
              <a:buChar char="•"/>
            </a:pPr>
            <a:r>
              <a:rPr lang="en-GB" sz="1800" dirty="0">
                <a:effectLst/>
                <a:ea typeface="Calibri" panose="020F0502020204030204" pitchFamily="34" charset="0"/>
              </a:rPr>
              <a:t>So are a significant subset of main VLE users – all evidence points to most use as a complementary tool to study rather than replacement.</a:t>
            </a:r>
          </a:p>
          <a:p>
            <a:pPr marL="285750" indent="-285750">
              <a:buFont typeface="Arial" panose="020B0604020202020204" pitchFamily="34" charset="0"/>
              <a:buChar char="•"/>
            </a:pPr>
            <a:endParaRPr lang="en-GB" dirty="0">
              <a:solidFill>
                <a:srgbClr val="0070C0"/>
              </a:solidFill>
              <a:latin typeface="Calibri" panose="020F0502020204030204" pitchFamily="34" charset="0"/>
            </a:endParaRPr>
          </a:p>
          <a:p>
            <a:pPr marL="285750" indent="-285750">
              <a:buFont typeface="Arial" panose="020B0604020202020204" pitchFamily="34" charset="0"/>
              <a:buChar char="•"/>
            </a:pPr>
            <a:endParaRPr lang="en-GB" dirty="0">
              <a:solidFill>
                <a:srgbClr val="0070C0"/>
              </a:solidFill>
            </a:endParaRPr>
          </a:p>
          <a:p>
            <a:r>
              <a:rPr lang="en-GB" dirty="0">
                <a:solidFill>
                  <a:srgbClr val="0070C0"/>
                </a:solidFill>
              </a:rPr>
              <a:t> </a:t>
            </a:r>
          </a:p>
        </p:txBody>
      </p:sp>
      <p:pic>
        <p:nvPicPr>
          <p:cNvPr id="1026" name="Picture 2">
            <a:extLst>
              <a:ext uri="{FF2B5EF4-FFF2-40B4-BE49-F238E27FC236}">
                <a16:creationId xmlns:a16="http://schemas.microsoft.com/office/drawing/2014/main" id="{F296FC69-BD32-47E3-A31D-370A8F4F2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3258621"/>
            <a:ext cx="60005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E3049E8-4E74-4E8E-8BD8-7E8289D27B35}"/>
              </a:ext>
            </a:extLst>
          </p:cNvPr>
          <p:cNvSpPr txBox="1"/>
          <p:nvPr/>
        </p:nvSpPr>
        <p:spPr>
          <a:xfrm>
            <a:off x="6754176" y="3548983"/>
            <a:ext cx="2105460" cy="2554545"/>
          </a:xfrm>
          <a:prstGeom prst="rect">
            <a:avLst/>
          </a:prstGeom>
          <a:noFill/>
        </p:spPr>
        <p:txBody>
          <a:bodyPr wrap="square" rtlCol="0">
            <a:spAutoFit/>
          </a:bodyPr>
          <a:lstStyle/>
          <a:p>
            <a:r>
              <a:rPr lang="en-GB" sz="1600" dirty="0">
                <a:latin typeface="Arial" panose="020B0604020202020204" pitchFamily="34" charset="0"/>
                <a:ea typeface="Calibri" panose="020F0502020204030204" pitchFamily="34" charset="0"/>
                <a:cs typeface="Arial" panose="020B0604020202020204" pitchFamily="34" charset="0"/>
              </a:rPr>
              <a:t>I</a:t>
            </a:r>
            <a:r>
              <a:rPr lang="en-GB" sz="1600" dirty="0">
                <a:effectLst/>
                <a:latin typeface="Arial" panose="020B0604020202020204" pitchFamily="34" charset="0"/>
                <a:ea typeface="Calibri" panose="020F0502020204030204" pitchFamily="34" charset="0"/>
                <a:cs typeface="Arial" panose="020B0604020202020204" pitchFamily="34" charset="0"/>
              </a:rPr>
              <a:t>n line with general digital study habits, VLE usage more popular early in the week (tutorials are more often scheduled Mon-Wed pm, perhaps a trigger for these study habits).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8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5F464F-860A-404E-ACDB-597AFB2FB82E}"/>
              </a:ext>
            </a:extLst>
          </p:cNvPr>
          <p:cNvSpPr>
            <a:spLocks noGrp="1"/>
          </p:cNvSpPr>
          <p:nvPr>
            <p:ph type="ctrTitle"/>
          </p:nvPr>
        </p:nvSpPr>
        <p:spPr/>
        <p:txBody>
          <a:bodyPr/>
          <a:lstStyle/>
          <a:p>
            <a:r>
              <a:rPr lang="en-GB" dirty="0"/>
              <a:t>Conclusions</a:t>
            </a:r>
          </a:p>
        </p:txBody>
      </p:sp>
      <p:sp>
        <p:nvSpPr>
          <p:cNvPr id="8" name="Subtitle 7">
            <a:extLst>
              <a:ext uri="{FF2B5EF4-FFF2-40B4-BE49-F238E27FC236}">
                <a16:creationId xmlns:a16="http://schemas.microsoft.com/office/drawing/2014/main" id="{8F22878A-7530-4689-AF0E-670C9BE6429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6476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1800" dirty="0">
                <a:solidFill>
                  <a:srgbClr val="0070C0"/>
                </a:solidFill>
              </a:rPr>
              <a:t>From students:</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88801" y="412190"/>
            <a:ext cx="1260000" cy="212075"/>
          </a:xfrm>
        </p:spPr>
        <p:txBody>
          <a:bodyPr/>
          <a:lstStyle/>
          <a:p>
            <a:r>
              <a:rPr lang="en-GB" dirty="0"/>
              <a:t>Conclusions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2000" dirty="0"/>
              <a:t>An enabler for students to improve their learning experience:</a:t>
            </a:r>
          </a:p>
          <a:p>
            <a:r>
              <a:rPr lang="en-GB" sz="2000" dirty="0"/>
              <a:t>‘</a:t>
            </a:r>
            <a:r>
              <a:rPr lang="en-GB" sz="2000" i="1" dirty="0"/>
              <a:t>I'm chronically ill and mostly in bed, so it doesn't affect whereabouts I study, but it does make it easier to do little bits of studying here and there</a:t>
            </a:r>
            <a:r>
              <a:rPr lang="en-GB" sz="2000" dirty="0"/>
              <a:t>.‘</a:t>
            </a:r>
          </a:p>
          <a:p>
            <a:endParaRPr lang="en-GB" sz="2000" dirty="0"/>
          </a:p>
          <a:p>
            <a:r>
              <a:rPr lang="en-GB" sz="2000" dirty="0"/>
              <a:t>Feelings of improved time-management and control</a:t>
            </a:r>
          </a:p>
          <a:p>
            <a:r>
              <a:rPr lang="en-GB" sz="2000" dirty="0"/>
              <a:t>More useful at certain times in module study than in others</a:t>
            </a:r>
          </a:p>
          <a:p>
            <a:r>
              <a:rPr lang="en-GB" sz="2000" dirty="0"/>
              <a:t>Increased interest in scholarship</a:t>
            </a:r>
          </a:p>
          <a:p>
            <a:endParaRPr lang="en-GB" sz="2000" dirty="0"/>
          </a:p>
          <a:p>
            <a:r>
              <a:rPr lang="en-GB" sz="2000" b="1" dirty="0">
                <a:solidFill>
                  <a:srgbClr val="0070C0"/>
                </a:solidFill>
              </a:rPr>
              <a:t>From research team:</a:t>
            </a:r>
          </a:p>
          <a:p>
            <a:r>
              <a:rPr lang="en-GB" sz="2000" dirty="0"/>
              <a:t>Positive feedback on Study App and their relationship with the module</a:t>
            </a:r>
          </a:p>
          <a:p>
            <a:r>
              <a:rPr lang="en-GB" sz="2000" dirty="0"/>
              <a:t>Direct relevance to skills development</a:t>
            </a:r>
          </a:p>
          <a:p>
            <a:r>
              <a:rPr lang="en-GB" sz="2000" dirty="0"/>
              <a:t>Can be used to support study</a:t>
            </a:r>
          </a:p>
          <a:p>
            <a:r>
              <a:rPr lang="en-GB" sz="2000" dirty="0"/>
              <a:t>Need for further development identified</a:t>
            </a:r>
          </a:p>
          <a:p>
            <a:endParaRPr lang="en-GB" sz="1400" dirty="0"/>
          </a:p>
          <a:p>
            <a:endParaRPr lang="en-GB" sz="1400" dirty="0"/>
          </a:p>
          <a:p>
            <a:endParaRPr lang="en-GB" sz="1400" dirty="0"/>
          </a:p>
        </p:txBody>
      </p:sp>
    </p:spTree>
    <p:extLst>
      <p:ext uri="{BB962C8B-B14F-4D97-AF65-F5344CB8AC3E}">
        <p14:creationId xmlns:p14="http://schemas.microsoft.com/office/powerpoint/2010/main" val="30132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499819" y="1230585"/>
            <a:ext cx="7920773" cy="498598"/>
          </a:xfrm>
        </p:spPr>
        <p:txBody>
          <a:bodyPr/>
          <a:lstStyle/>
          <a:p>
            <a:pPr algn="ctr"/>
            <a:r>
              <a:rPr lang="en-GB" dirty="0"/>
              <a:t>THANK YOU</a:t>
            </a:r>
          </a:p>
        </p:txBody>
      </p:sp>
      <p:pic>
        <p:nvPicPr>
          <p:cNvPr id="4" name="Picture 3" descr="A drawing of a face&#10;&#10;Description automatically generated">
            <a:extLst>
              <a:ext uri="{FF2B5EF4-FFF2-40B4-BE49-F238E27FC236}">
                <a16:creationId xmlns:a16="http://schemas.microsoft.com/office/drawing/2014/main" id="{512847DD-D814-4515-A199-9C4681C83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969" y="5455839"/>
            <a:ext cx="3497179" cy="989701"/>
          </a:xfrm>
          <a:prstGeom prst="rect">
            <a:avLst/>
          </a:prstGeom>
        </p:spPr>
      </p:pic>
      <p:sp>
        <p:nvSpPr>
          <p:cNvPr id="5" name="TextBox 4">
            <a:extLst>
              <a:ext uri="{FF2B5EF4-FFF2-40B4-BE49-F238E27FC236}">
                <a16:creationId xmlns:a16="http://schemas.microsoft.com/office/drawing/2014/main" id="{461F8597-FE0E-42FB-A3F3-29C29D1A5347}"/>
              </a:ext>
            </a:extLst>
          </p:cNvPr>
          <p:cNvSpPr txBox="1"/>
          <p:nvPr/>
        </p:nvSpPr>
        <p:spPr>
          <a:xfrm>
            <a:off x="617621" y="2165684"/>
            <a:ext cx="7138737" cy="1323439"/>
          </a:xfrm>
          <a:prstGeom prst="rect">
            <a:avLst/>
          </a:prstGeom>
          <a:noFill/>
        </p:spPr>
        <p:txBody>
          <a:bodyPr wrap="square" rtlCol="0">
            <a:spAutoFit/>
          </a:bodyPr>
          <a:lstStyle/>
          <a:p>
            <a:r>
              <a:rPr lang="en-GB" sz="2000" dirty="0">
                <a:solidFill>
                  <a:schemeClr val="bg1"/>
                </a:solidFill>
              </a:rPr>
              <a:t>OU Study App Team</a:t>
            </a:r>
          </a:p>
          <a:p>
            <a:r>
              <a:rPr lang="en-GB" sz="2000" dirty="0">
                <a:solidFill>
                  <a:schemeClr val="bg1"/>
                </a:solidFill>
              </a:rPr>
              <a:t>Steve Rycroft </a:t>
            </a:r>
          </a:p>
          <a:p>
            <a:r>
              <a:rPr lang="en-GB" sz="2000" dirty="0">
                <a:solidFill>
                  <a:schemeClr val="bg1"/>
                </a:solidFill>
              </a:rPr>
              <a:t>Dolly </a:t>
            </a:r>
            <a:r>
              <a:rPr lang="en-GB" sz="2000" dirty="0" err="1">
                <a:solidFill>
                  <a:schemeClr val="bg1"/>
                </a:solidFill>
              </a:rPr>
              <a:t>Majithia</a:t>
            </a:r>
            <a:endParaRPr lang="en-GB" sz="2000" dirty="0">
              <a:solidFill>
                <a:schemeClr val="bg1"/>
              </a:solidFill>
            </a:endParaRPr>
          </a:p>
          <a:p>
            <a:r>
              <a:rPr lang="en-GB" sz="2000" dirty="0" err="1">
                <a:solidFill>
                  <a:schemeClr val="bg1"/>
                </a:solidFill>
              </a:rPr>
              <a:t>eSTEeM</a:t>
            </a:r>
            <a:endParaRPr lang="en-GB" sz="2000" dirty="0">
              <a:solidFill>
                <a:schemeClr val="bg1"/>
              </a:solidFill>
            </a:endParaRP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70D33-C5B2-43E8-99D5-8DCB64871E6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C6B8D1F2-96C8-4665-96A7-1D05EA198779}"/>
              </a:ext>
            </a:extLst>
          </p:cNvPr>
          <p:cNvSpPr>
            <a:spLocks noGrp="1"/>
          </p:cNvSpPr>
          <p:nvPr>
            <p:ph type="body" sz="quarter" idx="12"/>
          </p:nvPr>
        </p:nvSpPr>
        <p:spPr/>
        <p:txBody>
          <a:bodyPr/>
          <a:lstStyle/>
          <a:p>
            <a:r>
              <a:rPr lang="en-GB" dirty="0"/>
              <a:t>Aims</a:t>
            </a:r>
          </a:p>
        </p:txBody>
      </p:sp>
      <p:sp>
        <p:nvSpPr>
          <p:cNvPr id="4" name="Text Placeholder 3">
            <a:extLst>
              <a:ext uri="{FF2B5EF4-FFF2-40B4-BE49-F238E27FC236}">
                <a16:creationId xmlns:a16="http://schemas.microsoft.com/office/drawing/2014/main" id="{FF68EE43-8383-4952-A816-86A9A9EEA073}"/>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0D432058-C1BB-4813-9F23-2F54A94C5D62}"/>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p:txBody>
          <a:bodyPr/>
          <a:lstStyle/>
          <a:p>
            <a:r>
              <a:rPr lang="en-GB" dirty="0"/>
              <a:t>Methods</a:t>
            </a:r>
          </a:p>
        </p:txBody>
      </p:sp>
      <p:sp>
        <p:nvSpPr>
          <p:cNvPr id="7" name="Text Placeholder 6">
            <a:extLst>
              <a:ext uri="{FF2B5EF4-FFF2-40B4-BE49-F238E27FC236}">
                <a16:creationId xmlns:a16="http://schemas.microsoft.com/office/drawing/2014/main" id="{64E88A49-04AE-4A27-9572-184460E2E995}"/>
              </a:ext>
            </a:extLst>
          </p:cNvPr>
          <p:cNvSpPr>
            <a:spLocks noGrp="1"/>
          </p:cNvSpPr>
          <p:nvPr>
            <p:ph type="body" sz="quarter" idx="16"/>
          </p:nvPr>
        </p:nvSpPr>
        <p:spPr/>
        <p:txBody>
          <a:bodyPr/>
          <a:lstStyle/>
          <a:p>
            <a:endParaRPr lang="en-GB"/>
          </a:p>
        </p:txBody>
      </p:sp>
      <p:sp>
        <p:nvSpPr>
          <p:cNvPr id="8" name="Text Placeholder 7">
            <a:extLst>
              <a:ext uri="{FF2B5EF4-FFF2-40B4-BE49-F238E27FC236}">
                <a16:creationId xmlns:a16="http://schemas.microsoft.com/office/drawing/2014/main" id="{05A748D6-82DC-45CE-921A-5F3F16C06A2D}"/>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C9DC4DB6-CE52-4993-9613-778438C26A0A}"/>
              </a:ext>
            </a:extLst>
          </p:cNvPr>
          <p:cNvSpPr>
            <a:spLocks noGrp="1"/>
          </p:cNvSpPr>
          <p:nvPr>
            <p:ph type="body" sz="quarter" idx="18"/>
          </p:nvPr>
        </p:nvSpPr>
        <p:spPr/>
        <p:txBody>
          <a:bodyPr/>
          <a:lstStyle/>
          <a:p>
            <a:r>
              <a:rPr lang="en-GB" dirty="0"/>
              <a:t>Findings</a:t>
            </a:r>
          </a:p>
        </p:txBody>
      </p:sp>
      <p:sp>
        <p:nvSpPr>
          <p:cNvPr id="10" name="Text Placeholder 9">
            <a:extLst>
              <a:ext uri="{FF2B5EF4-FFF2-40B4-BE49-F238E27FC236}">
                <a16:creationId xmlns:a16="http://schemas.microsoft.com/office/drawing/2014/main" id="{B53850B3-9EA2-4E4D-AAC8-0EE2CFDA7462}"/>
              </a:ext>
            </a:extLst>
          </p:cNvPr>
          <p:cNvSpPr>
            <a:spLocks noGrp="1"/>
          </p:cNvSpPr>
          <p:nvPr>
            <p:ph type="body" sz="quarter" idx="19"/>
          </p:nvPr>
        </p:nvSpPr>
        <p:spPr/>
        <p:txBody>
          <a:bodyPr/>
          <a:lstStyle/>
          <a:p>
            <a:endParaRPr lang="en-GB"/>
          </a:p>
        </p:txBody>
      </p:sp>
      <p:sp>
        <p:nvSpPr>
          <p:cNvPr id="11" name="Text Placeholder 10">
            <a:extLst>
              <a:ext uri="{FF2B5EF4-FFF2-40B4-BE49-F238E27FC236}">
                <a16:creationId xmlns:a16="http://schemas.microsoft.com/office/drawing/2014/main" id="{049844AE-C233-4BE1-A195-7AA52B3C93C1}"/>
              </a:ext>
            </a:extLst>
          </p:cNvPr>
          <p:cNvSpPr>
            <a:spLocks noGrp="1"/>
          </p:cNvSpPr>
          <p:nvPr>
            <p:ph type="body" sz="quarter" idx="20"/>
          </p:nvPr>
        </p:nvSpPr>
        <p:spPr/>
        <p:txBody>
          <a:bodyPr/>
          <a:lstStyle/>
          <a:p>
            <a:endParaRPr lang="en-GB"/>
          </a:p>
        </p:txBody>
      </p:sp>
      <p:sp>
        <p:nvSpPr>
          <p:cNvPr id="12" name="Text Placeholder 11">
            <a:extLst>
              <a:ext uri="{FF2B5EF4-FFF2-40B4-BE49-F238E27FC236}">
                <a16:creationId xmlns:a16="http://schemas.microsoft.com/office/drawing/2014/main" id="{569DCAC6-141A-4FB8-996F-A26E3A348BC0}"/>
              </a:ext>
            </a:extLst>
          </p:cNvPr>
          <p:cNvSpPr>
            <a:spLocks noGrp="1"/>
          </p:cNvSpPr>
          <p:nvPr>
            <p:ph type="body" sz="quarter" idx="21"/>
          </p:nvPr>
        </p:nvSpPr>
        <p:spPr/>
        <p:txBody>
          <a:bodyPr/>
          <a:lstStyle/>
          <a:p>
            <a:r>
              <a:rPr lang="en-GB" dirty="0"/>
              <a:t>Suggestions</a:t>
            </a:r>
          </a:p>
        </p:txBody>
      </p:sp>
      <p:sp>
        <p:nvSpPr>
          <p:cNvPr id="13" name="Text Placeholder 12">
            <a:extLst>
              <a:ext uri="{FF2B5EF4-FFF2-40B4-BE49-F238E27FC236}">
                <a16:creationId xmlns:a16="http://schemas.microsoft.com/office/drawing/2014/main" id="{154715F5-8DFE-467A-9D53-1FAA7D5ECA59}"/>
              </a:ext>
            </a:extLst>
          </p:cNvPr>
          <p:cNvSpPr>
            <a:spLocks noGrp="1"/>
          </p:cNvSpPr>
          <p:nvPr>
            <p:ph type="body" sz="quarter" idx="22"/>
          </p:nvPr>
        </p:nvSpPr>
        <p:spPr/>
        <p:txBody>
          <a:bodyPr/>
          <a:lstStyle/>
          <a:p>
            <a:endParaRPr lang="en-GB"/>
          </a:p>
        </p:txBody>
      </p:sp>
      <p:sp>
        <p:nvSpPr>
          <p:cNvPr id="14" name="Text Placeholder 13">
            <a:extLst>
              <a:ext uri="{FF2B5EF4-FFF2-40B4-BE49-F238E27FC236}">
                <a16:creationId xmlns:a16="http://schemas.microsoft.com/office/drawing/2014/main" id="{69EBC107-FBDB-4B5D-A75C-08BBB92016F7}"/>
              </a:ext>
            </a:extLst>
          </p:cNvPr>
          <p:cNvSpPr>
            <a:spLocks noGrp="1"/>
          </p:cNvSpPr>
          <p:nvPr>
            <p:ph type="body" sz="quarter" idx="23"/>
          </p:nvPr>
        </p:nvSpPr>
        <p:spPr/>
        <p:txBody>
          <a:bodyPr/>
          <a:lstStyle/>
          <a:p>
            <a:endParaRPr lang="en-GB"/>
          </a:p>
        </p:txBody>
      </p:sp>
      <p:sp>
        <p:nvSpPr>
          <p:cNvPr id="15" name="Text Placeholder 14">
            <a:extLst>
              <a:ext uri="{FF2B5EF4-FFF2-40B4-BE49-F238E27FC236}">
                <a16:creationId xmlns:a16="http://schemas.microsoft.com/office/drawing/2014/main" id="{D6C3E89A-4EF3-47C3-86FD-C8459C391907}"/>
              </a:ext>
            </a:extLst>
          </p:cNvPr>
          <p:cNvSpPr>
            <a:spLocks noGrp="1"/>
          </p:cNvSpPr>
          <p:nvPr>
            <p:ph type="body" sz="quarter" idx="24"/>
          </p:nvPr>
        </p:nvSpPr>
        <p:spPr/>
        <p:txBody>
          <a:bodyPr/>
          <a:lstStyle/>
          <a:p>
            <a:r>
              <a:rPr lang="en-GB" dirty="0"/>
              <a:t>Conclusions</a:t>
            </a:r>
          </a:p>
        </p:txBody>
      </p:sp>
      <p:sp>
        <p:nvSpPr>
          <p:cNvPr id="16" name="Text Placeholder 15">
            <a:extLst>
              <a:ext uri="{FF2B5EF4-FFF2-40B4-BE49-F238E27FC236}">
                <a16:creationId xmlns:a16="http://schemas.microsoft.com/office/drawing/2014/main" id="{35DB6B2B-8DC0-4F6A-8235-419F0826B700}"/>
              </a:ext>
            </a:extLst>
          </p:cNvPr>
          <p:cNvSpPr>
            <a:spLocks noGrp="1"/>
          </p:cNvSpPr>
          <p:nvPr>
            <p:ph type="body" sz="quarter" idx="25"/>
          </p:nvPr>
        </p:nvSpPr>
        <p:spPr/>
        <p:txBody>
          <a:bodyPr/>
          <a:lstStyle/>
          <a:p>
            <a:endParaRPr lang="en-GB"/>
          </a:p>
        </p:txBody>
      </p:sp>
      <p:sp>
        <p:nvSpPr>
          <p:cNvPr id="21" name="Title 20">
            <a:extLst>
              <a:ext uri="{FF2B5EF4-FFF2-40B4-BE49-F238E27FC236}">
                <a16:creationId xmlns:a16="http://schemas.microsoft.com/office/drawing/2014/main" id="{CA06B1DD-0C3B-4A0B-AB8B-AFA3E8DDCDBC}"/>
              </a:ext>
            </a:extLst>
          </p:cNvPr>
          <p:cNvSpPr>
            <a:spLocks noGrp="1"/>
          </p:cNvSpPr>
          <p:nvPr>
            <p:ph type="ctrTitle"/>
          </p:nvPr>
        </p:nvSpPr>
        <p:spPr>
          <a:xfrm>
            <a:off x="4232377" y="770472"/>
            <a:ext cx="2056127" cy="212075"/>
          </a:xfrm>
        </p:spPr>
        <p:txBody>
          <a:bodyPr/>
          <a:lstStyle/>
          <a:p>
            <a:r>
              <a:rPr lang="en-GB" dirty="0"/>
              <a:t>Presentation outline</a:t>
            </a:r>
          </a:p>
        </p:txBody>
      </p:sp>
      <p:pic>
        <p:nvPicPr>
          <p:cNvPr id="22" name="Picture Placeholder 21">
            <a:extLst>
              <a:ext uri="{FF2B5EF4-FFF2-40B4-BE49-F238E27FC236}">
                <a16:creationId xmlns:a16="http://schemas.microsoft.com/office/drawing/2014/main" id="{7338DACA-90DD-4F3B-9346-EF5B3709572E}"/>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b="-289"/>
          <a:stretch/>
        </p:blipFill>
        <p:spPr>
          <a:xfrm>
            <a:off x="0" y="0"/>
            <a:ext cx="3825920" cy="6858000"/>
          </a:xfrm>
          <a:prstGeom prst="rect">
            <a:avLst/>
          </a:prstGeom>
        </p:spPr>
      </p:pic>
    </p:spTree>
    <p:extLst>
      <p:ext uri="{BB962C8B-B14F-4D97-AF65-F5344CB8AC3E}">
        <p14:creationId xmlns:p14="http://schemas.microsoft.com/office/powerpoint/2010/main" val="271011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1775317" y="2172710"/>
            <a:ext cx="5400000" cy="498598"/>
          </a:xfrm>
        </p:spPr>
        <p:txBody>
          <a:bodyPr/>
          <a:lstStyle/>
          <a:p>
            <a:r>
              <a:rPr lang="en-GB" dirty="0"/>
              <a:t>Aims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1775317" y="2737708"/>
            <a:ext cx="5400000" cy="249299"/>
          </a:xfrm>
        </p:spPr>
        <p:txBody>
          <a:bodyPr/>
          <a:lstStyle/>
          <a:p>
            <a:endParaRPr lang="en-GB" dirty="0"/>
          </a:p>
        </p:txBody>
      </p:sp>
      <p:pic>
        <p:nvPicPr>
          <p:cNvPr id="6" name="Picture 20">
            <a:extLst>
              <a:ext uri="{FF2B5EF4-FFF2-40B4-BE49-F238E27FC236}">
                <a16:creationId xmlns:a16="http://schemas.microsoft.com/office/drawing/2014/main" id="{CC78DBCA-2189-4B0B-A0FF-CF4CEE96E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 y="3870994"/>
            <a:ext cx="4265639" cy="224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D4F46E1-96F3-46AE-9585-8DCAE9847022}"/>
              </a:ext>
            </a:extLst>
          </p:cNvPr>
          <p:cNvSpPr/>
          <p:nvPr/>
        </p:nvSpPr>
        <p:spPr>
          <a:xfrm>
            <a:off x="5094813" y="3841073"/>
            <a:ext cx="4040310" cy="2308324"/>
          </a:xfrm>
          <a:prstGeom prst="rect">
            <a:avLst/>
          </a:prstGeom>
        </p:spPr>
        <p:txBody>
          <a:bodyPr wrap="square">
            <a:spAutoFit/>
          </a:bodyPr>
          <a:lstStyle/>
          <a:p>
            <a:r>
              <a:rPr lang="en-GB" sz="2400" dirty="0">
                <a:solidFill>
                  <a:schemeClr val="bg1"/>
                </a:solidFill>
                <a:latin typeface="Arial" panose="020B0604020202020204" pitchFamily="34" charset="0"/>
                <a:cs typeface="Arial" panose="020B0604020202020204" pitchFamily="34" charset="0"/>
              </a:rPr>
              <a:t>The average person in the UK spends more than a day a week online, according to an </a:t>
            </a:r>
            <a:r>
              <a:rPr lang="en-GB" sz="2400" dirty="0" err="1">
                <a:solidFill>
                  <a:schemeClr val="bg1"/>
                </a:solidFill>
                <a:latin typeface="Arial" panose="020B0604020202020204" pitchFamily="34" charset="0"/>
                <a:cs typeface="Arial" panose="020B0604020202020204" pitchFamily="34" charset="0"/>
              </a:rPr>
              <a:t>Offcom</a:t>
            </a:r>
            <a:r>
              <a:rPr lang="en-GB" sz="2400" dirty="0">
                <a:solidFill>
                  <a:schemeClr val="bg1"/>
                </a:solidFill>
                <a:latin typeface="Arial" panose="020B0604020202020204" pitchFamily="34" charset="0"/>
                <a:cs typeface="Arial" panose="020B0604020202020204" pitchFamily="34" charset="0"/>
              </a:rPr>
              <a:t> 2018 report on the impact of the “decade of the smartphone”.</a:t>
            </a:r>
          </a:p>
        </p:txBody>
      </p:sp>
      <p:sp>
        <p:nvSpPr>
          <p:cNvPr id="8" name="Arrow: Left-Right 7">
            <a:extLst>
              <a:ext uri="{FF2B5EF4-FFF2-40B4-BE49-F238E27FC236}">
                <a16:creationId xmlns:a16="http://schemas.microsoft.com/office/drawing/2014/main" id="{9538AD2E-DFBB-4DB7-88B6-53D9C16D5B86}"/>
              </a:ext>
            </a:extLst>
          </p:cNvPr>
          <p:cNvSpPr/>
          <p:nvPr/>
        </p:nvSpPr>
        <p:spPr>
          <a:xfrm>
            <a:off x="4128396" y="4995235"/>
            <a:ext cx="966417" cy="514905"/>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58185BE-47D1-4FA3-BC56-98D9A6121645}"/>
              </a:ext>
            </a:extLst>
          </p:cNvPr>
          <p:cNvSpPr txBox="1"/>
          <p:nvPr/>
        </p:nvSpPr>
        <p:spPr>
          <a:xfrm>
            <a:off x="2849732" y="4609517"/>
            <a:ext cx="1722268" cy="707886"/>
          </a:xfrm>
          <a:prstGeom prst="rect">
            <a:avLst/>
          </a:prstGeom>
          <a:noFill/>
        </p:spPr>
        <p:txBody>
          <a:bodyPr wrap="square" rtlCol="0">
            <a:spAutoFit/>
          </a:bodyPr>
          <a:lstStyle/>
          <a:p>
            <a:r>
              <a:rPr lang="en-GB" sz="2000" b="1" dirty="0"/>
              <a:t>Traditional OU study</a:t>
            </a:r>
          </a:p>
        </p:txBody>
      </p:sp>
    </p:spTree>
    <p:extLst>
      <p:ext uri="{BB962C8B-B14F-4D97-AF65-F5344CB8AC3E}">
        <p14:creationId xmlns:p14="http://schemas.microsoft.com/office/powerpoint/2010/main" val="238343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558D1-C0DF-40A4-ABD0-A611E035BF51}"/>
              </a:ext>
            </a:extLst>
          </p:cNvPr>
          <p:cNvSpPr>
            <a:spLocks noGrp="1"/>
          </p:cNvSpPr>
          <p:nvPr>
            <p:ph type="body" sz="quarter" idx="13"/>
          </p:nvPr>
        </p:nvSpPr>
        <p:spPr>
          <a:xfrm>
            <a:off x="388801" y="761442"/>
            <a:ext cx="7418105" cy="251999"/>
          </a:xfrm>
        </p:spPr>
        <p:txBody>
          <a:bodyPr anchor="ctr">
            <a:normAutofit/>
          </a:bodyPr>
          <a:lstStyle/>
          <a:p>
            <a:endParaRPr lang="en-US" b="0" dirty="0"/>
          </a:p>
          <a:p>
            <a:endParaRPr lang="en-GB" dirty="0"/>
          </a:p>
        </p:txBody>
      </p:sp>
      <p:pic>
        <p:nvPicPr>
          <p:cNvPr id="1026" name="Picture 2">
            <a:extLst>
              <a:ext uri="{FF2B5EF4-FFF2-40B4-BE49-F238E27FC236}">
                <a16:creationId xmlns:a16="http://schemas.microsoft.com/office/drawing/2014/main" id="{5A330068-6F56-4EAB-9014-80AF838163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573409"/>
            <a:ext cx="4217254" cy="1855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FB981A0E-A687-41B5-9D13-A0FDB1F2D941}"/>
              </a:ext>
            </a:extLst>
          </p:cNvPr>
          <p:cNvSpPr>
            <a:spLocks noGrp="1"/>
          </p:cNvSpPr>
          <p:nvPr>
            <p:ph type="body" sz="quarter" idx="15"/>
          </p:nvPr>
        </p:nvSpPr>
        <p:spPr>
          <a:xfrm>
            <a:off x="388801" y="1150619"/>
            <a:ext cx="3855539" cy="2622891"/>
          </a:xfrm>
        </p:spPr>
        <p:txBody>
          <a:bodyPr>
            <a:normAutofit fontScale="62500" lnSpcReduction="20000"/>
          </a:bodyPr>
          <a:lstStyle/>
          <a:p>
            <a:pPr marL="171450" lvl="0" indent="-171450">
              <a:spcBef>
                <a:spcPts val="1200"/>
              </a:spcBef>
              <a:spcAft>
                <a:spcPts val="600"/>
              </a:spcAft>
              <a:buFont typeface="Arial" panose="020B0604020202020204" pitchFamily="34" charset="0"/>
              <a:buChar char="•"/>
            </a:pPr>
            <a:r>
              <a:rPr lang="en-GB" sz="3600" dirty="0"/>
              <a:t>How can OU students best engage with the OU Study App to optimise their study? </a:t>
            </a:r>
          </a:p>
          <a:p>
            <a:pPr marL="171450" lvl="0" indent="-171450">
              <a:spcBef>
                <a:spcPts val="1200"/>
              </a:spcBef>
              <a:spcAft>
                <a:spcPts val="600"/>
              </a:spcAft>
              <a:buFont typeface="Arial" panose="020B0604020202020204" pitchFamily="34" charset="0"/>
              <a:buChar char="•"/>
            </a:pPr>
            <a:r>
              <a:rPr lang="en-GB" sz="3600" dirty="0"/>
              <a:t>What aspects of the App are critical to supporting the student learning journey and should be developed next/further?’</a:t>
            </a:r>
          </a:p>
          <a:p>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CD29BB06-F505-4162-8ACB-66A564EFF8B8}"/>
              </a:ext>
            </a:extLst>
          </p:cNvPr>
          <p:cNvSpPr>
            <a:spLocks noGrp="1"/>
          </p:cNvSpPr>
          <p:nvPr>
            <p:ph type="ctrTitle"/>
          </p:nvPr>
        </p:nvSpPr>
        <p:spPr>
          <a:xfrm>
            <a:off x="432000" y="544317"/>
            <a:ext cx="1260000" cy="212075"/>
          </a:xfrm>
        </p:spPr>
        <p:txBody>
          <a:bodyPr wrap="square" anchor="ctr">
            <a:normAutofit/>
          </a:bodyPr>
          <a:lstStyle/>
          <a:p>
            <a:r>
              <a:rPr lang="en-GB" dirty="0"/>
              <a:t>Aims</a:t>
            </a:r>
          </a:p>
        </p:txBody>
      </p:sp>
      <p:sp>
        <p:nvSpPr>
          <p:cNvPr id="3" name="TextBox 2">
            <a:extLst>
              <a:ext uri="{FF2B5EF4-FFF2-40B4-BE49-F238E27FC236}">
                <a16:creationId xmlns:a16="http://schemas.microsoft.com/office/drawing/2014/main" id="{5631224B-6D25-4176-83B5-357600CDBAAC}"/>
              </a:ext>
            </a:extLst>
          </p:cNvPr>
          <p:cNvSpPr txBox="1"/>
          <p:nvPr/>
        </p:nvSpPr>
        <p:spPr>
          <a:xfrm>
            <a:off x="1062000" y="5203065"/>
            <a:ext cx="5892592" cy="923330"/>
          </a:xfrm>
          <a:prstGeom prst="rect">
            <a:avLst/>
          </a:prstGeom>
          <a:noFill/>
        </p:spPr>
        <p:txBody>
          <a:bodyPr wrap="square" rtlCol="0">
            <a:spAutoFit/>
          </a:bodyPr>
          <a:lstStyle/>
          <a:p>
            <a:r>
              <a:rPr lang="en-GB" dirty="0"/>
              <a:t>OU Study App Project Site (2019). Available at </a:t>
            </a:r>
            <a:r>
              <a:rPr lang="en-GB" u="sng" dirty="0">
                <a:hlinkClick r:id="rId3"/>
              </a:rPr>
              <a:t>https://learn3.open.ac.uk/course/view.php?id=301070</a:t>
            </a:r>
            <a:r>
              <a:rPr lang="en-GB" dirty="0"/>
              <a:t> </a:t>
            </a:r>
          </a:p>
          <a:p>
            <a:endParaRPr lang="en-GB" dirty="0"/>
          </a:p>
        </p:txBody>
      </p:sp>
    </p:spTree>
    <p:extLst>
      <p:ext uri="{BB962C8B-B14F-4D97-AF65-F5344CB8AC3E}">
        <p14:creationId xmlns:p14="http://schemas.microsoft.com/office/powerpoint/2010/main" val="276454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p:txBody>
          <a:bodyPr/>
          <a:lstStyle/>
          <a:p>
            <a:r>
              <a:rPr lang="en-GB" dirty="0"/>
              <a:t>Methods</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8944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C67205C-B299-46DD-B424-77AE6251E80B}"/>
              </a:ext>
            </a:extLst>
          </p:cNvPr>
          <p:cNvSpPr>
            <a:spLocks noGrp="1"/>
          </p:cNvSpPr>
          <p:nvPr>
            <p:ph type="body" sz="quarter" idx="13"/>
          </p:nvPr>
        </p:nvSpPr>
        <p:spPr>
          <a:xfrm>
            <a:off x="388801" y="605009"/>
            <a:ext cx="7418105" cy="251999"/>
          </a:xfrm>
        </p:spPr>
        <p:txBody>
          <a:bodyPr/>
          <a:lstStyle/>
          <a:p>
            <a:r>
              <a:rPr lang="en-US" sz="2000" dirty="0"/>
              <a:t>8 student volunteers took part in the study</a:t>
            </a:r>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88801" y="303476"/>
            <a:ext cx="1260000" cy="212075"/>
          </a:xfrm>
        </p:spPr>
        <p:txBody>
          <a:bodyPr wrap="square" anchor="ctr">
            <a:normAutofit/>
          </a:bodyPr>
          <a:lstStyle/>
          <a:p>
            <a:r>
              <a:rPr lang="en-GB" dirty="0"/>
              <a:t>Methods</a:t>
            </a:r>
          </a:p>
        </p:txBody>
      </p:sp>
      <p:graphicFrame>
        <p:nvGraphicFramePr>
          <p:cNvPr id="7" name="Text Placeholder 4">
            <a:extLst>
              <a:ext uri="{FF2B5EF4-FFF2-40B4-BE49-F238E27FC236}">
                <a16:creationId xmlns:a16="http://schemas.microsoft.com/office/drawing/2014/main" id="{D06394A6-CD22-4F90-BFFB-F29B19C239CD}"/>
              </a:ext>
            </a:extLst>
          </p:cNvPr>
          <p:cNvGraphicFramePr/>
          <p:nvPr>
            <p:extLst>
              <p:ext uri="{D42A27DB-BD31-4B8C-83A1-F6EECF244321}">
                <p14:modId xmlns:p14="http://schemas.microsoft.com/office/powerpoint/2010/main" val="1687682879"/>
              </p:ext>
            </p:extLst>
          </p:nvPr>
        </p:nvGraphicFramePr>
        <p:xfrm>
          <a:off x="388801" y="946466"/>
          <a:ext cx="8263493" cy="548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7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Findings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6633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C67205C-B299-46DD-B424-77AE6251E80B}"/>
              </a:ext>
            </a:extLst>
          </p:cNvPr>
          <p:cNvSpPr>
            <a:spLocks noGrp="1"/>
          </p:cNvSpPr>
          <p:nvPr>
            <p:ph type="body" sz="quarter" idx="13"/>
          </p:nvPr>
        </p:nvSpPr>
        <p:spPr>
          <a:xfrm>
            <a:off x="92582" y="537126"/>
            <a:ext cx="7418105" cy="251999"/>
          </a:xfrm>
        </p:spPr>
        <p:txBody>
          <a:bodyPr anchor="ctr">
            <a:noAutofit/>
          </a:bodyPr>
          <a:lstStyle/>
          <a:p>
            <a:r>
              <a:rPr lang="en-US" sz="1800" dirty="0">
                <a:solidFill>
                  <a:srgbClr val="0070C0"/>
                </a:solidFill>
              </a:rPr>
              <a:t>Based on 21 days of diary entries</a:t>
            </a:r>
          </a:p>
        </p:txBody>
      </p:sp>
      <p:sp>
        <p:nvSpPr>
          <p:cNvPr id="10" name="Picture Placeholder 9">
            <a:extLst>
              <a:ext uri="{FF2B5EF4-FFF2-40B4-BE49-F238E27FC236}">
                <a16:creationId xmlns:a16="http://schemas.microsoft.com/office/drawing/2014/main" id="{045B981A-8330-4BB6-A499-183B36F646A5}"/>
              </a:ext>
            </a:extLst>
          </p:cNvPr>
          <p:cNvSpPr>
            <a:spLocks noGrp="1"/>
          </p:cNvSpPr>
          <p:nvPr>
            <p:ph type="pic" sz="quarter" idx="14"/>
          </p:nvPr>
        </p:nvSpPr>
        <p:spPr/>
      </p:sp>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a:xfrm>
            <a:off x="92582" y="1150618"/>
            <a:ext cx="3855539" cy="5214347"/>
          </a:xfrm>
        </p:spPr>
        <p:txBody>
          <a:bodyPr/>
          <a:lstStyle/>
          <a:p>
            <a:r>
              <a:rPr lang="en-GB" sz="2000" dirty="0"/>
              <a:t>How long did you use the OU Study App?</a:t>
            </a:r>
          </a:p>
          <a:p>
            <a:endParaRPr lang="en-GB" sz="2000" dirty="0"/>
          </a:p>
          <a:p>
            <a:endParaRPr lang="en-GB" sz="2000" dirty="0"/>
          </a:p>
          <a:p>
            <a:endParaRPr lang="en-GB" sz="2000" dirty="0"/>
          </a:p>
          <a:p>
            <a:endParaRPr lang="en-GB" sz="2000" dirty="0"/>
          </a:p>
          <a:p>
            <a:endParaRPr lang="en-GB" sz="2000" dirty="0"/>
          </a:p>
          <a:p>
            <a:r>
              <a:rPr lang="en-GB" sz="2000" dirty="0"/>
              <a:t>Where did you use the OU Study App?</a:t>
            </a:r>
          </a:p>
          <a:p>
            <a:endParaRPr lang="en-GB" dirty="0"/>
          </a:p>
          <a:p>
            <a:endParaRPr lang="en-GB"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78734" y="189210"/>
            <a:ext cx="1260000" cy="212075"/>
          </a:xfrm>
        </p:spPr>
        <p:txBody>
          <a:bodyPr wrap="square" anchor="ctr">
            <a:normAutofit/>
          </a:bodyPr>
          <a:lstStyle/>
          <a:p>
            <a:r>
              <a:rPr lang="en-GB" dirty="0"/>
              <a:t>Findings</a:t>
            </a:r>
          </a:p>
        </p:txBody>
      </p:sp>
      <p:graphicFrame>
        <p:nvGraphicFramePr>
          <p:cNvPr id="11" name="Chart 10">
            <a:extLst>
              <a:ext uri="{FF2B5EF4-FFF2-40B4-BE49-F238E27FC236}">
                <a16:creationId xmlns:a16="http://schemas.microsoft.com/office/drawing/2014/main" id="{4579A0B4-D144-459D-A4C0-C66632DAA052}"/>
              </a:ext>
            </a:extLst>
          </p:cNvPr>
          <p:cNvGraphicFramePr/>
          <p:nvPr>
            <p:extLst>
              <p:ext uri="{D42A27DB-BD31-4B8C-83A1-F6EECF244321}">
                <p14:modId xmlns:p14="http://schemas.microsoft.com/office/powerpoint/2010/main" val="2128693061"/>
              </p:ext>
            </p:extLst>
          </p:nvPr>
        </p:nvGraphicFramePr>
        <p:xfrm>
          <a:off x="4110361" y="825623"/>
          <a:ext cx="4541733" cy="3048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462D795-9478-43C7-AA59-745960A3B460}"/>
              </a:ext>
            </a:extLst>
          </p:cNvPr>
          <p:cNvGraphicFramePr/>
          <p:nvPr>
            <p:extLst>
              <p:ext uri="{D42A27DB-BD31-4B8C-83A1-F6EECF244321}">
                <p14:modId xmlns:p14="http://schemas.microsoft.com/office/powerpoint/2010/main" val="2529644706"/>
              </p:ext>
            </p:extLst>
          </p:nvPr>
        </p:nvGraphicFramePr>
        <p:xfrm>
          <a:off x="4110361" y="3874168"/>
          <a:ext cx="4541733" cy="2723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57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C67205C-B299-46DD-B424-77AE6251E80B}"/>
              </a:ext>
            </a:extLst>
          </p:cNvPr>
          <p:cNvSpPr>
            <a:spLocks noGrp="1"/>
          </p:cNvSpPr>
          <p:nvPr>
            <p:ph type="body" sz="quarter" idx="13"/>
          </p:nvPr>
        </p:nvSpPr>
        <p:spPr>
          <a:xfrm>
            <a:off x="273392" y="582295"/>
            <a:ext cx="7418105" cy="251999"/>
          </a:xfrm>
        </p:spPr>
        <p:txBody>
          <a:bodyPr anchor="ctr">
            <a:noAutofit/>
          </a:bodyPr>
          <a:lstStyle/>
          <a:p>
            <a:r>
              <a:rPr lang="en-US" sz="1800" dirty="0">
                <a:solidFill>
                  <a:srgbClr val="0070C0"/>
                </a:solidFill>
              </a:rPr>
              <a:t>What are students using OU Study App for?</a:t>
            </a:r>
          </a:p>
        </p:txBody>
      </p:sp>
      <p:pic>
        <p:nvPicPr>
          <p:cNvPr id="2" name="Picture Placeholder 1">
            <a:extLst>
              <a:ext uri="{FF2B5EF4-FFF2-40B4-BE49-F238E27FC236}">
                <a16:creationId xmlns:a16="http://schemas.microsoft.com/office/drawing/2014/main" id="{F47CAD03-FE62-4FE1-8D1B-7114DE7F2412}"/>
              </a:ext>
            </a:extLst>
          </p:cNvPr>
          <p:cNvPicPr>
            <a:picLocks noGrp="1" noChangeAspect="1"/>
          </p:cNvPicPr>
          <p:nvPr>
            <p:ph type="pic" sz="quarter" idx="14"/>
          </p:nvPr>
        </p:nvPicPr>
        <p:blipFill rotWithShape="1">
          <a:blip r:embed="rId2"/>
          <a:srcRect l="30377" t="31925" r="32935" b="31310"/>
          <a:stretch/>
        </p:blipFill>
        <p:spPr>
          <a:xfrm>
            <a:off x="46853" y="909559"/>
            <a:ext cx="9050293" cy="5101464"/>
          </a:xfrm>
          <a:prstGeom prst="rect">
            <a:avLst/>
          </a:prstGeom>
        </p:spPr>
      </p:pic>
      <p:sp>
        <p:nvSpPr>
          <p:cNvPr id="6" name="Text Placeholder 5">
            <a:extLst>
              <a:ext uri="{FF2B5EF4-FFF2-40B4-BE49-F238E27FC236}">
                <a16:creationId xmlns:a16="http://schemas.microsoft.com/office/drawing/2014/main" id="{A838BB3A-5309-4D12-B33E-2655AE6DDED1}"/>
              </a:ext>
            </a:extLst>
          </p:cNvPr>
          <p:cNvSpPr>
            <a:spLocks noGrp="1"/>
          </p:cNvSpPr>
          <p:nvPr>
            <p:ph type="body" sz="quarter" idx="15"/>
          </p:nvPr>
        </p:nvSpPr>
        <p:spPr/>
        <p: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dirty="0"/>
          </a:p>
        </p:txBody>
      </p:sp>
      <p:sp>
        <p:nvSpPr>
          <p:cNvPr id="3" name="Title 2">
            <a:extLst>
              <a:ext uri="{FF2B5EF4-FFF2-40B4-BE49-F238E27FC236}">
                <a16:creationId xmlns:a16="http://schemas.microsoft.com/office/drawing/2014/main" id="{A711C917-33FB-475D-B488-8E8073A7B413}"/>
              </a:ext>
            </a:extLst>
          </p:cNvPr>
          <p:cNvSpPr>
            <a:spLocks noGrp="1"/>
          </p:cNvSpPr>
          <p:nvPr>
            <p:ph type="ctrTitle"/>
          </p:nvPr>
        </p:nvSpPr>
        <p:spPr>
          <a:xfrm>
            <a:off x="388801" y="195424"/>
            <a:ext cx="1260000" cy="212075"/>
          </a:xfrm>
        </p:spPr>
        <p:txBody>
          <a:bodyPr wrap="square" anchor="ctr">
            <a:normAutofit/>
          </a:bodyPr>
          <a:lstStyle/>
          <a:p>
            <a:r>
              <a:rPr lang="en-GB" dirty="0"/>
              <a:t>Findings</a:t>
            </a:r>
          </a:p>
        </p:txBody>
      </p:sp>
      <p:sp>
        <p:nvSpPr>
          <p:cNvPr id="4" name="TextBox 3">
            <a:extLst>
              <a:ext uri="{FF2B5EF4-FFF2-40B4-BE49-F238E27FC236}">
                <a16:creationId xmlns:a16="http://schemas.microsoft.com/office/drawing/2014/main" id="{B3C70EBA-FAEE-45EA-BEFD-994D97D7520C}"/>
              </a:ext>
            </a:extLst>
          </p:cNvPr>
          <p:cNvSpPr txBox="1"/>
          <p:nvPr/>
        </p:nvSpPr>
        <p:spPr>
          <a:xfrm>
            <a:off x="180373" y="6011023"/>
            <a:ext cx="8469296" cy="707886"/>
          </a:xfrm>
          <a:prstGeom prst="rect">
            <a:avLst/>
          </a:prstGeom>
          <a:noFill/>
        </p:spPr>
        <p:txBody>
          <a:bodyPr wrap="square" rtlCol="0">
            <a:spAutoFit/>
          </a:bodyPr>
          <a:lstStyle/>
          <a:p>
            <a:r>
              <a:rPr lang="en-GB" sz="2000" dirty="0"/>
              <a:t>‘</a:t>
            </a:r>
            <a:r>
              <a:rPr lang="en-GB" sz="2000" i="1" dirty="0"/>
              <a:t>I was able to re-read content I had read previously to remind myself of key concepts as well as keep reading them to gain understanding</a:t>
            </a:r>
            <a:r>
              <a:rPr lang="en-GB" sz="2000" dirty="0"/>
              <a:t>.’</a:t>
            </a:r>
          </a:p>
        </p:txBody>
      </p:sp>
    </p:spTree>
    <p:extLst>
      <p:ext uri="{BB962C8B-B14F-4D97-AF65-F5344CB8AC3E}">
        <p14:creationId xmlns:p14="http://schemas.microsoft.com/office/powerpoint/2010/main" val="459605511"/>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docProps/app.xml><?xml version="1.0" encoding="utf-8"?>
<Properties xmlns="http://schemas.openxmlformats.org/officeDocument/2006/extended-properties" xmlns:vt="http://schemas.openxmlformats.org/officeDocument/2006/docPropsVTypes">
  <TotalTime>681</TotalTime>
  <Words>1131</Words>
  <Application>Microsoft Office PowerPoint</Application>
  <PresentationFormat>On-screen Show (4:3)</PresentationFormat>
  <Paragraphs>140</Paragraphs>
  <Slides>18</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OU Title</vt:lpstr>
      <vt:lpstr>OU Section</vt:lpstr>
      <vt:lpstr>OU Layouts</vt:lpstr>
      <vt:lpstr>Can a new OU Study App enhance the learning experience of students on S350, an online only module?</vt:lpstr>
      <vt:lpstr>Presentation outline</vt:lpstr>
      <vt:lpstr>Aims</vt:lpstr>
      <vt:lpstr>Aims</vt:lpstr>
      <vt:lpstr>Methods</vt:lpstr>
      <vt:lpstr>Methods</vt:lpstr>
      <vt:lpstr>Findings</vt:lpstr>
      <vt:lpstr>Findings</vt:lpstr>
      <vt:lpstr>Findings</vt:lpstr>
      <vt:lpstr>Findings</vt:lpstr>
      <vt:lpstr>Findings</vt:lpstr>
      <vt:lpstr>Findings</vt:lpstr>
      <vt:lpstr>Suggestions</vt:lpstr>
      <vt:lpstr>Suggestions</vt:lpstr>
      <vt:lpstr>Relevance</vt:lpstr>
      <vt:lpstr>Conclusions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new OU Study App enhance the learning experience of students on S350, an online only module?</dc:title>
  <dc:creator>C.Halliwell</dc:creator>
  <cp:lastModifiedBy>Catherine.Halliwell</cp:lastModifiedBy>
  <cp:revision>23</cp:revision>
  <dcterms:created xsi:type="dcterms:W3CDTF">2020-04-21T13:49:44Z</dcterms:created>
  <dcterms:modified xsi:type="dcterms:W3CDTF">2021-12-12T16:35:29Z</dcterms:modified>
</cp:coreProperties>
</file>