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3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A43602-A389-460B-8929-F781B3CF10DB}" v="394" dt="2025-04-08T14:29:16.7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484" autoAdjust="0"/>
  </p:normalViewPr>
  <p:slideViewPr>
    <p:cSldViewPr snapToGrid="0">
      <p:cViewPr varScale="1">
        <p:scale>
          <a:sx n="79" d="100"/>
          <a:sy n="79" d="100"/>
        </p:scale>
        <p:origin x="845" y="43"/>
      </p:cViewPr>
      <p:guideLst/>
    </p:cSldViewPr>
  </p:slideViewPr>
  <p:notesTextViewPr>
    <p:cViewPr>
      <p:scale>
        <a:sx n="1" d="1"/>
        <a:sy n="1" d="1"/>
      </p:scale>
      <p:origin x="0" y="0"/>
    </p:cViewPr>
  </p:notesTextViewPr>
  <p:notesViewPr>
    <p:cSldViewPr snapToGrid="0">
      <p:cViewPr varScale="1">
        <p:scale>
          <a:sx n="81" d="100"/>
          <a:sy n="81" d="100"/>
        </p:scale>
        <p:origin x="3858" y="60"/>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D4DE27-5558-411A-8171-0224E1076A51}"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n-GB"/>
        </a:p>
      </dgm:t>
    </dgm:pt>
    <dgm:pt modelId="{00DBA697-2E6B-4C07-B04E-65E6FEA034C2}">
      <dgm:prSet phldrT="[Text]" custT="1"/>
      <dgm:spPr/>
      <dgm:t>
        <a:bodyPr/>
        <a:lstStyle/>
        <a:p>
          <a:r>
            <a:rPr lang="en-GB" sz="1200" b="1" dirty="0">
              <a:latin typeface="Poppins" panose="00000500000000000000" pitchFamily="2" charset="0"/>
              <a:cs typeface="Poppins" panose="00000500000000000000" pitchFamily="2" charset="0"/>
            </a:rPr>
            <a:t>Academic Integrity and Ethical Concerns</a:t>
          </a:r>
          <a:r>
            <a:rPr lang="en-GB" sz="1200" dirty="0">
              <a:latin typeface="Poppins" panose="00000500000000000000" pitchFamily="2" charset="0"/>
              <a:cs typeface="Poppins" panose="00000500000000000000" pitchFamily="2" charset="0"/>
            </a:rPr>
            <a:t>: Fear of accidentally plagiarising and concerns about others using </a:t>
          </a:r>
          <a:r>
            <a:rPr lang="en-GB" sz="1200" dirty="0" err="1">
              <a:latin typeface="Poppins" panose="00000500000000000000" pitchFamily="2" charset="0"/>
              <a:cs typeface="Poppins" panose="00000500000000000000" pitchFamily="2" charset="0"/>
            </a:rPr>
            <a:t>GenAI</a:t>
          </a:r>
          <a:r>
            <a:rPr lang="en-GB" sz="1200" dirty="0">
              <a:latin typeface="Poppins" panose="00000500000000000000" pitchFamily="2" charset="0"/>
              <a:cs typeface="Poppins" panose="00000500000000000000" pitchFamily="2" charset="0"/>
            </a:rPr>
            <a:t> to cheat.</a:t>
          </a:r>
        </a:p>
        <a:p>
          <a:r>
            <a:rPr lang="en-GB" sz="1200" b="1" dirty="0">
              <a:latin typeface="Poppins" panose="00000500000000000000" pitchFamily="2" charset="0"/>
              <a:cs typeface="Poppins" panose="00000500000000000000" pitchFamily="2" charset="0"/>
            </a:rPr>
            <a:t>Scepticism and Distrust: </a:t>
          </a:r>
          <a:r>
            <a:rPr lang="en-GB" sz="1200" dirty="0">
              <a:latin typeface="Poppins" panose="00000500000000000000" pitchFamily="2" charset="0"/>
              <a:cs typeface="Poppins" panose="00000500000000000000" pitchFamily="2" charset="0"/>
            </a:rPr>
            <a:t>Doubts about </a:t>
          </a:r>
          <a:r>
            <a:rPr lang="en-GB" sz="1200" dirty="0" err="1">
              <a:latin typeface="Poppins" panose="00000500000000000000" pitchFamily="2" charset="0"/>
              <a:cs typeface="Poppins" panose="00000500000000000000" pitchFamily="2" charset="0"/>
            </a:rPr>
            <a:t>GenAI's</a:t>
          </a:r>
          <a:r>
            <a:rPr lang="en-GB" sz="1200" dirty="0">
              <a:latin typeface="Poppins" panose="00000500000000000000" pitchFamily="2" charset="0"/>
              <a:cs typeface="Poppins" panose="00000500000000000000" pitchFamily="2" charset="0"/>
            </a:rPr>
            <a:t> ability to provide accurate and reliable answers.</a:t>
          </a:r>
        </a:p>
        <a:p>
          <a:r>
            <a:rPr lang="en-GB" sz="1200" b="1" dirty="0">
              <a:latin typeface="Poppins" panose="00000500000000000000" pitchFamily="2" charset="0"/>
              <a:cs typeface="Poppins" panose="00000500000000000000" pitchFamily="2" charset="0"/>
            </a:rPr>
            <a:t>Preference for Traditional Methods: </a:t>
          </a:r>
          <a:r>
            <a:rPr lang="en-GB" sz="1200" dirty="0">
              <a:latin typeface="Poppins" panose="00000500000000000000" pitchFamily="2" charset="0"/>
              <a:cs typeface="Poppins" panose="00000500000000000000" pitchFamily="2" charset="0"/>
            </a:rPr>
            <a:t>Preference for using one's own knowledge and skills rather than relying on </a:t>
          </a:r>
          <a:r>
            <a:rPr lang="en-GB" sz="1200" dirty="0" err="1">
              <a:latin typeface="Poppins" panose="00000500000000000000" pitchFamily="2" charset="0"/>
              <a:cs typeface="Poppins" panose="00000500000000000000" pitchFamily="2" charset="0"/>
            </a:rPr>
            <a:t>GenAI</a:t>
          </a:r>
          <a:r>
            <a:rPr lang="en-GB" sz="1200" dirty="0">
              <a:latin typeface="Poppins" panose="00000500000000000000" pitchFamily="2" charset="0"/>
              <a:cs typeface="Poppins" panose="00000500000000000000" pitchFamily="2" charset="0"/>
            </a:rPr>
            <a:t>.</a:t>
          </a:r>
        </a:p>
        <a:p>
          <a:r>
            <a:rPr lang="en-GB" sz="1200" b="1" dirty="0">
              <a:latin typeface="Poppins" panose="00000500000000000000" pitchFamily="2" charset="0"/>
              <a:cs typeface="Poppins" panose="00000500000000000000" pitchFamily="2" charset="0"/>
            </a:rPr>
            <a:t>Potential Benefits and Need for Guidance: </a:t>
          </a:r>
          <a:r>
            <a:rPr lang="en-GB" sz="1200" dirty="0">
              <a:latin typeface="Poppins" panose="00000500000000000000" pitchFamily="2" charset="0"/>
              <a:cs typeface="Poppins" panose="00000500000000000000" pitchFamily="2" charset="0"/>
            </a:rPr>
            <a:t>Recognition of </a:t>
          </a:r>
          <a:r>
            <a:rPr lang="en-GB" sz="1200" dirty="0" err="1">
              <a:latin typeface="Poppins" panose="00000500000000000000" pitchFamily="2" charset="0"/>
              <a:cs typeface="Poppins" panose="00000500000000000000" pitchFamily="2" charset="0"/>
            </a:rPr>
            <a:t>GenAI's</a:t>
          </a:r>
          <a:r>
            <a:rPr lang="en-GB" sz="1200" dirty="0">
              <a:latin typeface="Poppins" panose="00000500000000000000" pitchFamily="2" charset="0"/>
              <a:cs typeface="Poppins" panose="00000500000000000000" pitchFamily="2" charset="0"/>
            </a:rPr>
            <a:t> potential to aid understanding and provide alternative explanations. Need for more guidance on what is allowed and how to use </a:t>
          </a:r>
          <a:r>
            <a:rPr lang="en-GB" sz="1200" dirty="0" err="1">
              <a:latin typeface="Poppins" panose="00000500000000000000" pitchFamily="2" charset="0"/>
              <a:cs typeface="Poppins" panose="00000500000000000000" pitchFamily="2" charset="0"/>
            </a:rPr>
            <a:t>GenAI</a:t>
          </a:r>
          <a:r>
            <a:rPr lang="en-GB" sz="1200" dirty="0">
              <a:latin typeface="Poppins" panose="00000500000000000000" pitchFamily="2" charset="0"/>
              <a:cs typeface="Poppins" panose="00000500000000000000" pitchFamily="2" charset="0"/>
            </a:rPr>
            <a:t> effectively and ethically</a:t>
          </a:r>
        </a:p>
      </dgm:t>
    </dgm:pt>
    <dgm:pt modelId="{216DC24A-25C5-4FDA-AAFB-6DEB7B301F00}" type="parTrans" cxnId="{64418C34-1542-4007-95DE-A312384E6E1E}">
      <dgm:prSet/>
      <dgm:spPr/>
      <dgm:t>
        <a:bodyPr/>
        <a:lstStyle/>
        <a:p>
          <a:endParaRPr lang="en-GB"/>
        </a:p>
      </dgm:t>
    </dgm:pt>
    <dgm:pt modelId="{91116128-F52F-464D-AF0A-50F680CB1BA4}" type="sibTrans" cxnId="{64418C34-1542-4007-95DE-A312384E6E1E}">
      <dgm:prSet/>
      <dgm:spPr/>
      <dgm:t>
        <a:bodyPr/>
        <a:lstStyle/>
        <a:p>
          <a:endParaRPr lang="en-GB"/>
        </a:p>
      </dgm:t>
    </dgm:pt>
    <dgm:pt modelId="{EA0D300D-B0EA-4171-A34A-779267BA5199}">
      <dgm:prSet phldrT="[Text]" custT="1"/>
      <dgm:spPr/>
      <dgm:t>
        <a:bodyPr/>
        <a:lstStyle/>
        <a:p>
          <a:r>
            <a:rPr lang="en-GB" sz="1200" dirty="0">
              <a:latin typeface="Poppins" panose="00000500000000000000" pitchFamily="2" charset="0"/>
              <a:cs typeface="Poppins" panose="00000500000000000000" pitchFamily="2" charset="0"/>
            </a:rPr>
            <a:t>Explore student &amp; AL views on multiple modules: survey and focus groups.</a:t>
          </a:r>
        </a:p>
      </dgm:t>
    </dgm:pt>
    <dgm:pt modelId="{11B89834-53C7-447B-956E-9E98071E3935}" type="parTrans" cxnId="{D7967442-BDED-4291-8421-19C3F3F3E6EF}">
      <dgm:prSet/>
      <dgm:spPr/>
      <dgm:t>
        <a:bodyPr/>
        <a:lstStyle/>
        <a:p>
          <a:endParaRPr lang="en-GB"/>
        </a:p>
      </dgm:t>
    </dgm:pt>
    <dgm:pt modelId="{A147F9DD-B3A2-42C9-959B-8C1973415E68}" type="sibTrans" cxnId="{D7967442-BDED-4291-8421-19C3F3F3E6EF}">
      <dgm:prSet/>
      <dgm:spPr/>
      <dgm:t>
        <a:bodyPr/>
        <a:lstStyle/>
        <a:p>
          <a:endParaRPr lang="en-GB"/>
        </a:p>
      </dgm:t>
    </dgm:pt>
    <dgm:pt modelId="{4DE4B180-9ADE-4195-88AC-366DB2A6DEC7}">
      <dgm:prSet phldrT="[Text]" custT="1"/>
      <dgm:spPr/>
      <dgm:t>
        <a:bodyPr/>
        <a:lstStyle/>
        <a:p>
          <a:pPr>
            <a:buFont typeface="Times New Roman" panose="02020603050405020304" pitchFamily="18" charset="0"/>
            <a:buChar char="•"/>
          </a:pPr>
          <a:r>
            <a:rPr lang="en-GB" sz="1200" dirty="0">
              <a:latin typeface="Poppins" panose="00000500000000000000" pitchFamily="2" charset="0"/>
              <a:cs typeface="Poppins" panose="00000500000000000000" pitchFamily="2" charset="0"/>
            </a:rPr>
            <a:t>Design and develop staff development/training materials for ALs on guiding student use of </a:t>
          </a:r>
          <a:r>
            <a:rPr lang="en-GB" sz="1200" dirty="0" err="1">
              <a:latin typeface="Poppins" panose="00000500000000000000" pitchFamily="2" charset="0"/>
              <a:cs typeface="Poppins" panose="00000500000000000000" pitchFamily="2" charset="0"/>
            </a:rPr>
            <a:t>GenAI</a:t>
          </a:r>
          <a:r>
            <a:rPr lang="en-GB" sz="1200" dirty="0">
              <a:latin typeface="Poppins" panose="00000500000000000000" pitchFamily="2" charset="0"/>
              <a:cs typeface="Poppins" panose="00000500000000000000" pitchFamily="2" charset="0"/>
            </a:rPr>
            <a:t> as a study support tool</a:t>
          </a:r>
        </a:p>
      </dgm:t>
    </dgm:pt>
    <dgm:pt modelId="{6BD14B8D-212F-44B8-8143-AA4E26C69190}" type="parTrans" cxnId="{FB23C4C6-49E1-49CE-9139-460023B38CF1}">
      <dgm:prSet/>
      <dgm:spPr/>
      <dgm:t>
        <a:bodyPr/>
        <a:lstStyle/>
        <a:p>
          <a:endParaRPr lang="en-GB"/>
        </a:p>
      </dgm:t>
    </dgm:pt>
    <dgm:pt modelId="{366E613A-2F98-48AE-9E97-70722140A7A7}" type="sibTrans" cxnId="{FB23C4C6-49E1-49CE-9139-460023B38CF1}">
      <dgm:prSet/>
      <dgm:spPr/>
      <dgm:t>
        <a:bodyPr/>
        <a:lstStyle/>
        <a:p>
          <a:endParaRPr lang="en-GB"/>
        </a:p>
      </dgm:t>
    </dgm:pt>
    <dgm:pt modelId="{56A5892E-B0B9-41C7-A846-DEEE78FF2315}" type="pres">
      <dgm:prSet presAssocID="{18D4DE27-5558-411A-8171-0224E1076A51}" presName="Name0" presStyleCnt="0">
        <dgm:presLayoutVars>
          <dgm:chMax val="1"/>
          <dgm:chPref val="1"/>
        </dgm:presLayoutVars>
      </dgm:prSet>
      <dgm:spPr/>
    </dgm:pt>
    <dgm:pt modelId="{1C24BE82-E160-44E0-A326-A3F2FA944298}" type="pres">
      <dgm:prSet presAssocID="{00DBA697-2E6B-4C07-B04E-65E6FEA034C2}" presName="Parent" presStyleLbl="node0" presStyleIdx="0" presStyleCnt="1" custScaleX="107995" custScaleY="106518" custLinFactNeighborX="-863" custLinFactNeighborY="-2588">
        <dgm:presLayoutVars>
          <dgm:chMax val="5"/>
          <dgm:chPref val="5"/>
        </dgm:presLayoutVars>
      </dgm:prSet>
      <dgm:spPr/>
    </dgm:pt>
    <dgm:pt modelId="{7529C166-D94B-4D92-B3D0-63CBEF3F5DFE}" type="pres">
      <dgm:prSet presAssocID="{00DBA697-2E6B-4C07-B04E-65E6FEA034C2}" presName="Accent1" presStyleLbl="node1" presStyleIdx="0" presStyleCnt="13" custLinFactX="-254962" custLinFactY="43506" custLinFactNeighborX="-300000" custLinFactNeighborY="100000"/>
      <dgm:spPr/>
    </dgm:pt>
    <dgm:pt modelId="{3F080650-EDC3-4432-8643-06DAEF01E1AA}" type="pres">
      <dgm:prSet presAssocID="{00DBA697-2E6B-4C07-B04E-65E6FEA034C2}" presName="Accent2" presStyleLbl="node1" presStyleIdx="1" presStyleCnt="13" custLinFactNeighborX="-32142" custLinFactNeighborY="32602"/>
      <dgm:spPr/>
    </dgm:pt>
    <dgm:pt modelId="{5643774A-91F8-49B4-A9C6-A47FA9888268}" type="pres">
      <dgm:prSet presAssocID="{00DBA697-2E6B-4C07-B04E-65E6FEA034C2}" presName="Accent3" presStyleLbl="node1" presStyleIdx="2" presStyleCnt="13"/>
      <dgm:spPr/>
    </dgm:pt>
    <dgm:pt modelId="{2579A144-FA61-43E1-9F92-7CB1165C37FB}" type="pres">
      <dgm:prSet presAssocID="{00DBA697-2E6B-4C07-B04E-65E6FEA034C2}" presName="Accent4" presStyleLbl="node1" presStyleIdx="3" presStyleCnt="13"/>
      <dgm:spPr/>
    </dgm:pt>
    <dgm:pt modelId="{7B1DD6F3-4AD7-49D2-AFDC-2FA389615DBB}" type="pres">
      <dgm:prSet presAssocID="{00DBA697-2E6B-4C07-B04E-65E6FEA034C2}" presName="Accent5" presStyleLbl="node1" presStyleIdx="4" presStyleCnt="13" custLinFactX="-51503" custLinFactY="-92847" custLinFactNeighborX="-100000" custLinFactNeighborY="-100000"/>
      <dgm:spPr/>
    </dgm:pt>
    <dgm:pt modelId="{DC75E4B1-825C-4AAE-8838-08134DC0329D}" type="pres">
      <dgm:prSet presAssocID="{00DBA697-2E6B-4C07-B04E-65E6FEA034C2}" presName="Accent6" presStyleLbl="node1" presStyleIdx="5" presStyleCnt="13" custLinFactNeighborX="-64011" custLinFactNeighborY="18732"/>
      <dgm:spPr/>
    </dgm:pt>
    <dgm:pt modelId="{8EBD9F39-82AC-45F5-B2A8-C216AA6A4A66}" type="pres">
      <dgm:prSet presAssocID="{EA0D300D-B0EA-4171-A34A-779267BA5199}" presName="Child1" presStyleLbl="node1" presStyleIdx="6" presStyleCnt="13">
        <dgm:presLayoutVars>
          <dgm:chMax val="0"/>
          <dgm:chPref val="0"/>
        </dgm:presLayoutVars>
      </dgm:prSet>
      <dgm:spPr/>
    </dgm:pt>
    <dgm:pt modelId="{CE78173A-4C66-45B0-B720-2A254770DF6D}" type="pres">
      <dgm:prSet presAssocID="{EA0D300D-B0EA-4171-A34A-779267BA5199}" presName="Accent7" presStyleCnt="0"/>
      <dgm:spPr/>
    </dgm:pt>
    <dgm:pt modelId="{F09E784B-6EF7-4EBD-9220-F4B777995671}" type="pres">
      <dgm:prSet presAssocID="{EA0D300D-B0EA-4171-A34A-779267BA5199}" presName="AccentHold1" presStyleLbl="node1" presStyleIdx="7" presStyleCnt="13" custLinFactX="195237" custLinFactY="142608" custLinFactNeighborX="200000" custLinFactNeighborY="200000"/>
      <dgm:spPr/>
    </dgm:pt>
    <dgm:pt modelId="{BC742250-868E-482C-ADC0-93BEFD584BDF}" type="pres">
      <dgm:prSet presAssocID="{EA0D300D-B0EA-4171-A34A-779267BA5199}" presName="Accent8" presStyleCnt="0"/>
      <dgm:spPr/>
    </dgm:pt>
    <dgm:pt modelId="{EB440546-5EA2-42BE-BEA4-AF05EDAF632A}" type="pres">
      <dgm:prSet presAssocID="{EA0D300D-B0EA-4171-A34A-779267BA5199}" presName="AccentHold2" presStyleLbl="node1" presStyleIdx="8" presStyleCnt="13"/>
      <dgm:spPr/>
    </dgm:pt>
    <dgm:pt modelId="{3C6D92DB-D166-4323-9048-AD501DE22BB6}" type="pres">
      <dgm:prSet presAssocID="{4DE4B180-9ADE-4195-88AC-366DB2A6DEC7}" presName="Child2" presStyleLbl="node1" presStyleIdx="9" presStyleCnt="13" custScaleX="113769" custScaleY="112257">
        <dgm:presLayoutVars>
          <dgm:chMax val="0"/>
          <dgm:chPref val="0"/>
        </dgm:presLayoutVars>
      </dgm:prSet>
      <dgm:spPr/>
    </dgm:pt>
    <dgm:pt modelId="{549AFC24-8111-49AA-AF00-17FA8E9B8FAD}" type="pres">
      <dgm:prSet presAssocID="{4DE4B180-9ADE-4195-88AC-366DB2A6DEC7}" presName="Accent9" presStyleCnt="0"/>
      <dgm:spPr/>
    </dgm:pt>
    <dgm:pt modelId="{C30BA3F5-6A2C-468E-A3CB-D0AE7D17BC8A}" type="pres">
      <dgm:prSet presAssocID="{4DE4B180-9ADE-4195-88AC-366DB2A6DEC7}" presName="AccentHold1" presStyleLbl="node1" presStyleIdx="10" presStyleCnt="13"/>
      <dgm:spPr/>
    </dgm:pt>
    <dgm:pt modelId="{688D4816-DD50-4A51-AA7C-69A63472837F}" type="pres">
      <dgm:prSet presAssocID="{4DE4B180-9ADE-4195-88AC-366DB2A6DEC7}" presName="Accent10" presStyleCnt="0"/>
      <dgm:spPr/>
    </dgm:pt>
    <dgm:pt modelId="{4075D28B-066E-4276-B2E8-F520B834D83D}" type="pres">
      <dgm:prSet presAssocID="{4DE4B180-9ADE-4195-88AC-366DB2A6DEC7}" presName="AccentHold2" presStyleLbl="node1" presStyleIdx="11" presStyleCnt="13"/>
      <dgm:spPr/>
    </dgm:pt>
    <dgm:pt modelId="{2C3A6E1D-53FB-403D-8F83-264F0DAE3586}" type="pres">
      <dgm:prSet presAssocID="{4DE4B180-9ADE-4195-88AC-366DB2A6DEC7}" presName="Accent11" presStyleCnt="0"/>
      <dgm:spPr/>
    </dgm:pt>
    <dgm:pt modelId="{8A817311-3546-4935-97BA-80E40090A6CF}" type="pres">
      <dgm:prSet presAssocID="{4DE4B180-9ADE-4195-88AC-366DB2A6DEC7}" presName="AccentHold3" presStyleLbl="node1" presStyleIdx="12" presStyleCnt="13" custLinFactY="23093" custLinFactNeighborX="30007" custLinFactNeighborY="100000"/>
      <dgm:spPr/>
    </dgm:pt>
  </dgm:ptLst>
  <dgm:cxnLst>
    <dgm:cxn modelId="{64418C34-1542-4007-95DE-A312384E6E1E}" srcId="{18D4DE27-5558-411A-8171-0224E1076A51}" destId="{00DBA697-2E6B-4C07-B04E-65E6FEA034C2}" srcOrd="0" destOrd="0" parTransId="{216DC24A-25C5-4FDA-AAFB-6DEB7B301F00}" sibTransId="{91116128-F52F-464D-AF0A-50F680CB1BA4}"/>
    <dgm:cxn modelId="{26486635-50DA-42B9-AFE7-53C3992E8D65}" type="presOf" srcId="{00DBA697-2E6B-4C07-B04E-65E6FEA034C2}" destId="{1C24BE82-E160-44E0-A326-A3F2FA944298}" srcOrd="0" destOrd="0" presId="urn:microsoft.com/office/officeart/2009/3/layout/CircleRelationship"/>
    <dgm:cxn modelId="{D7967442-BDED-4291-8421-19C3F3F3E6EF}" srcId="{00DBA697-2E6B-4C07-B04E-65E6FEA034C2}" destId="{EA0D300D-B0EA-4171-A34A-779267BA5199}" srcOrd="0" destOrd="0" parTransId="{11B89834-53C7-447B-956E-9E98071E3935}" sibTransId="{A147F9DD-B3A2-42C9-959B-8C1973415E68}"/>
    <dgm:cxn modelId="{A7432288-70AA-4910-810D-6AF1B137BBC6}" type="presOf" srcId="{18D4DE27-5558-411A-8171-0224E1076A51}" destId="{56A5892E-B0B9-41C7-A846-DEEE78FF2315}" srcOrd="0" destOrd="0" presId="urn:microsoft.com/office/officeart/2009/3/layout/CircleRelationship"/>
    <dgm:cxn modelId="{8A60B2C1-882A-4F72-9511-78D7AD5DD5E4}" type="presOf" srcId="{4DE4B180-9ADE-4195-88AC-366DB2A6DEC7}" destId="{3C6D92DB-D166-4323-9048-AD501DE22BB6}" srcOrd="0" destOrd="0" presId="urn:microsoft.com/office/officeart/2009/3/layout/CircleRelationship"/>
    <dgm:cxn modelId="{FB23C4C6-49E1-49CE-9139-460023B38CF1}" srcId="{00DBA697-2E6B-4C07-B04E-65E6FEA034C2}" destId="{4DE4B180-9ADE-4195-88AC-366DB2A6DEC7}" srcOrd="1" destOrd="0" parTransId="{6BD14B8D-212F-44B8-8143-AA4E26C69190}" sibTransId="{366E613A-2F98-48AE-9E97-70722140A7A7}"/>
    <dgm:cxn modelId="{17EFF5FC-0156-46DF-A3ED-388A58BFBA7D}" type="presOf" srcId="{EA0D300D-B0EA-4171-A34A-779267BA5199}" destId="{8EBD9F39-82AC-45F5-B2A8-C216AA6A4A66}" srcOrd="0" destOrd="0" presId="urn:microsoft.com/office/officeart/2009/3/layout/CircleRelationship"/>
    <dgm:cxn modelId="{C9C68ED8-932A-470F-9773-18449C264C43}" type="presParOf" srcId="{56A5892E-B0B9-41C7-A846-DEEE78FF2315}" destId="{1C24BE82-E160-44E0-A326-A3F2FA944298}" srcOrd="0" destOrd="0" presId="urn:microsoft.com/office/officeart/2009/3/layout/CircleRelationship"/>
    <dgm:cxn modelId="{3B83B2AE-4921-4DEE-94D9-DC680BAC53FE}" type="presParOf" srcId="{56A5892E-B0B9-41C7-A846-DEEE78FF2315}" destId="{7529C166-D94B-4D92-B3D0-63CBEF3F5DFE}" srcOrd="1" destOrd="0" presId="urn:microsoft.com/office/officeart/2009/3/layout/CircleRelationship"/>
    <dgm:cxn modelId="{BF5B3B5F-C90C-455D-8326-75219DCCC4B0}" type="presParOf" srcId="{56A5892E-B0B9-41C7-A846-DEEE78FF2315}" destId="{3F080650-EDC3-4432-8643-06DAEF01E1AA}" srcOrd="2" destOrd="0" presId="urn:microsoft.com/office/officeart/2009/3/layout/CircleRelationship"/>
    <dgm:cxn modelId="{922BF9BB-6EB0-4FE7-AC49-4C467719F001}" type="presParOf" srcId="{56A5892E-B0B9-41C7-A846-DEEE78FF2315}" destId="{5643774A-91F8-49B4-A9C6-A47FA9888268}" srcOrd="3" destOrd="0" presId="urn:microsoft.com/office/officeart/2009/3/layout/CircleRelationship"/>
    <dgm:cxn modelId="{C7619A09-452C-42EF-8EFB-E1CF2F68576D}" type="presParOf" srcId="{56A5892E-B0B9-41C7-A846-DEEE78FF2315}" destId="{2579A144-FA61-43E1-9F92-7CB1165C37FB}" srcOrd="4" destOrd="0" presId="urn:microsoft.com/office/officeart/2009/3/layout/CircleRelationship"/>
    <dgm:cxn modelId="{67415FCF-0152-4FEC-A543-9E312E116E09}" type="presParOf" srcId="{56A5892E-B0B9-41C7-A846-DEEE78FF2315}" destId="{7B1DD6F3-4AD7-49D2-AFDC-2FA389615DBB}" srcOrd="5" destOrd="0" presId="urn:microsoft.com/office/officeart/2009/3/layout/CircleRelationship"/>
    <dgm:cxn modelId="{595A1295-2AE3-4EFE-8630-767DE72764DE}" type="presParOf" srcId="{56A5892E-B0B9-41C7-A846-DEEE78FF2315}" destId="{DC75E4B1-825C-4AAE-8838-08134DC0329D}" srcOrd="6" destOrd="0" presId="urn:microsoft.com/office/officeart/2009/3/layout/CircleRelationship"/>
    <dgm:cxn modelId="{8685EEBF-3831-4599-8BA8-C771644136BB}" type="presParOf" srcId="{56A5892E-B0B9-41C7-A846-DEEE78FF2315}" destId="{8EBD9F39-82AC-45F5-B2A8-C216AA6A4A66}" srcOrd="7" destOrd="0" presId="urn:microsoft.com/office/officeart/2009/3/layout/CircleRelationship"/>
    <dgm:cxn modelId="{CCEF0AC4-9090-4C60-B54D-51B99EA418B6}" type="presParOf" srcId="{56A5892E-B0B9-41C7-A846-DEEE78FF2315}" destId="{CE78173A-4C66-45B0-B720-2A254770DF6D}" srcOrd="8" destOrd="0" presId="urn:microsoft.com/office/officeart/2009/3/layout/CircleRelationship"/>
    <dgm:cxn modelId="{EEE88F80-D26B-48D7-A112-C413ADBB1C21}" type="presParOf" srcId="{CE78173A-4C66-45B0-B720-2A254770DF6D}" destId="{F09E784B-6EF7-4EBD-9220-F4B777995671}" srcOrd="0" destOrd="0" presId="urn:microsoft.com/office/officeart/2009/3/layout/CircleRelationship"/>
    <dgm:cxn modelId="{DA7A1D47-A378-46C7-9732-03221231712A}" type="presParOf" srcId="{56A5892E-B0B9-41C7-A846-DEEE78FF2315}" destId="{BC742250-868E-482C-ADC0-93BEFD584BDF}" srcOrd="9" destOrd="0" presId="urn:microsoft.com/office/officeart/2009/3/layout/CircleRelationship"/>
    <dgm:cxn modelId="{5EB35F35-1D13-4727-9249-E63E62FE9C33}" type="presParOf" srcId="{BC742250-868E-482C-ADC0-93BEFD584BDF}" destId="{EB440546-5EA2-42BE-BEA4-AF05EDAF632A}" srcOrd="0" destOrd="0" presId="urn:microsoft.com/office/officeart/2009/3/layout/CircleRelationship"/>
    <dgm:cxn modelId="{2BDE5793-B531-41E2-8B8A-05DFFE8641A5}" type="presParOf" srcId="{56A5892E-B0B9-41C7-A846-DEEE78FF2315}" destId="{3C6D92DB-D166-4323-9048-AD501DE22BB6}" srcOrd="10" destOrd="0" presId="urn:microsoft.com/office/officeart/2009/3/layout/CircleRelationship"/>
    <dgm:cxn modelId="{EA845122-7DAF-48E2-8D5D-456F3F4FAA79}" type="presParOf" srcId="{56A5892E-B0B9-41C7-A846-DEEE78FF2315}" destId="{549AFC24-8111-49AA-AF00-17FA8E9B8FAD}" srcOrd="11" destOrd="0" presId="urn:microsoft.com/office/officeart/2009/3/layout/CircleRelationship"/>
    <dgm:cxn modelId="{62E97CBA-7941-4127-A026-4AC16A22691F}" type="presParOf" srcId="{549AFC24-8111-49AA-AF00-17FA8E9B8FAD}" destId="{C30BA3F5-6A2C-468E-A3CB-D0AE7D17BC8A}" srcOrd="0" destOrd="0" presId="urn:microsoft.com/office/officeart/2009/3/layout/CircleRelationship"/>
    <dgm:cxn modelId="{6FF14A23-5154-4015-B948-7575C8D69CC1}" type="presParOf" srcId="{56A5892E-B0B9-41C7-A846-DEEE78FF2315}" destId="{688D4816-DD50-4A51-AA7C-69A63472837F}" srcOrd="12" destOrd="0" presId="urn:microsoft.com/office/officeart/2009/3/layout/CircleRelationship"/>
    <dgm:cxn modelId="{00272542-8248-46DB-AAB7-AEE46B81B94B}" type="presParOf" srcId="{688D4816-DD50-4A51-AA7C-69A63472837F}" destId="{4075D28B-066E-4276-B2E8-F520B834D83D}" srcOrd="0" destOrd="0" presId="urn:microsoft.com/office/officeart/2009/3/layout/CircleRelationship"/>
    <dgm:cxn modelId="{365C32BF-15E5-4EF3-8A7D-B71C0271F1CB}" type="presParOf" srcId="{56A5892E-B0B9-41C7-A846-DEEE78FF2315}" destId="{2C3A6E1D-53FB-403D-8F83-264F0DAE3586}" srcOrd="13" destOrd="0" presId="urn:microsoft.com/office/officeart/2009/3/layout/CircleRelationship"/>
    <dgm:cxn modelId="{3B7B5D73-8314-453B-84E6-B890164D3501}" type="presParOf" srcId="{2C3A6E1D-53FB-403D-8F83-264F0DAE3586}" destId="{8A817311-3546-4935-97BA-80E40090A6CF}" srcOrd="0" destOrd="0" presId="urn:microsoft.com/office/officeart/2009/3/layout/CircleRelationship"/>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24BE82-E160-44E0-A326-A3F2FA944298}">
      <dsp:nvSpPr>
        <dsp:cNvPr id="0" name=""/>
        <dsp:cNvSpPr/>
      </dsp:nvSpPr>
      <dsp:spPr>
        <a:xfrm>
          <a:off x="1259355" y="100151"/>
          <a:ext cx="4719841" cy="4655189"/>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b="1" kern="1200" dirty="0">
              <a:latin typeface="Poppins" panose="00000500000000000000" pitchFamily="2" charset="0"/>
              <a:cs typeface="Poppins" panose="00000500000000000000" pitchFamily="2" charset="0"/>
            </a:rPr>
            <a:t>Academic Integrity and Ethical Concerns</a:t>
          </a:r>
          <a:r>
            <a:rPr lang="en-GB" sz="1200" kern="1200" dirty="0">
              <a:latin typeface="Poppins" panose="00000500000000000000" pitchFamily="2" charset="0"/>
              <a:cs typeface="Poppins" panose="00000500000000000000" pitchFamily="2" charset="0"/>
            </a:rPr>
            <a:t>: Fear of accidentally plagiarising and concerns about others using </a:t>
          </a:r>
          <a:r>
            <a:rPr lang="en-GB" sz="1200" kern="1200" dirty="0" err="1">
              <a:latin typeface="Poppins" panose="00000500000000000000" pitchFamily="2" charset="0"/>
              <a:cs typeface="Poppins" panose="00000500000000000000" pitchFamily="2" charset="0"/>
            </a:rPr>
            <a:t>GenAI</a:t>
          </a:r>
          <a:r>
            <a:rPr lang="en-GB" sz="1200" kern="1200" dirty="0">
              <a:latin typeface="Poppins" panose="00000500000000000000" pitchFamily="2" charset="0"/>
              <a:cs typeface="Poppins" panose="00000500000000000000" pitchFamily="2" charset="0"/>
            </a:rPr>
            <a:t> to cheat.</a:t>
          </a:r>
        </a:p>
        <a:p>
          <a:pPr marL="0" lvl="0" indent="0" algn="ctr" defTabSz="533400">
            <a:lnSpc>
              <a:spcPct val="90000"/>
            </a:lnSpc>
            <a:spcBef>
              <a:spcPct val="0"/>
            </a:spcBef>
            <a:spcAft>
              <a:spcPct val="35000"/>
            </a:spcAft>
            <a:buNone/>
          </a:pPr>
          <a:r>
            <a:rPr lang="en-GB" sz="1200" b="1" kern="1200" dirty="0">
              <a:latin typeface="Poppins" panose="00000500000000000000" pitchFamily="2" charset="0"/>
              <a:cs typeface="Poppins" panose="00000500000000000000" pitchFamily="2" charset="0"/>
            </a:rPr>
            <a:t>Scepticism and Distrust: </a:t>
          </a:r>
          <a:r>
            <a:rPr lang="en-GB" sz="1200" kern="1200" dirty="0">
              <a:latin typeface="Poppins" panose="00000500000000000000" pitchFamily="2" charset="0"/>
              <a:cs typeface="Poppins" panose="00000500000000000000" pitchFamily="2" charset="0"/>
            </a:rPr>
            <a:t>Doubts about </a:t>
          </a:r>
          <a:r>
            <a:rPr lang="en-GB" sz="1200" kern="1200" dirty="0" err="1">
              <a:latin typeface="Poppins" panose="00000500000000000000" pitchFamily="2" charset="0"/>
              <a:cs typeface="Poppins" panose="00000500000000000000" pitchFamily="2" charset="0"/>
            </a:rPr>
            <a:t>GenAI's</a:t>
          </a:r>
          <a:r>
            <a:rPr lang="en-GB" sz="1200" kern="1200" dirty="0">
              <a:latin typeface="Poppins" panose="00000500000000000000" pitchFamily="2" charset="0"/>
              <a:cs typeface="Poppins" panose="00000500000000000000" pitchFamily="2" charset="0"/>
            </a:rPr>
            <a:t> ability to provide accurate and reliable answers.</a:t>
          </a:r>
        </a:p>
        <a:p>
          <a:pPr marL="0" lvl="0" indent="0" algn="ctr" defTabSz="533400">
            <a:lnSpc>
              <a:spcPct val="90000"/>
            </a:lnSpc>
            <a:spcBef>
              <a:spcPct val="0"/>
            </a:spcBef>
            <a:spcAft>
              <a:spcPct val="35000"/>
            </a:spcAft>
            <a:buNone/>
          </a:pPr>
          <a:r>
            <a:rPr lang="en-GB" sz="1200" b="1" kern="1200" dirty="0">
              <a:latin typeface="Poppins" panose="00000500000000000000" pitchFamily="2" charset="0"/>
              <a:cs typeface="Poppins" panose="00000500000000000000" pitchFamily="2" charset="0"/>
            </a:rPr>
            <a:t>Preference for Traditional Methods: </a:t>
          </a:r>
          <a:r>
            <a:rPr lang="en-GB" sz="1200" kern="1200" dirty="0">
              <a:latin typeface="Poppins" panose="00000500000000000000" pitchFamily="2" charset="0"/>
              <a:cs typeface="Poppins" panose="00000500000000000000" pitchFamily="2" charset="0"/>
            </a:rPr>
            <a:t>Preference for using one's own knowledge and skills rather than relying on </a:t>
          </a:r>
          <a:r>
            <a:rPr lang="en-GB" sz="1200" kern="1200" dirty="0" err="1">
              <a:latin typeface="Poppins" panose="00000500000000000000" pitchFamily="2" charset="0"/>
              <a:cs typeface="Poppins" panose="00000500000000000000" pitchFamily="2" charset="0"/>
            </a:rPr>
            <a:t>GenAI</a:t>
          </a:r>
          <a:r>
            <a:rPr lang="en-GB" sz="1200" kern="1200" dirty="0">
              <a:latin typeface="Poppins" panose="00000500000000000000" pitchFamily="2" charset="0"/>
              <a:cs typeface="Poppins" panose="00000500000000000000" pitchFamily="2" charset="0"/>
            </a:rPr>
            <a:t>.</a:t>
          </a:r>
        </a:p>
        <a:p>
          <a:pPr marL="0" lvl="0" indent="0" algn="ctr" defTabSz="533400">
            <a:lnSpc>
              <a:spcPct val="90000"/>
            </a:lnSpc>
            <a:spcBef>
              <a:spcPct val="0"/>
            </a:spcBef>
            <a:spcAft>
              <a:spcPct val="35000"/>
            </a:spcAft>
            <a:buNone/>
          </a:pPr>
          <a:r>
            <a:rPr lang="en-GB" sz="1200" b="1" kern="1200" dirty="0">
              <a:latin typeface="Poppins" panose="00000500000000000000" pitchFamily="2" charset="0"/>
              <a:cs typeface="Poppins" panose="00000500000000000000" pitchFamily="2" charset="0"/>
            </a:rPr>
            <a:t>Potential Benefits and Need for Guidance: </a:t>
          </a:r>
          <a:r>
            <a:rPr lang="en-GB" sz="1200" kern="1200" dirty="0">
              <a:latin typeface="Poppins" panose="00000500000000000000" pitchFamily="2" charset="0"/>
              <a:cs typeface="Poppins" panose="00000500000000000000" pitchFamily="2" charset="0"/>
            </a:rPr>
            <a:t>Recognition of </a:t>
          </a:r>
          <a:r>
            <a:rPr lang="en-GB" sz="1200" kern="1200" dirty="0" err="1">
              <a:latin typeface="Poppins" panose="00000500000000000000" pitchFamily="2" charset="0"/>
              <a:cs typeface="Poppins" panose="00000500000000000000" pitchFamily="2" charset="0"/>
            </a:rPr>
            <a:t>GenAI's</a:t>
          </a:r>
          <a:r>
            <a:rPr lang="en-GB" sz="1200" kern="1200" dirty="0">
              <a:latin typeface="Poppins" panose="00000500000000000000" pitchFamily="2" charset="0"/>
              <a:cs typeface="Poppins" panose="00000500000000000000" pitchFamily="2" charset="0"/>
            </a:rPr>
            <a:t> potential to aid understanding and provide alternative explanations. Need for more guidance on what is allowed and how to use </a:t>
          </a:r>
          <a:r>
            <a:rPr lang="en-GB" sz="1200" kern="1200" dirty="0" err="1">
              <a:latin typeface="Poppins" panose="00000500000000000000" pitchFamily="2" charset="0"/>
              <a:cs typeface="Poppins" panose="00000500000000000000" pitchFamily="2" charset="0"/>
            </a:rPr>
            <a:t>GenAI</a:t>
          </a:r>
          <a:r>
            <a:rPr lang="en-GB" sz="1200" kern="1200" dirty="0">
              <a:latin typeface="Poppins" panose="00000500000000000000" pitchFamily="2" charset="0"/>
              <a:cs typeface="Poppins" panose="00000500000000000000" pitchFamily="2" charset="0"/>
            </a:rPr>
            <a:t> effectively and ethically</a:t>
          </a:r>
        </a:p>
      </dsp:txBody>
      <dsp:txXfrm>
        <a:off x="1950560" y="781888"/>
        <a:ext cx="3337431" cy="3291715"/>
      </dsp:txXfrm>
    </dsp:sp>
    <dsp:sp modelId="{7529C166-D94B-4D92-B3D0-63CBEF3F5DFE}">
      <dsp:nvSpPr>
        <dsp:cNvPr id="0" name=""/>
        <dsp:cNvSpPr/>
      </dsp:nvSpPr>
      <dsp:spPr>
        <a:xfrm>
          <a:off x="1268032" y="854075"/>
          <a:ext cx="486054" cy="48604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F080650-EDC3-4432-8643-06DAEF01E1AA}">
      <dsp:nvSpPr>
        <dsp:cNvPr id="0" name=""/>
        <dsp:cNvSpPr/>
      </dsp:nvSpPr>
      <dsp:spPr>
        <a:xfrm>
          <a:off x="2701403" y="4516156"/>
          <a:ext cx="351942" cy="3522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43774A-91F8-49B4-A9C6-A47FA9888268}">
      <dsp:nvSpPr>
        <dsp:cNvPr id="0" name=""/>
        <dsp:cNvSpPr/>
      </dsp:nvSpPr>
      <dsp:spPr>
        <a:xfrm>
          <a:off x="6123433" y="2129345"/>
          <a:ext cx="351942" cy="3522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79A144-FA61-43E1-9F92-7CB1165C37FB}">
      <dsp:nvSpPr>
        <dsp:cNvPr id="0" name=""/>
        <dsp:cNvSpPr/>
      </dsp:nvSpPr>
      <dsp:spPr>
        <a:xfrm>
          <a:off x="4439312" y="4776051"/>
          <a:ext cx="486054" cy="48604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1DD6F3-4AD7-49D2-AFDC-2FA389615DBB}">
      <dsp:nvSpPr>
        <dsp:cNvPr id="0" name=""/>
        <dsp:cNvSpPr/>
      </dsp:nvSpPr>
      <dsp:spPr>
        <a:xfrm>
          <a:off x="2381296" y="167983"/>
          <a:ext cx="351942" cy="3522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75E4B1-825C-4AAE-8838-08134DC0329D}">
      <dsp:nvSpPr>
        <dsp:cNvPr id="0" name=""/>
        <dsp:cNvSpPr/>
      </dsp:nvSpPr>
      <dsp:spPr>
        <a:xfrm>
          <a:off x="1579745" y="2928488"/>
          <a:ext cx="351942" cy="3522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BD9F39-82AC-45F5-B2A8-C216AA6A4A66}">
      <dsp:nvSpPr>
        <dsp:cNvPr id="0" name=""/>
        <dsp:cNvSpPr/>
      </dsp:nvSpPr>
      <dsp:spPr>
        <a:xfrm>
          <a:off x="106275" y="1144489"/>
          <a:ext cx="1776780" cy="177621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Poppins" panose="00000500000000000000" pitchFamily="2" charset="0"/>
              <a:cs typeface="Poppins" panose="00000500000000000000" pitchFamily="2" charset="0"/>
            </a:rPr>
            <a:t>Explore student &amp; AL views on multiple modules: survey and focus groups.</a:t>
          </a:r>
        </a:p>
      </dsp:txBody>
      <dsp:txXfrm>
        <a:off x="366478" y="1404609"/>
        <a:ext cx="1256374" cy="1255973"/>
      </dsp:txXfrm>
    </dsp:sp>
    <dsp:sp modelId="{F09E784B-6EF7-4EBD-9220-F4B777995671}">
      <dsp:nvSpPr>
        <dsp:cNvPr id="0" name=""/>
        <dsp:cNvSpPr/>
      </dsp:nvSpPr>
      <dsp:spPr>
        <a:xfrm>
          <a:off x="5394772" y="2527897"/>
          <a:ext cx="486054" cy="48604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440546-5EA2-42BE-BEA4-AF05EDAF632A}">
      <dsp:nvSpPr>
        <dsp:cNvPr id="0" name=""/>
        <dsp:cNvSpPr/>
      </dsp:nvSpPr>
      <dsp:spPr>
        <a:xfrm>
          <a:off x="272899" y="3441466"/>
          <a:ext cx="878636" cy="87866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C6D92DB-D166-4323-9048-AD501DE22BB6}">
      <dsp:nvSpPr>
        <dsp:cNvPr id="0" name=""/>
        <dsp:cNvSpPr/>
      </dsp:nvSpPr>
      <dsp:spPr>
        <a:xfrm>
          <a:off x="6167735" y="199859"/>
          <a:ext cx="2021425" cy="199392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Times New Roman" panose="02020603050405020304" pitchFamily="18" charset="0"/>
            <a:buNone/>
          </a:pPr>
          <a:r>
            <a:rPr lang="en-GB" sz="1200" kern="1200" dirty="0">
              <a:latin typeface="Poppins" panose="00000500000000000000" pitchFamily="2" charset="0"/>
              <a:cs typeface="Poppins" panose="00000500000000000000" pitchFamily="2" charset="0"/>
            </a:rPr>
            <a:t>Design and develop staff development/training materials for ALs on guiding student use of </a:t>
          </a:r>
          <a:r>
            <a:rPr lang="en-GB" sz="1200" kern="1200" dirty="0" err="1">
              <a:latin typeface="Poppins" panose="00000500000000000000" pitchFamily="2" charset="0"/>
              <a:cs typeface="Poppins" panose="00000500000000000000" pitchFamily="2" charset="0"/>
            </a:rPr>
            <a:t>GenAI</a:t>
          </a:r>
          <a:r>
            <a:rPr lang="en-GB" sz="1200" kern="1200" dirty="0">
              <a:latin typeface="Poppins" panose="00000500000000000000" pitchFamily="2" charset="0"/>
              <a:cs typeface="Poppins" panose="00000500000000000000" pitchFamily="2" charset="0"/>
            </a:rPr>
            <a:t> as a study support tool</a:t>
          </a:r>
        </a:p>
      </dsp:txBody>
      <dsp:txXfrm>
        <a:off x="6463766" y="491862"/>
        <a:ext cx="1429363" cy="1409917"/>
      </dsp:txXfrm>
    </dsp:sp>
    <dsp:sp modelId="{C30BA3F5-6A2C-468E-A3CB-D0AE7D17BC8A}">
      <dsp:nvSpPr>
        <dsp:cNvPr id="0" name=""/>
        <dsp:cNvSpPr/>
      </dsp:nvSpPr>
      <dsp:spPr>
        <a:xfrm>
          <a:off x="5497577" y="1535062"/>
          <a:ext cx="486054" cy="486046"/>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75D28B-066E-4276-B2E8-F520B834D83D}">
      <dsp:nvSpPr>
        <dsp:cNvPr id="0" name=""/>
        <dsp:cNvSpPr/>
      </dsp:nvSpPr>
      <dsp:spPr>
        <a:xfrm>
          <a:off x="-61161" y="4487078"/>
          <a:ext cx="351942" cy="3522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817311-3546-4935-97BA-80E40090A6CF}">
      <dsp:nvSpPr>
        <dsp:cNvPr id="0" name=""/>
        <dsp:cNvSpPr/>
      </dsp:nvSpPr>
      <dsp:spPr>
        <a:xfrm>
          <a:off x="3554116" y="4419349"/>
          <a:ext cx="351942" cy="352281"/>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C067B9-EE33-4F49-82BF-F029D3077251}" type="datetimeFigureOut">
              <a:rPr lang="en-GB" smtClean="0"/>
              <a:t>11/04/2025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44DF07-ACB1-4AE8-9B7A-2873AFCB1762}" type="slidenum">
              <a:rPr lang="en-GB" smtClean="0"/>
              <a:t>‹#›</a:t>
            </a:fld>
            <a:endParaRPr lang="en-GB"/>
          </a:p>
        </p:txBody>
      </p:sp>
    </p:spTree>
    <p:extLst>
      <p:ext uri="{BB962C8B-B14F-4D97-AF65-F5344CB8AC3E}">
        <p14:creationId xmlns:p14="http://schemas.microsoft.com/office/powerpoint/2010/main" val="198793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300"/>
              </a:spcBef>
              <a:spcAft>
                <a:spcPts val="300"/>
              </a:spcAft>
            </a:pPr>
            <a:r>
              <a:rPr lang="en-GB" sz="1800" b="1" dirty="0">
                <a:effectLst/>
                <a:latin typeface="Poppins" panose="00000500000000000000" pitchFamily="2" charset="0"/>
                <a:ea typeface="Calibri" panose="020F0502020204030204" pitchFamily="34" charset="0"/>
                <a:cs typeface="Arial" panose="020B0604020202020204" pitchFamily="34" charset="0"/>
              </a:rPr>
              <a:t>Issue to address </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a:spcBef>
                <a:spcPts val="300"/>
              </a:spcBef>
              <a:spcAft>
                <a:spcPts val="300"/>
              </a:spcAft>
            </a:pPr>
            <a:r>
              <a:rPr lang="en-GB" sz="1800" b="0" dirty="0">
                <a:effectLst/>
                <a:latin typeface="Poppins" panose="00000500000000000000" pitchFamily="2" charset="0"/>
                <a:ea typeface="Calibri" panose="020F0502020204030204" pitchFamily="34" charset="0"/>
                <a:cs typeface="Arial" panose="020B0604020202020204" pitchFamily="34" charset="0"/>
              </a:rPr>
              <a:t>There is enormous potential for students to use </a:t>
            </a:r>
            <a:r>
              <a:rPr lang="en-GB" sz="1800" b="0" dirty="0" err="1">
                <a:effectLst/>
                <a:latin typeface="Poppins" panose="00000500000000000000" pitchFamily="2" charset="0"/>
                <a:ea typeface="Calibri" panose="020F0502020204030204" pitchFamily="34" charset="0"/>
                <a:cs typeface="Arial" panose="020B0604020202020204" pitchFamily="34" charset="0"/>
              </a:rPr>
              <a:t>GenAI</a:t>
            </a:r>
            <a:r>
              <a:rPr lang="en-GB" sz="1800" b="0" dirty="0">
                <a:effectLst/>
                <a:latin typeface="Poppins" panose="00000500000000000000" pitchFamily="2" charset="0"/>
                <a:ea typeface="Calibri" panose="020F0502020204030204" pitchFamily="34" charset="0"/>
                <a:cs typeface="Arial" panose="020B0604020202020204" pitchFamily="34" charset="0"/>
              </a:rPr>
              <a:t> as a support tool in their learning. Responsible and appropriate use of </a:t>
            </a:r>
            <a:r>
              <a:rPr lang="en-GB" sz="1800" b="0" dirty="0" err="1">
                <a:effectLst/>
                <a:latin typeface="Poppins" panose="00000500000000000000" pitchFamily="2" charset="0"/>
                <a:ea typeface="Calibri" panose="020F0502020204030204" pitchFamily="34" charset="0"/>
                <a:cs typeface="Arial" panose="020B0604020202020204" pitchFamily="34" charset="0"/>
              </a:rPr>
              <a:t>GenAI</a:t>
            </a:r>
            <a:r>
              <a:rPr lang="en-GB" sz="1800" b="0" dirty="0">
                <a:effectLst/>
                <a:latin typeface="Poppins" panose="00000500000000000000" pitchFamily="2" charset="0"/>
                <a:ea typeface="Calibri" panose="020F0502020204030204" pitchFamily="34" charset="0"/>
                <a:cs typeface="Arial" panose="020B0604020202020204" pitchFamily="34" charset="0"/>
              </a:rPr>
              <a:t> can positively impact student engagement and employability.  </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a:spcBef>
                <a:spcPts val="300"/>
              </a:spcBef>
              <a:spcAft>
                <a:spcPts val="300"/>
              </a:spcAft>
            </a:pPr>
            <a:r>
              <a:rPr lang="en-GB" sz="1800" b="0" dirty="0">
                <a:effectLst/>
                <a:latin typeface="Poppins" panose="00000500000000000000" pitchFamily="2" charset="0"/>
                <a:ea typeface="Calibri" panose="020F0502020204030204" pitchFamily="34" charset="0"/>
                <a:cs typeface="Arial" panose="020B0604020202020204" pitchFamily="34" charset="0"/>
              </a:rPr>
              <a:t>An important delivery mechanism for supporting students in the use of </a:t>
            </a:r>
            <a:r>
              <a:rPr lang="en-GB" sz="1800" b="0" dirty="0" err="1">
                <a:effectLst/>
                <a:latin typeface="Poppins" panose="00000500000000000000" pitchFamily="2" charset="0"/>
                <a:ea typeface="Calibri" panose="020F0502020204030204" pitchFamily="34" charset="0"/>
                <a:cs typeface="Arial" panose="020B0604020202020204" pitchFamily="34" charset="0"/>
              </a:rPr>
              <a:t>GenAI</a:t>
            </a:r>
            <a:r>
              <a:rPr lang="en-GB" sz="1800" b="0" dirty="0">
                <a:effectLst/>
                <a:latin typeface="Poppins" panose="00000500000000000000" pitchFamily="2" charset="0"/>
                <a:ea typeface="Calibri" panose="020F0502020204030204" pitchFamily="34" charset="0"/>
                <a:cs typeface="Arial" panose="020B0604020202020204" pitchFamily="34" charset="0"/>
              </a:rPr>
              <a:t> for learning will be through ALs working with students at the module level.  However, it remains a challenge for ALs to simultaneously deal with their own perceptions of </a:t>
            </a:r>
            <a:r>
              <a:rPr lang="en-GB" sz="1800" b="0" dirty="0" err="1">
                <a:effectLst/>
                <a:latin typeface="Poppins" panose="00000500000000000000" pitchFamily="2" charset="0"/>
                <a:ea typeface="Calibri" panose="020F0502020204030204" pitchFamily="34" charset="0"/>
                <a:cs typeface="Arial" panose="020B0604020202020204" pitchFamily="34" charset="0"/>
              </a:rPr>
              <a:t>GenAI</a:t>
            </a:r>
            <a:r>
              <a:rPr lang="en-GB" sz="1800" b="0" dirty="0">
                <a:effectLst/>
                <a:latin typeface="Poppins" panose="00000500000000000000" pitchFamily="2" charset="0"/>
                <a:ea typeface="Calibri" panose="020F0502020204030204" pitchFamily="34" charset="0"/>
                <a:cs typeface="Arial" panose="020B0604020202020204" pitchFamily="34" charset="0"/>
              </a:rPr>
              <a:t> alongside guiding students. A clear understanding of the benefit to students in technology enhanced learning will be key to ALs willingness to engage in change.</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Poppins" panose="00000500000000000000" pitchFamily="2"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b="1" dirty="0">
                <a:effectLst/>
                <a:latin typeface="Poppins" panose="00000500000000000000" pitchFamily="2" charset="0"/>
                <a:ea typeface="Calibri" panose="020F0502020204030204" pitchFamily="34" charset="0"/>
                <a:cs typeface="Arial" panose="020B0604020202020204" pitchFamily="34" charset="0"/>
              </a:rPr>
              <a:t>Approach to be taken</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spcBef>
                <a:spcPts val="300"/>
              </a:spcBef>
              <a:spcAft>
                <a:spcPts val="300"/>
              </a:spcAft>
            </a:pPr>
            <a:r>
              <a:rPr lang="en-GB" sz="1800" b="0" dirty="0">
                <a:effectLst/>
                <a:latin typeface="Poppins" panose="00000500000000000000" pitchFamily="2" charset="0"/>
                <a:ea typeface="Calibri" panose="020F0502020204030204" pitchFamily="34" charset="0"/>
                <a:cs typeface="Arial" panose="020B0604020202020204" pitchFamily="34" charset="0"/>
              </a:rPr>
              <a:t>Firstly, this project will use internal and external surveys (trialled in 2024-5) to establish student and AL positioning on the use of </a:t>
            </a:r>
            <a:r>
              <a:rPr lang="en-GB" sz="1800" b="0" dirty="0" err="1">
                <a:effectLst/>
                <a:latin typeface="Poppins" panose="00000500000000000000" pitchFamily="2" charset="0"/>
                <a:ea typeface="Calibri" panose="020F0502020204030204" pitchFamily="34" charset="0"/>
                <a:cs typeface="Arial" panose="020B0604020202020204" pitchFamily="34" charset="0"/>
              </a:rPr>
              <a:t>GenAI</a:t>
            </a:r>
            <a:r>
              <a:rPr lang="en-GB" sz="1800" b="0" dirty="0">
                <a:effectLst/>
                <a:latin typeface="Poppins" panose="00000500000000000000" pitchFamily="2" charset="0"/>
                <a:ea typeface="Calibri" panose="020F0502020204030204" pitchFamily="34" charset="0"/>
                <a:cs typeface="Arial" panose="020B0604020202020204" pitchFamily="34" charset="0"/>
              </a:rPr>
              <a:t> in teaching and learning, making comparisons where possible between target mathematics and statistics modules, and results beyond the OU.  Issues and concerns arising from survey analysis will be explored qualitatively with the use of focus groups.  </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a:spcBef>
                <a:spcPts val="300"/>
              </a:spcBef>
              <a:spcAft>
                <a:spcPts val="300"/>
              </a:spcAft>
            </a:pPr>
            <a:r>
              <a:rPr lang="en-GB" sz="1800" b="0" dirty="0">
                <a:effectLst/>
                <a:latin typeface="Poppins" panose="00000500000000000000" pitchFamily="2" charset="0"/>
                <a:ea typeface="Calibri" panose="020F0502020204030204" pitchFamily="34" charset="0"/>
                <a:cs typeface="Arial" panose="020B0604020202020204" pitchFamily="34" charset="0"/>
              </a:rPr>
              <a:t>The project will trial training materials for ALs in the use of </a:t>
            </a:r>
            <a:r>
              <a:rPr lang="en-GB" sz="1800" b="0" dirty="0" err="1">
                <a:effectLst/>
                <a:latin typeface="Poppins" panose="00000500000000000000" pitchFamily="2" charset="0"/>
                <a:ea typeface="Calibri" panose="020F0502020204030204" pitchFamily="34" charset="0"/>
                <a:cs typeface="Arial" panose="020B0604020202020204" pitchFamily="34" charset="0"/>
              </a:rPr>
              <a:t>GenAI</a:t>
            </a:r>
            <a:r>
              <a:rPr lang="en-GB" sz="1800" b="0" dirty="0">
                <a:effectLst/>
                <a:latin typeface="Poppins" panose="00000500000000000000" pitchFamily="2" charset="0"/>
                <a:ea typeface="Calibri" panose="020F0502020204030204" pitchFamily="34" charset="0"/>
                <a:cs typeface="Arial" panose="020B0604020202020204" pitchFamily="34" charset="0"/>
              </a:rPr>
              <a:t> for teaching at the module level.  The current approach piloted on M248 will be adapted for other modules both within the school (MU123, Discovering Mathematics) and outside of the STEM faculty (DD320, Doing economics: inequalities, innovation and environment).</a:t>
            </a:r>
            <a:endParaRPr lang="en-GB" sz="1800" b="1"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Poppins" panose="00000500000000000000" pitchFamily="2"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b="1" dirty="0">
                <a:effectLst/>
                <a:latin typeface="Poppins" panose="00000500000000000000" pitchFamily="2" charset="0"/>
                <a:ea typeface="Calibri" panose="020F0502020204030204" pitchFamily="34" charset="0"/>
                <a:cs typeface="Arial" panose="020B0604020202020204" pitchFamily="34" charset="0"/>
              </a:rPr>
              <a:t>Anticipated outcomes</a:t>
            </a:r>
            <a:r>
              <a:rPr lang="en-GB" sz="1800" dirty="0">
                <a:effectLst/>
                <a:latin typeface="Poppins" panose="00000500000000000000" pitchFamily="2"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Poppins" panose="00000500000000000000" pitchFamily="2" charset="0"/>
                <a:ea typeface="Calibri" panose="020F0502020204030204" pitchFamily="34" charset="0"/>
                <a:cs typeface="Arial" panose="020B0604020202020204" pitchFamily="34" charset="0"/>
              </a:rPr>
              <a:t>The outputs from the project are anticipated as follows:</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spcBef>
                <a:spcPts val="300"/>
              </a:spcBef>
              <a:buFont typeface="Symbol" panose="05050102010706020507" pitchFamily="18" charset="2"/>
              <a:buChar char=""/>
            </a:pPr>
            <a:r>
              <a:rPr lang="en-GB" sz="1800" dirty="0">
                <a:effectLst/>
                <a:latin typeface="Poppins" panose="00000500000000000000" pitchFamily="2" charset="0"/>
                <a:ea typeface="Calibri" panose="020F0502020204030204" pitchFamily="34" charset="0"/>
                <a:cs typeface="Arial" panose="020B0604020202020204" pitchFamily="34" charset="0"/>
              </a:rPr>
              <a:t>Checklist frameworks for both students and ALs to acknowledge their own position on </a:t>
            </a:r>
            <a:r>
              <a:rPr lang="en-GB" sz="1800" dirty="0" err="1">
                <a:effectLst/>
                <a:latin typeface="Poppins" panose="00000500000000000000" pitchFamily="2" charset="0"/>
                <a:ea typeface="Calibri" panose="020F0502020204030204" pitchFamily="34" charset="0"/>
                <a:cs typeface="Arial" panose="020B0604020202020204" pitchFamily="34" charset="0"/>
              </a:rPr>
              <a:t>GenAI</a:t>
            </a:r>
            <a:r>
              <a:rPr lang="en-GB" sz="1800" dirty="0">
                <a:effectLst/>
                <a:latin typeface="Poppins" panose="00000500000000000000" pitchFamily="2" charset="0"/>
                <a:ea typeface="Calibri" panose="020F0502020204030204" pitchFamily="34" charset="0"/>
                <a:cs typeface="Arial" panose="020B0604020202020204" pitchFamily="34" charset="0"/>
              </a:rPr>
              <a: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800" dirty="0">
                <a:effectLst/>
                <a:latin typeface="Poppins" panose="00000500000000000000" pitchFamily="2" charset="0"/>
                <a:ea typeface="Calibri" panose="020F0502020204030204" pitchFamily="34" charset="0"/>
                <a:cs typeface="Arial" panose="020B0604020202020204" pitchFamily="34" charset="0"/>
              </a:rPr>
              <a:t>Templates for module guidance and AL staff development materials for supporting student use of </a:t>
            </a:r>
            <a:r>
              <a:rPr lang="en-GB" sz="1800" dirty="0" err="1">
                <a:effectLst/>
                <a:latin typeface="Poppins" panose="00000500000000000000" pitchFamily="2" charset="0"/>
                <a:ea typeface="Calibri" panose="020F0502020204030204" pitchFamily="34" charset="0"/>
                <a:cs typeface="Arial" panose="020B0604020202020204" pitchFamily="34" charset="0"/>
              </a:rPr>
              <a:t>GenAI</a:t>
            </a:r>
            <a:r>
              <a:rPr lang="en-GB" sz="1800" dirty="0">
                <a:effectLst/>
                <a:latin typeface="Poppins" panose="00000500000000000000" pitchFamily="2" charset="0"/>
                <a:ea typeface="Calibri" panose="020F0502020204030204" pitchFamily="34" charset="0"/>
                <a:cs typeface="Arial" panose="020B0604020202020204" pitchFamily="34" charset="0"/>
              </a:rPr>
              <a:t>.</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800" dirty="0">
                <a:effectLst/>
                <a:latin typeface="Poppins" panose="00000500000000000000" pitchFamily="2" charset="0"/>
                <a:ea typeface="Calibri" panose="020F0502020204030204" pitchFamily="34" charset="0"/>
                <a:cs typeface="Arial" panose="020B0604020202020204" pitchFamily="34" charset="0"/>
              </a:rPr>
              <a:t>Dissemination of findings both internally and externally in reports and talks.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457200">
              <a:lnSpc>
                <a:spcPct val="107000"/>
              </a:lnSpc>
              <a:spcAft>
                <a:spcPts val="300"/>
              </a:spcAft>
            </a:pPr>
            <a:r>
              <a:rPr lang="en-GB" sz="1800" dirty="0">
                <a:effectLst/>
                <a:latin typeface="Poppins" panose="00000500000000000000" pitchFamily="2"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b="1" dirty="0">
                <a:effectLst/>
                <a:latin typeface="Poppins" panose="00000500000000000000" pitchFamily="2" charset="0"/>
                <a:ea typeface="Calibri" panose="020F0502020204030204" pitchFamily="34" charset="0"/>
                <a:cs typeface="Arial" panose="020B0604020202020204" pitchFamily="34" charset="0"/>
              </a:rPr>
              <a:t>Impact on staff and students</a:t>
            </a:r>
            <a:r>
              <a:rPr lang="en-GB" sz="1800" dirty="0">
                <a:effectLst/>
                <a:latin typeface="Poppins" panose="00000500000000000000" pitchFamily="2"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Poppins" panose="00000500000000000000" pitchFamily="2" charset="0"/>
                <a:ea typeface="Calibri" panose="020F0502020204030204" pitchFamily="34" charset="0"/>
                <a:cs typeface="Arial" panose="020B0604020202020204" pitchFamily="34" charset="0"/>
              </a:rPr>
              <a:t>Within participating modules, increased staff confidence, willingness and capabilities in guiding student use of </a:t>
            </a:r>
            <a:r>
              <a:rPr lang="en-GB" sz="1800" dirty="0" err="1">
                <a:effectLst/>
                <a:latin typeface="Poppins" panose="00000500000000000000" pitchFamily="2" charset="0"/>
                <a:ea typeface="Calibri" panose="020F0502020204030204" pitchFamily="34" charset="0"/>
                <a:cs typeface="Arial" panose="020B0604020202020204" pitchFamily="34" charset="0"/>
              </a:rPr>
              <a:t>GenAI</a:t>
            </a:r>
            <a:r>
              <a:rPr lang="en-GB" sz="1800" dirty="0">
                <a:effectLst/>
                <a:latin typeface="Poppins" panose="00000500000000000000" pitchFamily="2" charset="0"/>
                <a:ea typeface="Calibri" panose="020F0502020204030204" pitchFamily="34" charset="0"/>
                <a:cs typeface="Arial" panose="020B0604020202020204" pitchFamily="34" charset="0"/>
              </a:rPr>
              <a:t> as a study support tool. Dissemination of the project outcomes will allow other module teams to learn from our findings.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Poppins" panose="00000500000000000000" pitchFamily="2" charset="0"/>
                <a:ea typeface="Calibri" panose="020F0502020204030204" pitchFamily="34" charset="0"/>
                <a:cs typeface="Arial" panose="020B0604020202020204" pitchFamily="34" charset="0"/>
              </a:rPr>
              <a:t>We anticipate positive impact on student autonomy, progression and retention.  The improvement of student critical thinking and employability skills will also contribute towards excellence in teaching.</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Bef>
                <a:spcPts val="300"/>
              </a:spcBef>
              <a:spcAft>
                <a:spcPts val="300"/>
              </a:spcAft>
            </a:pPr>
            <a:r>
              <a:rPr lang="en-GB" sz="1800" dirty="0">
                <a:effectLst/>
                <a:latin typeface="Poppins" panose="00000500000000000000" pitchFamily="2" charset="0"/>
                <a:ea typeface="Calibri" panose="020F0502020204030204" pitchFamily="34" charset="0"/>
                <a:cs typeface="Arial" panose="020B0604020202020204" pitchFamily="34" charset="0"/>
              </a:rPr>
              <a:t> </a:t>
            </a:r>
            <a:endParaRPr lang="en-GB" sz="1800" dirty="0">
              <a:effectLst/>
              <a:latin typeface="Calibri" panose="020F0502020204030204" pitchFamily="34" charset="0"/>
              <a:ea typeface="Calibri" panose="020F050202020403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E17F0-7A6B-2713-088C-FF29E3FC210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ECE9A400-0CC5-0D9F-5858-F37923AB77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96E43171-E3F2-E55E-96B3-9C2862AC49A1}"/>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5" name="Footer Placeholder 4">
            <a:extLst>
              <a:ext uri="{FF2B5EF4-FFF2-40B4-BE49-F238E27FC236}">
                <a16:creationId xmlns:a16="http://schemas.microsoft.com/office/drawing/2014/main" id="{B135068A-0C75-4386-5C3D-D92CF28E2A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F3774E-132C-8818-4141-9D860CBF3499}"/>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340412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FED96-261E-1922-AE23-5CDD4A61A1FE}"/>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AA48E6F7-FDD5-191E-8E55-15383ACA379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57BB5D7-DF58-26B6-CE56-DBE98E30AF88}"/>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5" name="Footer Placeholder 4">
            <a:extLst>
              <a:ext uri="{FF2B5EF4-FFF2-40B4-BE49-F238E27FC236}">
                <a16:creationId xmlns:a16="http://schemas.microsoft.com/office/drawing/2014/main" id="{130B6F0E-2519-5F00-BFB7-48FE5570FF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56A169-D15A-3B3D-9C12-8DF47847783A}"/>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3528704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6B5B4-4CF9-AC8A-038D-49843C9322B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E227EA3-6B8D-2C5F-C2DA-8CCA3AFBA57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9F0E694-DFC3-82A8-A62B-342A5F5BE94C}"/>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5" name="Footer Placeholder 4">
            <a:extLst>
              <a:ext uri="{FF2B5EF4-FFF2-40B4-BE49-F238E27FC236}">
                <a16:creationId xmlns:a16="http://schemas.microsoft.com/office/drawing/2014/main" id="{599F96BD-C65C-08BB-0398-EDDD761831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D3C473-FCD8-9F4B-92BD-A83EB4068EC3}"/>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286094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A6E9B-AEE1-0DAA-CD2C-5EF2EAAE392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F4D5FF5-F33F-9D93-33A1-825084466DD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A1CBB771-B5DC-A79B-5166-F5E1E1784766}"/>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5" name="Footer Placeholder 4">
            <a:extLst>
              <a:ext uri="{FF2B5EF4-FFF2-40B4-BE49-F238E27FC236}">
                <a16:creationId xmlns:a16="http://schemas.microsoft.com/office/drawing/2014/main" id="{A870EA41-F6AC-296C-5B69-F6C76E5C0F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C223579-DA74-CE03-FBBD-1E151EAF7611}"/>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3834103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CB427-18BF-B72B-5C8B-BAC42B51E31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227F238-26E0-C791-3D09-194BBAAFE43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50006CA-F396-D110-3745-02D1C1FC3E97}"/>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5" name="Footer Placeholder 4">
            <a:extLst>
              <a:ext uri="{FF2B5EF4-FFF2-40B4-BE49-F238E27FC236}">
                <a16:creationId xmlns:a16="http://schemas.microsoft.com/office/drawing/2014/main" id="{2C92BF10-3DD2-81E8-AE79-FD26A66DF65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4654EF-35FC-8A20-6B03-5E64380B211B}"/>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124208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634F-38DC-38AC-03A1-989BE9B33390}"/>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AE83100-4064-18D0-E959-9F96879DDE1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BBF1673B-744E-6155-4539-C4E3015D339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ABD4E93-7CCA-AA07-373C-6C991CFCD6B5}"/>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6" name="Footer Placeholder 5">
            <a:extLst>
              <a:ext uri="{FF2B5EF4-FFF2-40B4-BE49-F238E27FC236}">
                <a16:creationId xmlns:a16="http://schemas.microsoft.com/office/drawing/2014/main" id="{33E26EB2-3388-5447-CD3F-8429B23BA9C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1B3475-1409-4D51-5AC5-157BE92BE021}"/>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15888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A1AE1-1322-38F2-BD6A-D1BA65FE6C8A}"/>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5B128236-45F0-01D8-EF15-14DB1CA0BA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4A13E03-0970-3C5C-EAD6-98108677B00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D9AA775-9BDA-0D9E-36F0-9F309EA3AB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0F177C5-B83A-36BA-1F9D-EBCFAC5A29D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2CF56DF2-DFA0-1B6C-E932-FB1F6F912A44}"/>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8" name="Footer Placeholder 7">
            <a:extLst>
              <a:ext uri="{FF2B5EF4-FFF2-40B4-BE49-F238E27FC236}">
                <a16:creationId xmlns:a16="http://schemas.microsoft.com/office/drawing/2014/main" id="{FB9AE477-B177-98B5-75BA-37E72F9F6F4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1F6E38F-6DDD-8CD6-1B7D-0F68992029F1}"/>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411869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158EF-9376-5E82-5789-64717E5D0DD9}"/>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289420F-DA58-9394-C27F-5F6AE50E4420}"/>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4" name="Footer Placeholder 3">
            <a:extLst>
              <a:ext uri="{FF2B5EF4-FFF2-40B4-BE49-F238E27FC236}">
                <a16:creationId xmlns:a16="http://schemas.microsoft.com/office/drawing/2014/main" id="{CD9E6C79-0797-082F-F90C-787F6B3A9D0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A614113-CF96-7B73-5ABC-2CCBF47B8A54}"/>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3686681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A830D5-CC6C-547C-D39C-9F13234354A0}"/>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3" name="Footer Placeholder 2">
            <a:extLst>
              <a:ext uri="{FF2B5EF4-FFF2-40B4-BE49-F238E27FC236}">
                <a16:creationId xmlns:a16="http://schemas.microsoft.com/office/drawing/2014/main" id="{8529E819-3E79-EDA3-92D3-7ED4E409A96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0592EBD-6157-EDEF-7C88-D23CD2328178}"/>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1655784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D4150-E2F5-8F60-BB00-6D6E870A955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3B6C34E-7427-292E-21EC-B22B4EB250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CFD374BC-2E20-AB8F-1FE8-C70931D7D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CD3595A-A244-FAFA-86BD-BB45CCF58B14}"/>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6" name="Footer Placeholder 5">
            <a:extLst>
              <a:ext uri="{FF2B5EF4-FFF2-40B4-BE49-F238E27FC236}">
                <a16:creationId xmlns:a16="http://schemas.microsoft.com/office/drawing/2014/main" id="{A40A9669-0E77-11D0-4CC1-02F5BAA588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9ADE11-F9F1-8779-E0D9-03FF4E60DF1D}"/>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347171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1A76-E526-3666-BFBE-1B6C1C28E8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F67218A8-C67F-4527-A9F9-A0BA153E06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E20C11-4CE0-ABA8-93AD-A4B9273FDF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CC37F32-9824-1C56-A47C-7BFF12259EC9}"/>
              </a:ext>
            </a:extLst>
          </p:cNvPr>
          <p:cNvSpPr>
            <a:spLocks noGrp="1"/>
          </p:cNvSpPr>
          <p:nvPr>
            <p:ph type="dt" sz="half" idx="10"/>
          </p:nvPr>
        </p:nvSpPr>
        <p:spPr/>
        <p:txBody>
          <a:bodyPr/>
          <a:lstStyle/>
          <a:p>
            <a:fld id="{FBE30876-0594-4084-94C1-18A7BA3E905A}" type="datetimeFigureOut">
              <a:rPr lang="en-GB" smtClean="0"/>
              <a:t>11/04/2025</a:t>
            </a:fld>
            <a:endParaRPr lang="en-GB"/>
          </a:p>
        </p:txBody>
      </p:sp>
      <p:sp>
        <p:nvSpPr>
          <p:cNvPr id="6" name="Footer Placeholder 5">
            <a:extLst>
              <a:ext uri="{FF2B5EF4-FFF2-40B4-BE49-F238E27FC236}">
                <a16:creationId xmlns:a16="http://schemas.microsoft.com/office/drawing/2014/main" id="{914DB286-3D7E-CFD4-ABE6-C9328218FC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0384320-ACC0-0587-249B-522402E96DFF}"/>
              </a:ext>
            </a:extLst>
          </p:cNvPr>
          <p:cNvSpPr>
            <a:spLocks noGrp="1"/>
          </p:cNvSpPr>
          <p:nvPr>
            <p:ph type="sldNum" sz="quarter" idx="12"/>
          </p:nvPr>
        </p:nvSpPr>
        <p:spPr/>
        <p:txBody>
          <a:bodyPr/>
          <a:lstStyle/>
          <a:p>
            <a:fld id="{D05643B6-8B1C-47E6-A34F-C858DC396AAE}" type="slidenum">
              <a:rPr lang="en-GB" smtClean="0"/>
              <a:t>‹#›</a:t>
            </a:fld>
            <a:endParaRPr lang="en-GB"/>
          </a:p>
        </p:txBody>
      </p:sp>
    </p:spTree>
    <p:extLst>
      <p:ext uri="{BB962C8B-B14F-4D97-AF65-F5344CB8AC3E}">
        <p14:creationId xmlns:p14="http://schemas.microsoft.com/office/powerpoint/2010/main" val="1821067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284D35-DC99-6261-0BA9-FF26D6078E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566E643F-4838-A176-F0A9-F503A2B7EA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0A89DD9-1D92-C6EA-AD0E-7A7847D806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BE30876-0594-4084-94C1-18A7BA3E905A}" type="datetimeFigureOut">
              <a:rPr lang="en-GB" smtClean="0"/>
              <a:t>11/04/2025</a:t>
            </a:fld>
            <a:endParaRPr lang="en-GB"/>
          </a:p>
        </p:txBody>
      </p:sp>
      <p:sp>
        <p:nvSpPr>
          <p:cNvPr id="5" name="Footer Placeholder 4">
            <a:extLst>
              <a:ext uri="{FF2B5EF4-FFF2-40B4-BE49-F238E27FC236}">
                <a16:creationId xmlns:a16="http://schemas.microsoft.com/office/drawing/2014/main" id="{5D2F846F-F8D6-EFA9-52C5-0BD47A9FFE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11D1297D-37EE-2098-F55B-0BC50AAFA6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05643B6-8B1C-47E6-A34F-C858DC396AAE}" type="slidenum">
              <a:rPr lang="en-GB" smtClean="0"/>
              <a:t>‹#›</a:t>
            </a:fld>
            <a:endParaRPr lang="en-GB"/>
          </a:p>
        </p:txBody>
      </p:sp>
    </p:spTree>
    <p:extLst>
      <p:ext uri="{BB962C8B-B14F-4D97-AF65-F5344CB8AC3E}">
        <p14:creationId xmlns:p14="http://schemas.microsoft.com/office/powerpoint/2010/main" val="802095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1.xml"/><Relationship Id="rId7" Type="http://schemas.openxmlformats.org/officeDocument/2006/relationships/diagramLayout" Target="../diagrams/layout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diagramData" Target="../diagrams/data1.xml"/><Relationship Id="rId5" Type="http://schemas.openxmlformats.org/officeDocument/2006/relationships/image" Target="../media/image2.png"/><Relationship Id="rId10" Type="http://schemas.microsoft.com/office/2007/relationships/diagramDrawing" Target="../diagrams/drawing1.xml"/><Relationship Id="rId4" Type="http://schemas.openxmlformats.org/officeDocument/2006/relationships/image" Target="../media/image1.jpeg"/><Relationship Id="rId9" Type="http://schemas.openxmlformats.org/officeDocument/2006/relationships/diagramColors" Target="../diagrams/colors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21602" y="161920"/>
            <a:ext cx="11680277" cy="1923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400" b="1" dirty="0">
                <a:solidFill>
                  <a:srgbClr val="002060"/>
                </a:solidFill>
                <a:latin typeface="Poppins" panose="00000500000000000000" pitchFamily="2" charset="0"/>
                <a:cs typeface="Poppins" panose="00000500000000000000" pitchFamily="2" charset="0"/>
              </a:rPr>
              <a:t>Identifying tailored delivery routes for ALs to guide the </a:t>
            </a:r>
            <a:br>
              <a:rPr lang="en-GB" altLang="en-US" sz="2400" b="1" dirty="0">
                <a:solidFill>
                  <a:srgbClr val="002060"/>
                </a:solidFill>
                <a:latin typeface="Poppins" panose="00000500000000000000" pitchFamily="2" charset="0"/>
                <a:cs typeface="Poppins" panose="00000500000000000000" pitchFamily="2" charset="0"/>
              </a:rPr>
            </a:br>
            <a:r>
              <a:rPr lang="en-GB" altLang="en-US" sz="2400" b="1" dirty="0">
                <a:solidFill>
                  <a:srgbClr val="002060"/>
                </a:solidFill>
                <a:latin typeface="Poppins" panose="00000500000000000000" pitchFamily="2" charset="0"/>
                <a:cs typeface="Poppins" panose="00000500000000000000" pitchFamily="2" charset="0"/>
              </a:rPr>
              <a:t>use of Generative AI as a study support tool </a:t>
            </a:r>
            <a:br>
              <a:rPr lang="en-GB" altLang="en-US" sz="2400" b="1" dirty="0">
                <a:solidFill>
                  <a:srgbClr val="002060"/>
                </a:solidFill>
                <a:latin typeface="Poppins" panose="00000500000000000000" pitchFamily="2" charset="0"/>
                <a:cs typeface="Poppins" panose="00000500000000000000" pitchFamily="2" charset="0"/>
              </a:rPr>
            </a:br>
            <a:br>
              <a:rPr lang="en-GB" altLang="en-US" sz="1800" b="1" dirty="0">
                <a:solidFill>
                  <a:srgbClr val="002060"/>
                </a:solidFill>
                <a:latin typeface="Poppins" panose="00000500000000000000" pitchFamily="2" charset="0"/>
                <a:cs typeface="Poppins" panose="00000500000000000000" pitchFamily="2" charset="0"/>
              </a:rPr>
            </a:br>
            <a:r>
              <a:rPr lang="en-GB" altLang="en-US" sz="2000" b="1" dirty="0">
                <a:solidFill>
                  <a:srgbClr val="002060"/>
                </a:solidFill>
                <a:latin typeface="Poppins" panose="00000500000000000000" pitchFamily="2" charset="0"/>
                <a:cs typeface="Poppins" panose="00000500000000000000" pitchFamily="2" charset="0"/>
              </a:rPr>
              <a:t>Emma Steele, Carol Calvert, Alison Bromley</a:t>
            </a:r>
            <a:br>
              <a:rPr lang="en-GB" altLang="en-US" sz="1800" b="1" dirty="0">
                <a:solidFill>
                  <a:srgbClr val="060645"/>
                </a:solidFill>
                <a:latin typeface="Poppins" panose="00000500000000000000" pitchFamily="2" charset="0"/>
                <a:cs typeface="Poppins" panose="00000500000000000000" pitchFamily="2" charset="0"/>
              </a:rPr>
            </a:br>
            <a:br>
              <a:rPr lang="en-GB" altLang="en-US" sz="1800" b="1" dirty="0">
                <a:solidFill>
                  <a:srgbClr val="060645"/>
                </a:solidFill>
                <a:latin typeface="Poppins" panose="00000500000000000000" pitchFamily="2" charset="0"/>
                <a:cs typeface="Poppins" panose="00000500000000000000" pitchFamily="2" charset="0"/>
              </a:rPr>
            </a:br>
            <a:endParaRPr kumimoji="0" lang="en-GB" altLang="en-US" sz="1800" b="0" i="0" u="none" strike="noStrike" cap="none" normalizeH="0" baseline="0" dirty="0">
              <a:ln>
                <a:noFill/>
              </a:ln>
              <a:solidFill>
                <a:srgbClr val="002060"/>
              </a:solidFill>
              <a:effectLst/>
              <a:latin typeface="Arial" panose="020B0604020202020204" pitchFamily="34" charset="0"/>
            </a:endParaRPr>
          </a:p>
        </p:txBody>
      </p:sp>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pic>
        <p:nvPicPr>
          <p:cNvPr id="5" name="Picture 4" descr="A black background with blue text&#10;&#10;Description automatically generated">
            <a:extLst>
              <a:ext uri="{FF2B5EF4-FFF2-40B4-BE49-F238E27FC236}">
                <a16:creationId xmlns:a16="http://schemas.microsoft.com/office/drawing/2014/main" id="{0F097027-6750-6F5F-752A-302E070627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016" y="6280564"/>
            <a:ext cx="2771745" cy="398346"/>
          </a:xfrm>
          <a:prstGeom prst="rect">
            <a:avLst/>
          </a:prstGeom>
        </p:spPr>
      </p:pic>
      <p:graphicFrame>
        <p:nvGraphicFramePr>
          <p:cNvPr id="7" name="Diagram 6">
            <a:extLst>
              <a:ext uri="{FF2B5EF4-FFF2-40B4-BE49-F238E27FC236}">
                <a16:creationId xmlns:a16="http://schemas.microsoft.com/office/drawing/2014/main" id="{AA93BBF8-4976-A24F-B614-5E19EF35CC61}"/>
              </a:ext>
            </a:extLst>
          </p:cNvPr>
          <p:cNvGraphicFramePr/>
          <p:nvPr>
            <p:extLst>
              <p:ext uri="{D42A27DB-BD31-4B8C-83A1-F6EECF244321}">
                <p14:modId xmlns:p14="http://schemas.microsoft.com/office/powerpoint/2010/main" val="1614392835"/>
              </p:ext>
            </p:extLst>
          </p:nvPr>
        </p:nvGraphicFramePr>
        <p:xfrm>
          <a:off x="3866984" y="1412126"/>
          <a:ext cx="8128000" cy="54186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0" name="TextBox 9">
            <a:extLst>
              <a:ext uri="{FF2B5EF4-FFF2-40B4-BE49-F238E27FC236}">
                <a16:creationId xmlns:a16="http://schemas.microsoft.com/office/drawing/2014/main" id="{F19B9222-BDDB-7C9B-AFA1-D566E1EC2475}"/>
              </a:ext>
            </a:extLst>
          </p:cNvPr>
          <p:cNvSpPr txBox="1"/>
          <p:nvPr/>
        </p:nvSpPr>
        <p:spPr>
          <a:xfrm>
            <a:off x="121602" y="1756249"/>
            <a:ext cx="3669968" cy="4524315"/>
          </a:xfrm>
          <a:prstGeom prst="rect">
            <a:avLst/>
          </a:prstGeom>
          <a:noFill/>
        </p:spPr>
        <p:txBody>
          <a:bodyPr wrap="square">
            <a:spAutoFit/>
          </a:bodyPr>
          <a:lstStyle/>
          <a:p>
            <a:r>
              <a:rPr lang="en-GB" sz="1800" b="0" dirty="0">
                <a:solidFill>
                  <a:srgbClr val="002060"/>
                </a:solidFill>
                <a:effectLst/>
                <a:latin typeface="Poppins" panose="00000500000000000000" pitchFamily="2" charset="0"/>
                <a:ea typeface="Calibri" panose="020F0502020204030204" pitchFamily="34" charset="0"/>
                <a:cs typeface="Poppins" panose="00000500000000000000" pitchFamily="2" charset="0"/>
              </a:rPr>
              <a:t>There is enormous potential for students to use </a:t>
            </a:r>
            <a:r>
              <a:rPr lang="en-GB" sz="1800" b="0" dirty="0" err="1">
                <a:solidFill>
                  <a:srgbClr val="002060"/>
                </a:solidFill>
                <a:effectLst/>
                <a:latin typeface="Poppins" panose="00000500000000000000" pitchFamily="2" charset="0"/>
                <a:ea typeface="Calibri" panose="020F0502020204030204" pitchFamily="34" charset="0"/>
                <a:cs typeface="Poppins" panose="00000500000000000000" pitchFamily="2" charset="0"/>
              </a:rPr>
              <a:t>GenAI</a:t>
            </a:r>
            <a:r>
              <a:rPr lang="en-GB" sz="1800" b="0" dirty="0">
                <a:solidFill>
                  <a:srgbClr val="002060"/>
                </a:solidFill>
                <a:effectLst/>
                <a:latin typeface="Poppins" panose="00000500000000000000" pitchFamily="2" charset="0"/>
                <a:ea typeface="Calibri" panose="020F0502020204030204" pitchFamily="34" charset="0"/>
                <a:cs typeface="Poppins" panose="00000500000000000000" pitchFamily="2" charset="0"/>
              </a:rPr>
              <a:t> as a support tool in their learning.</a:t>
            </a:r>
          </a:p>
          <a:p>
            <a:endParaRPr lang="en-GB" dirty="0">
              <a:solidFill>
                <a:srgbClr val="002060"/>
              </a:solidFill>
              <a:latin typeface="Poppins" panose="00000500000000000000" pitchFamily="2" charset="0"/>
              <a:ea typeface="Calibri" panose="020F0502020204030204" pitchFamily="34" charset="0"/>
              <a:cs typeface="Poppins" panose="00000500000000000000" pitchFamily="2" charset="0"/>
            </a:endParaRPr>
          </a:p>
          <a:p>
            <a:r>
              <a:rPr lang="en-GB" sz="1800" b="0" dirty="0">
                <a:solidFill>
                  <a:srgbClr val="002060"/>
                </a:solidFill>
                <a:effectLst/>
                <a:latin typeface="Poppins" panose="00000500000000000000" pitchFamily="2" charset="0"/>
                <a:ea typeface="Calibri" panose="020F0502020204030204" pitchFamily="34" charset="0"/>
                <a:cs typeface="Poppins" panose="00000500000000000000" pitchFamily="2" charset="0"/>
              </a:rPr>
              <a:t>Responsible and appropriate use of </a:t>
            </a:r>
            <a:r>
              <a:rPr lang="en-GB" sz="1800" b="0" dirty="0" err="1">
                <a:solidFill>
                  <a:srgbClr val="002060"/>
                </a:solidFill>
                <a:effectLst/>
                <a:latin typeface="Poppins" panose="00000500000000000000" pitchFamily="2" charset="0"/>
                <a:ea typeface="Calibri" panose="020F0502020204030204" pitchFamily="34" charset="0"/>
                <a:cs typeface="Poppins" panose="00000500000000000000" pitchFamily="2" charset="0"/>
              </a:rPr>
              <a:t>GenAI</a:t>
            </a:r>
            <a:r>
              <a:rPr lang="en-GB" sz="1800" b="0" dirty="0">
                <a:solidFill>
                  <a:srgbClr val="002060"/>
                </a:solidFill>
                <a:effectLst/>
                <a:latin typeface="Poppins" panose="00000500000000000000" pitchFamily="2" charset="0"/>
                <a:ea typeface="Calibri" panose="020F0502020204030204" pitchFamily="34" charset="0"/>
                <a:cs typeface="Poppins" panose="00000500000000000000" pitchFamily="2" charset="0"/>
              </a:rPr>
              <a:t> can positively impact student engagement and employability.  </a:t>
            </a:r>
          </a:p>
          <a:p>
            <a:br>
              <a:rPr lang="en-GB" sz="1800" b="1" dirty="0">
                <a:solidFill>
                  <a:srgbClr val="002060"/>
                </a:solidFill>
                <a:effectLst/>
                <a:latin typeface="Poppins" panose="00000500000000000000" pitchFamily="2" charset="0"/>
                <a:ea typeface="Calibri" panose="020F0502020204030204" pitchFamily="34" charset="0"/>
                <a:cs typeface="Poppins" panose="00000500000000000000" pitchFamily="2" charset="0"/>
              </a:rPr>
            </a:br>
            <a:r>
              <a:rPr lang="en-GB" sz="1800" dirty="0">
                <a:solidFill>
                  <a:srgbClr val="002060"/>
                </a:solidFill>
                <a:effectLst/>
                <a:latin typeface="Poppins" panose="00000500000000000000" pitchFamily="2" charset="0"/>
                <a:ea typeface="Calibri" panose="020F0502020204030204" pitchFamily="34" charset="0"/>
                <a:cs typeface="Poppins" panose="00000500000000000000" pitchFamily="2" charset="0"/>
              </a:rPr>
              <a:t>An important delivery mechanism for supporting students in the use of </a:t>
            </a:r>
            <a:r>
              <a:rPr lang="en-GB" sz="1800" dirty="0" err="1">
                <a:solidFill>
                  <a:srgbClr val="002060"/>
                </a:solidFill>
                <a:effectLst/>
                <a:latin typeface="Poppins" panose="00000500000000000000" pitchFamily="2" charset="0"/>
                <a:ea typeface="Calibri" panose="020F0502020204030204" pitchFamily="34" charset="0"/>
                <a:cs typeface="Poppins" panose="00000500000000000000" pitchFamily="2" charset="0"/>
              </a:rPr>
              <a:t>GenAI</a:t>
            </a:r>
            <a:r>
              <a:rPr lang="en-GB" sz="1800" dirty="0">
                <a:solidFill>
                  <a:srgbClr val="002060"/>
                </a:solidFill>
                <a:effectLst/>
                <a:latin typeface="Poppins" panose="00000500000000000000" pitchFamily="2" charset="0"/>
                <a:ea typeface="Calibri" panose="020F0502020204030204" pitchFamily="34" charset="0"/>
                <a:cs typeface="Poppins" panose="00000500000000000000" pitchFamily="2" charset="0"/>
              </a:rPr>
              <a:t> for learning will be through ALs working with students at the module level.  </a:t>
            </a:r>
          </a:p>
          <a:p>
            <a:endParaRPr lang="en-GB" dirty="0"/>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TotalTime>
  <Words>579</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Aptos Display</vt:lpstr>
      <vt:lpstr>Arial</vt:lpstr>
      <vt:lpstr>Calibri</vt:lpstr>
      <vt:lpstr>Poppins</vt:lpstr>
      <vt:lpstr>Symbol</vt:lpstr>
      <vt:lpstr>Times New Roman</vt:lpstr>
      <vt:lpstr>Office Theme</vt:lpstr>
      <vt:lpstr>Identifying tailored delivery routes for ALs to guide the  use of Generative AI as a study support tool   Emma Steele, Carol Calvert, Alison Bromley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Emma.Steele</dc:creator>
  <cp:lastModifiedBy>Diane.Ford</cp:lastModifiedBy>
  <cp:revision>2</cp:revision>
  <dcterms:created xsi:type="dcterms:W3CDTF">2025-04-08T13:50:34Z</dcterms:created>
  <dcterms:modified xsi:type="dcterms:W3CDTF">2025-04-11T10:25:49Z</dcterms:modified>
</cp:coreProperties>
</file>