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86504-13B1-09C6-68BD-5565A49519F2}" v="2" dt="2023-11-06T09:18:10.445"/>
    <p1510:client id="{6FF72E1E-6245-49D7-BB19-DB1D999A0062}" v="2" dt="2023-11-06T09:18:40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e.Chapman" userId="S::zc96@open.ac.uk::20e756bd-3256-4628-8366-09c0b56a1acd" providerId="AD" clId="Web-{64E86504-13B1-09C6-68BD-5565A49519F2}"/>
    <pc:docChg chg="modSld">
      <pc:chgData name="Zoe.Chapman" userId="S::zc96@open.ac.uk::20e756bd-3256-4628-8366-09c0b56a1acd" providerId="AD" clId="Web-{64E86504-13B1-09C6-68BD-5565A49519F2}" dt="2023-11-06T09:18:10.445" v="1"/>
      <pc:docMkLst>
        <pc:docMk/>
      </pc:docMkLst>
      <pc:sldChg chg="addSp delSp">
        <pc:chgData name="Zoe.Chapman" userId="S::zc96@open.ac.uk::20e756bd-3256-4628-8366-09c0b56a1acd" providerId="AD" clId="Web-{64E86504-13B1-09C6-68BD-5565A49519F2}" dt="2023-11-06T09:18:10.445" v="1"/>
        <pc:sldMkLst>
          <pc:docMk/>
          <pc:sldMk cId="438572242" sldId="331"/>
        </pc:sldMkLst>
        <pc:picChg chg="add del">
          <ac:chgData name="Zoe.Chapman" userId="S::zc96@open.ac.uk::20e756bd-3256-4628-8366-09c0b56a1acd" providerId="AD" clId="Web-{64E86504-13B1-09C6-68BD-5565A49519F2}" dt="2023-11-06T09:18:10.445" v="1"/>
          <ac:picMkLst>
            <pc:docMk/>
            <pc:sldMk cId="438572242" sldId="331"/>
            <ac:picMk id="5" creationId="{0F097027-6750-6F5F-752A-302E0706278A}"/>
          </ac:picMkLst>
        </pc:picChg>
      </pc:sldChg>
    </pc:docChg>
  </pc:docChgLst>
  <pc:docChgLst>
    <pc:chgData name="Katie.Harvey" userId="59214c95-76bb-42db-a1f7-323205259c08" providerId="ADAL" clId="{6FF72E1E-6245-49D7-BB19-DB1D999A0062}"/>
    <pc:docChg chg="modSld">
      <pc:chgData name="Katie.Harvey" userId="59214c95-76bb-42db-a1f7-323205259c08" providerId="ADAL" clId="{6FF72E1E-6245-49D7-BB19-DB1D999A0062}" dt="2023-11-06T09:18:40.936" v="1" actId="207"/>
      <pc:docMkLst>
        <pc:docMk/>
      </pc:docMkLst>
      <pc:sldChg chg="modSp mod">
        <pc:chgData name="Katie.Harvey" userId="59214c95-76bb-42db-a1f7-323205259c08" providerId="ADAL" clId="{6FF72E1E-6245-49D7-BB19-DB1D999A0062}" dt="2023-11-06T09:18:40.936" v="1" actId="207"/>
        <pc:sldMkLst>
          <pc:docMk/>
          <pc:sldMk cId="438572242" sldId="331"/>
        </pc:sldMkLst>
        <pc:spChg chg="mod">
          <ac:chgData name="Katie.Harvey" userId="59214c95-76bb-42db-a1f7-323205259c08" providerId="ADAL" clId="{6FF72E1E-6245-49D7-BB19-DB1D999A0062}" dt="2023-11-06T09:18:40.936" v="1" actId="207"/>
          <ac:spMkLst>
            <pc:docMk/>
            <pc:sldMk cId="438572242" sldId="331"/>
            <ac:spMk id="3" creationId="{BF465D11-9EEB-4425-A721-333EF169DD5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/3.0/" TargetMode="External"/><Relationship Id="rId3" Type="http://schemas.openxmlformats.org/officeDocument/2006/relationships/hyperlink" Target="https://www.peoplemattersglobal.com/article/skilling/skills-over-educationa-massive-shift-in-talent-spotting-approach-29575" TargetMode="External"/><Relationship Id="rId7" Type="http://schemas.openxmlformats.org/officeDocument/2006/relationships/hyperlink" Target="http://esheninger.blogspot.com/2019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d/3.0/" TargetMode="External"/><Relationship Id="rId5" Type="http://schemas.openxmlformats.org/officeDocument/2006/relationships/hyperlink" Target="https://s4be.cochrane.org/blog/2015/07/24/nominal-ordinal-numerical-variables/" TargetMode="External"/><Relationship Id="rId10" Type="http://schemas.openxmlformats.org/officeDocument/2006/relationships/hyperlink" Target="https://scherlund.blogspot.com/2018/01/ai-and-machine-learning-give-new.html" TargetMode="External"/><Relationship Id="rId4" Type="http://schemas.openxmlformats.org/officeDocument/2006/relationships/hyperlink" Target="https://creativecommons.org/licenses/by-nc-sa/3.0/" TargetMode="External"/><Relationship Id="rId9" Type="http://schemas.openxmlformats.org/officeDocument/2006/relationships/hyperlink" Target="https://scherlund.blogspot.com/2019/01/call-to-reimagine-artificial.htm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hlinkClick r:id="rId3" tooltip="https://www.peoplemattersglobal.com/article/skilling/skills-over-educationa-massive-shift-in-talent-spotting-approach-29575"/>
              </a:rPr>
              <a:t>This Photo</a:t>
            </a:r>
            <a:r>
              <a:rPr lang="en-GB" sz="1200" dirty="0"/>
              <a:t> by Unknown Author is licensed under </a:t>
            </a:r>
            <a:r>
              <a:rPr lang="en-GB" sz="1200" dirty="0">
                <a:hlinkClick r:id="rId4" tooltip="https://creativecommons.org/licenses/by-nc-sa/3.0/"/>
              </a:rPr>
              <a:t>CC BY-SA-NC</a:t>
            </a: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hlinkClick r:id="rId5" tooltip="https://s4be.cochrane.org/blog/2015/07/24/nominal-ordinal-numerical-variables/"/>
              </a:rPr>
              <a:t>This Photo</a:t>
            </a:r>
            <a:r>
              <a:rPr lang="en-GB" sz="1200" dirty="0"/>
              <a:t> by Unknown Author is licensed under </a:t>
            </a:r>
            <a:r>
              <a:rPr lang="en-GB" sz="1200" dirty="0">
                <a:hlinkClick r:id="rId6" tooltip="https://creativecommons.org/licenses/by-nd/3.0/"/>
              </a:rPr>
              <a:t>CC BY-ND</a:t>
            </a: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hlinkClick r:id="rId7" tooltip="http://esheninger.blogspot.com/2019/"/>
              </a:rPr>
              <a:t>This Photo</a:t>
            </a:r>
            <a:r>
              <a:rPr lang="en-GB" sz="1200" dirty="0"/>
              <a:t> by Unknown Author is licensed under </a:t>
            </a:r>
            <a:r>
              <a:rPr lang="en-GB" sz="1200" dirty="0">
                <a:hlinkClick r:id="rId8" tooltip="https://creativecommons.org/licenses/by/3.0/"/>
              </a:rPr>
              <a:t>CC BY</a:t>
            </a: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hlinkClick r:id="rId9" tooltip="https://scherlund.blogspot.com/2019/01/call-to-reimagine-artificial.html"/>
              </a:rPr>
              <a:t>This Photo</a:t>
            </a:r>
            <a:r>
              <a:rPr lang="en-GB" sz="1200" dirty="0"/>
              <a:t> by Unknown Author is licensed under </a:t>
            </a:r>
            <a:r>
              <a:rPr lang="en-GB" sz="1200" dirty="0">
                <a:hlinkClick r:id="rId8" tooltip="https://creativecommons.org/licenses/by/3.0/"/>
              </a:rPr>
              <a:t>CC BY</a:t>
            </a: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hlinkClick r:id="rId10" tooltip="https://scherlund.blogspot.com/2018/01/ai-and-machine-learning-give-new.html"/>
              </a:rPr>
              <a:t>This Photo</a:t>
            </a:r>
            <a:r>
              <a:rPr lang="en-GB" sz="1200" dirty="0"/>
              <a:t> by Unknown Author is licensed under </a:t>
            </a:r>
            <a:r>
              <a:rPr lang="en-GB" sz="1200" dirty="0">
                <a:hlinkClick r:id="rId8" tooltip="https://creativecommons.org/licenses/by/3.0/"/>
              </a:rPr>
              <a:t>CC BY</a:t>
            </a: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clipart.org/detail/62113/geek-realtime" TargetMode="External"/><Relationship Id="rId13" Type="http://schemas.openxmlformats.org/officeDocument/2006/relationships/image" Target="../media/image8.png"/><Relationship Id="rId18" Type="http://schemas.openxmlformats.org/officeDocument/2006/relationships/hyperlink" Target="https://scherlund.blogspot.com/2018/01/ai-and-machine-learning-give-new.html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hyperlink" Target="https://s4be.cochrane.org/blog/2015/07/24/nominal-ordinal-numerical-variables/" TargetMode="External"/><Relationship Id="rId17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6" Type="http://schemas.openxmlformats.org/officeDocument/2006/relationships/hyperlink" Target="https://scherlund.blogspot.com/2019/01/call-to-reimagine-artificial.html" TargetMode="External"/><Relationship Id="rId20" Type="http://schemas.openxmlformats.org/officeDocument/2006/relationships/image" Target="../media/image12.png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7.jpeg"/><Relationship Id="rId5" Type="http://schemas.openxmlformats.org/officeDocument/2006/relationships/image" Target="../media/image3.png"/><Relationship Id="rId15" Type="http://schemas.openxmlformats.org/officeDocument/2006/relationships/image" Target="../media/image9.jpeg"/><Relationship Id="rId10" Type="http://schemas.openxmlformats.org/officeDocument/2006/relationships/hyperlink" Target="https://www.peoplemattersglobal.com/article/skilling/skills-over-educationa-massive-shift-in-talent-spotting-approach-29575" TargetMode="External"/><Relationship Id="rId19" Type="http://schemas.openxmlformats.org/officeDocument/2006/relationships/image" Target="../media/image11.png"/><Relationship Id="rId4" Type="http://schemas.openxmlformats.org/officeDocument/2006/relationships/image" Target="../media/image2.jpeg"/><Relationship Id="rId9" Type="http://schemas.openxmlformats.org/officeDocument/2006/relationships/image" Target="../media/image6.jpg"/><Relationship Id="rId14" Type="http://schemas.openxmlformats.org/officeDocument/2006/relationships/hyperlink" Target="http://esheninger.blogspot.com/20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137262"/>
            <a:ext cx="11797967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 err="1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OELAssist</a:t>
            </a:r>
            <a: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Enhancing the Open Engineering Lab (OEL) </a:t>
            </a:r>
            <a:b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Experience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Dhouha Kbaier and Andrew Mason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66" y="5993164"/>
            <a:ext cx="4559817" cy="6553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5F08F5-E3C7-D663-18F6-0F1B580ADA5F}"/>
              </a:ext>
            </a:extLst>
          </p:cNvPr>
          <p:cNvSpPr txBox="1"/>
          <p:nvPr/>
        </p:nvSpPr>
        <p:spPr>
          <a:xfrm>
            <a:off x="214440" y="1317521"/>
            <a:ext cx="570196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intend to do</a:t>
            </a:r>
            <a:b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Revolutionise OEL student experience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 awarding gaps, increase retention, and promote progression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Create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OELAssist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support system for real-time assistance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44FE44-7A09-682E-3658-08D754E953CB}"/>
              </a:ext>
            </a:extLst>
          </p:cNvPr>
          <p:cNvSpPr txBox="1"/>
          <p:nvPr/>
        </p:nvSpPr>
        <p:spPr>
          <a:xfrm>
            <a:off x="214440" y="3294970"/>
            <a:ext cx="6290871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w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 </a:t>
            </a:r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oing to do it 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Two integral stages: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Stage 1: Identification and diagnosis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Collect and analyse data on student interactions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Derive sequential rules for successful experiment 	completion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Stage 2: Intervention and remediation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Real-time issue detection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Timely feedback and remedial advice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Generative AI for flexible support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FDCBF4-4B58-AE57-BCA4-EC11B7901012}"/>
              </a:ext>
            </a:extLst>
          </p:cNvPr>
          <p:cNvSpPr txBox="1"/>
          <p:nvPr/>
        </p:nvSpPr>
        <p:spPr>
          <a:xfrm>
            <a:off x="7511366" y="1710665"/>
            <a:ext cx="4699564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we </a:t>
            </a:r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xpect to achieve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Enhanced student </a:t>
            </a:r>
            <a:r>
              <a:rPr lang="en-GB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xperience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Data-driven insights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 feedback </a:t>
            </a:r>
            <a:r>
              <a:rPr lang="en-GB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echanism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Generative AI model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integration for long-term impact</a:t>
            </a:r>
            <a:endParaRPr lang="en-GB" dirty="0"/>
          </a:p>
        </p:txBody>
      </p:sp>
      <p:pic>
        <p:nvPicPr>
          <p:cNvPr id="1026" name="Picture 2" descr="The OpenEngineering Laboratory logo is a round circle with a teal background which contains 4 cogs of different sizes and colours. There are also three yellow dots two with red lines coming from them and one with a blue line, representing electrical connections. The text The OpenEngineering Laboratory is to the right of the main circle.">
            <a:extLst>
              <a:ext uri="{FF2B5EF4-FFF2-40B4-BE49-F238E27FC236}">
                <a16:creationId xmlns:a16="http://schemas.microsoft.com/office/drawing/2014/main" id="{78240850-7FEA-E346-EA11-45648DE4C9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118"/>
          <a:stretch/>
        </p:blipFill>
        <p:spPr bwMode="auto">
          <a:xfrm>
            <a:off x="8284028" y="617157"/>
            <a:ext cx="1208793" cy="104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A red and black cartoon character with a clock&#10;&#10;Description automatically generated">
            <a:extLst>
              <a:ext uri="{FF2B5EF4-FFF2-40B4-BE49-F238E27FC236}">
                <a16:creationId xmlns:a16="http://schemas.microsoft.com/office/drawing/2014/main" id="{CF92532F-BCAC-8CDF-E3D4-DB43941A887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t="12216"/>
          <a:stretch/>
        </p:blipFill>
        <p:spPr>
          <a:xfrm>
            <a:off x="4966029" y="2560887"/>
            <a:ext cx="1300480" cy="1141607"/>
          </a:xfrm>
          <a:prstGeom prst="rect">
            <a:avLst/>
          </a:prstGeom>
        </p:spPr>
      </p:pic>
      <p:pic>
        <p:nvPicPr>
          <p:cNvPr id="20" name="Picture 19" descr="A group of people working on a project&#10;&#10;Description automatically generated">
            <a:extLst>
              <a:ext uri="{FF2B5EF4-FFF2-40B4-BE49-F238E27FC236}">
                <a16:creationId xmlns:a16="http://schemas.microsoft.com/office/drawing/2014/main" id="{A83EF09B-77EC-4354-3FF6-FBE43839556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5140723" y="1269888"/>
            <a:ext cx="2087391" cy="1202036"/>
          </a:xfrm>
          <a:prstGeom prst="rect">
            <a:avLst/>
          </a:prstGeom>
        </p:spPr>
      </p:pic>
      <p:pic>
        <p:nvPicPr>
          <p:cNvPr id="26" name="Picture 25" descr="A magnifying glass with gears and graphs&#10;&#10;Description automatically generated">
            <a:extLst>
              <a:ext uri="{FF2B5EF4-FFF2-40B4-BE49-F238E27FC236}">
                <a16:creationId xmlns:a16="http://schemas.microsoft.com/office/drawing/2014/main" id="{BDE22B28-C8BA-8CB1-2B3D-43506992BFD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6313948" y="3983027"/>
            <a:ext cx="1352505" cy="921026"/>
          </a:xfrm>
          <a:prstGeom prst="rect">
            <a:avLst/>
          </a:prstGeom>
        </p:spPr>
      </p:pic>
      <p:pic>
        <p:nvPicPr>
          <p:cNvPr id="29" name="Picture 28" descr="A yellow tick and blue tick&#10;&#10;Description automatically generated">
            <a:extLst>
              <a:ext uri="{FF2B5EF4-FFF2-40B4-BE49-F238E27FC236}">
                <a16:creationId xmlns:a16="http://schemas.microsoft.com/office/drawing/2014/main" id="{53AD1FE6-46BF-EE5B-30B9-90044E69A5D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>
            <a:off x="5481528" y="5066093"/>
            <a:ext cx="1971181" cy="921189"/>
          </a:xfrm>
          <a:prstGeom prst="rect">
            <a:avLst/>
          </a:prstGeom>
        </p:spPr>
      </p:pic>
      <p:pic>
        <p:nvPicPr>
          <p:cNvPr id="1024" name="Picture 1023" descr="A digital image of a human head&#10;&#10;Description automatically generated">
            <a:extLst>
              <a:ext uri="{FF2B5EF4-FFF2-40B4-BE49-F238E27FC236}">
                <a16:creationId xmlns:a16="http://schemas.microsoft.com/office/drawing/2014/main" id="{39A35022-9838-65A6-07A6-E95CCF9436D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4680635" y="6071325"/>
            <a:ext cx="1115749" cy="680680"/>
          </a:xfrm>
          <a:prstGeom prst="rect">
            <a:avLst/>
          </a:prstGeom>
        </p:spPr>
      </p:pic>
      <p:pic>
        <p:nvPicPr>
          <p:cNvPr id="1028" name="Picture 1027" descr="A hand touching a screen&#10;&#10;Description automatically generated">
            <a:extLst>
              <a:ext uri="{FF2B5EF4-FFF2-40B4-BE49-F238E27FC236}">
                <a16:creationId xmlns:a16="http://schemas.microsoft.com/office/drawing/2014/main" id="{6429AD90-97BB-4562-0A38-BE159AB7635B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8"/>
              </a:ext>
            </a:extLst>
          </a:blip>
          <a:stretch>
            <a:fillRect/>
          </a:stretch>
        </p:blipFill>
        <p:spPr>
          <a:xfrm>
            <a:off x="9492821" y="4166591"/>
            <a:ext cx="2474424" cy="1360096"/>
          </a:xfrm>
          <a:prstGeom prst="rect">
            <a:avLst/>
          </a:prstGeom>
        </p:spPr>
      </p:pic>
      <p:pic>
        <p:nvPicPr>
          <p:cNvPr id="1031" name="Picture 1030">
            <a:extLst>
              <a:ext uri="{FF2B5EF4-FFF2-40B4-BE49-F238E27FC236}">
                <a16:creationId xmlns:a16="http://schemas.microsoft.com/office/drawing/2014/main" id="{EA419EC1-23A3-4C86-069C-4C87524321C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61709" y="4646435"/>
            <a:ext cx="1352506" cy="921189"/>
          </a:xfrm>
          <a:prstGeom prst="rect">
            <a:avLst/>
          </a:prstGeom>
        </p:spPr>
      </p:pic>
      <p:pic>
        <p:nvPicPr>
          <p:cNvPr id="1033" name="Picture 1032">
            <a:extLst>
              <a:ext uri="{FF2B5EF4-FFF2-40B4-BE49-F238E27FC236}">
                <a16:creationId xmlns:a16="http://schemas.microsoft.com/office/drawing/2014/main" id="{B7A6C038-DCCF-C380-E2F2-3AEE115FDBF5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817176" y="3588673"/>
            <a:ext cx="1441571" cy="9210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  <p:tag name="PRESGUID" val="9c04e4d8-ea93-4f02-99cd-52dc9cdc79e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192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OELAssist - Enhancing the Open Engineering Lab (OEL)  Student Experience Dhouha Kbaier and Andrew Mason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Dhouha Kbaier</cp:lastModifiedBy>
  <cp:revision>7</cp:revision>
  <cp:lastPrinted>2018-10-16T09:27:54Z</cp:lastPrinted>
  <dcterms:created xsi:type="dcterms:W3CDTF">2017-05-06T04:58:44Z</dcterms:created>
  <dcterms:modified xsi:type="dcterms:W3CDTF">2023-11-09T10:50:44Z</dcterms:modified>
</cp:coreProperties>
</file>