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58" r:id="rId5"/>
    <p:sldId id="263" r:id="rId6"/>
    <p:sldId id="260" r:id="rId7"/>
    <p:sldId id="262" r:id="rId8"/>
    <p:sldId id="261" r:id="rId9"/>
  </p:sldIdLst>
  <p:sldSz cx="15125700" cy="10693400"/>
  <p:notesSz cx="151257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147"/>
    <a:srgbClr val="ECD258"/>
    <a:srgbClr val="FBDF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>
      <p:cViewPr varScale="1">
        <p:scale>
          <a:sx n="48" d="100"/>
          <a:sy n="48" d="100"/>
        </p:scale>
        <p:origin x="882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554788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8567738" y="0"/>
            <a:ext cx="6554787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D8F7E1-628B-4AA8-AE79-53A102E8BAF4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010150" y="1336675"/>
            <a:ext cx="51054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512888" y="5146675"/>
            <a:ext cx="1209992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6554788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8567738" y="10156825"/>
            <a:ext cx="6554787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B95F9-E1B8-480B-848F-2E437F4B39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130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QX5tDYC0Iaw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youtu.be/M_ehmI_bKug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M_ehmI_bKug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Stage1 -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55 screencasts were created for 31 students. </a:t>
            </a:r>
          </a:p>
          <a:p>
            <a:r>
              <a:rPr lang="en-GB" sz="18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Stage 2 -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Four screencasts were created for four students.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EB95F9-E1B8-480B-848F-2E437F4B39E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692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 Stage 2 screencasts were selected to be used as examples for tutors in future presentations (</a:t>
            </a: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https://youtu.be/QX5tDYC0Iaw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 </a:t>
            </a: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https://youtu.be/M_ehmI_bKug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Two Stage 2 screencasts were selected to be used as examples for tutors in future presentations (</a:t>
            </a: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https://youtu.be/QX5tDYC0Iaw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 </a:t>
            </a: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https://youtu.be/M_ehmI_bKug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 Stage 2 screencasts were selected to be used as examples for tutors in future presentations (</a:t>
            </a: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https://youtu.be/QX5tDYC0Iaw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 </a:t>
            </a: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https://youtu.be/M_ehmI_bKug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EB95F9-E1B8-480B-848F-2E437F4B39E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824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https://youtu.be/M_ehmI_bKug</a:t>
            </a:r>
            <a:endParaRPr lang="en-GB" sz="12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Run some of this?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EB95F9-E1B8-480B-848F-2E437F4B39E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20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4427" y="3314954"/>
            <a:ext cx="1285684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8855" y="5988304"/>
            <a:ext cx="1058799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628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8973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2484096" y="528954"/>
            <a:ext cx="1674494" cy="114744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39216" y="667765"/>
            <a:ext cx="13447267" cy="11836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30275" y="2146299"/>
            <a:ext cx="13265150" cy="38944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42738" y="9944862"/>
            <a:ext cx="484022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tu.be/M_ehmI_bKug" TargetMode="External"/><Relationship Id="rId5" Type="http://schemas.openxmlformats.org/officeDocument/2006/relationships/hyperlink" Target="https://youtu.be/QX5tDYC0Iaw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_ehmI_bKug?feature=oembed" TargetMode="Externa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chris.gardner@open.ac.uk" TargetMode="External"/><Relationship Id="rId2" Type="http://schemas.openxmlformats.org/officeDocument/2006/relationships/hyperlink" Target="mailto:sarah.mattingly@open.ac.u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open.ac.uk/about/teaching-and-learning/esteem/projects/themes/technologies-stem-learning/developing-programming-problem-solving-skills-using" TargetMode="External"/><Relationship Id="rId4" Type="http://schemas.openxmlformats.org/officeDocument/2006/relationships/hyperlink" Target="mailto:richard.walker@open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52450" y="4936098"/>
            <a:ext cx="14173200" cy="1503617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 marR="5080">
              <a:lnSpc>
                <a:spcPts val="3220"/>
              </a:lnSpc>
              <a:spcBef>
                <a:spcPts val="325"/>
              </a:spcBef>
            </a:pPr>
            <a:r>
              <a:rPr b="1" spc="-5" dirty="0"/>
              <a:t>Developing programming problem-solving skills using individualised  screencasts</a:t>
            </a:r>
            <a:br>
              <a:rPr lang="en-GB" spc="-5" dirty="0"/>
            </a:br>
            <a:endParaRPr spc="-5" dirty="0"/>
          </a:p>
          <a:p>
            <a:pPr marL="12700">
              <a:lnSpc>
                <a:spcPts val="2450"/>
              </a:lnSpc>
            </a:pPr>
            <a:r>
              <a:rPr sz="2200" b="1" spc="-5" dirty="0">
                <a:solidFill>
                  <a:srgbClr val="000000"/>
                </a:solidFill>
              </a:rPr>
              <a:t>Sarah Mattingly, </a:t>
            </a:r>
            <a:r>
              <a:rPr lang="en-GB" sz="2200" b="1" spc="-5" dirty="0">
                <a:solidFill>
                  <a:srgbClr val="000000"/>
                </a:solidFill>
              </a:rPr>
              <a:t>Christine Gardner, </a:t>
            </a:r>
            <a:r>
              <a:rPr sz="2200" b="1" spc="-5" dirty="0">
                <a:solidFill>
                  <a:srgbClr val="000000"/>
                </a:solidFill>
              </a:rPr>
              <a:t>Richard</a:t>
            </a:r>
            <a:r>
              <a:rPr sz="2200" b="1" spc="5" dirty="0">
                <a:solidFill>
                  <a:srgbClr val="000000"/>
                </a:solidFill>
              </a:rPr>
              <a:t> </a:t>
            </a:r>
            <a:r>
              <a:rPr sz="2200" b="1" spc="-5" dirty="0">
                <a:solidFill>
                  <a:srgbClr val="000000"/>
                </a:solidFill>
              </a:rPr>
              <a:t>Walker</a:t>
            </a:r>
            <a:br>
              <a:rPr lang="en-GB" sz="2200" b="1" spc="-5" dirty="0">
                <a:solidFill>
                  <a:srgbClr val="000000"/>
                </a:solidFill>
              </a:rPr>
            </a:br>
            <a:r>
              <a:rPr lang="en-GB" sz="2200" b="1" spc="-5" dirty="0">
                <a:solidFill>
                  <a:srgbClr val="000000"/>
                </a:solidFill>
              </a:rPr>
              <a:t>Michael </a:t>
            </a:r>
            <a:r>
              <a:rPr lang="en-GB" sz="2200" b="1" spc="-5" dirty="0" err="1">
                <a:solidFill>
                  <a:srgbClr val="000000"/>
                </a:solidFill>
              </a:rPr>
              <a:t>Bowkis</a:t>
            </a:r>
            <a:r>
              <a:rPr lang="en-GB" sz="2200" b="1" spc="-5" dirty="0">
                <a:solidFill>
                  <a:srgbClr val="000000"/>
                </a:solidFill>
              </a:rPr>
              <a:t>, </a:t>
            </a:r>
            <a:r>
              <a:rPr lang="en-GB" sz="2200" b="1" spc="-5" dirty="0" err="1">
                <a:solidFill>
                  <a:srgbClr val="000000"/>
                </a:solidFill>
              </a:rPr>
              <a:t>Shena</a:t>
            </a:r>
            <a:r>
              <a:rPr lang="en-GB" sz="2200" b="1" spc="-5" dirty="0">
                <a:solidFill>
                  <a:srgbClr val="000000"/>
                </a:solidFill>
              </a:rPr>
              <a:t> </a:t>
            </a:r>
            <a:r>
              <a:rPr lang="en-GB" sz="2200" b="1" spc="-5" dirty="0" err="1">
                <a:solidFill>
                  <a:srgbClr val="000000"/>
                </a:solidFill>
              </a:rPr>
              <a:t>Deuchars</a:t>
            </a:r>
            <a:r>
              <a:rPr lang="en-GB" sz="2200" b="1" spc="-5" dirty="0">
                <a:solidFill>
                  <a:srgbClr val="000000"/>
                </a:solidFill>
              </a:rPr>
              <a:t>, Nigel Gibson, Dave McIntyre, Peter Thomas</a:t>
            </a:r>
            <a:endParaRPr sz="2200" b="1" dirty="0"/>
          </a:p>
        </p:txBody>
      </p:sp>
      <p:sp>
        <p:nvSpPr>
          <p:cNvPr id="4" name="object 4"/>
          <p:cNvSpPr/>
          <p:nvPr/>
        </p:nvSpPr>
        <p:spPr>
          <a:xfrm>
            <a:off x="8055694" y="6877436"/>
            <a:ext cx="5796178" cy="36168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>
            <a:spLocks noChangeAspect="1"/>
          </p:cNvSpPr>
          <p:nvPr/>
        </p:nvSpPr>
        <p:spPr>
          <a:xfrm>
            <a:off x="0" y="373436"/>
            <a:ext cx="9053917" cy="3880250"/>
          </a:xfrm>
          <a:prstGeom prst="rect">
            <a:avLst/>
          </a:prstGeom>
          <a:blipFill>
            <a:blip r:embed="rId3" cstate="print"/>
            <a:stretch>
              <a:fillRect r="-4518" b="-27778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552450" y="2070100"/>
            <a:ext cx="12649200" cy="7905488"/>
          </a:xfrm>
          <a:custGeom>
            <a:avLst/>
            <a:gdLst/>
            <a:ahLst/>
            <a:cxnLst/>
            <a:rect l="l" t="t" r="r" b="b"/>
            <a:pathLst>
              <a:path w="6270625" h="3894454">
                <a:moveTo>
                  <a:pt x="0" y="3894454"/>
                </a:moveTo>
                <a:lnTo>
                  <a:pt x="6270625" y="3894454"/>
                </a:lnTo>
                <a:lnTo>
                  <a:pt x="6270625" y="0"/>
                </a:lnTo>
                <a:lnTo>
                  <a:pt x="0" y="0"/>
                </a:lnTo>
                <a:lnTo>
                  <a:pt x="0" y="3894454"/>
                </a:lnTo>
                <a:close/>
              </a:path>
            </a:pathLst>
          </a:custGeom>
          <a:solidFill>
            <a:srgbClr val="FFD9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62250" y="2374900"/>
            <a:ext cx="3297153" cy="6143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 txBox="1"/>
          <p:nvPr/>
        </p:nvSpPr>
        <p:spPr>
          <a:xfrm>
            <a:off x="546100" y="2070100"/>
            <a:ext cx="12655550" cy="7858921"/>
          </a:xfrm>
          <a:prstGeom prst="rect">
            <a:avLst/>
          </a:prstGeom>
          <a:ln w="50800">
            <a:solidFill>
              <a:srgbClr val="006FC0"/>
            </a:solidFill>
          </a:ln>
        </p:spPr>
        <p:txBody>
          <a:bodyPr vert="horz" wrap="square" lIns="0" tIns="60325" rIns="0" bIns="0" rtlCol="0">
            <a:spAutoFit/>
          </a:bodyPr>
          <a:lstStyle/>
          <a:p>
            <a:pPr marL="116205">
              <a:lnSpc>
                <a:spcPct val="100000"/>
              </a:lnSpc>
              <a:spcBef>
                <a:spcPts val="475"/>
              </a:spcBef>
            </a:pP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800" dirty="0">
              <a:latin typeface="Arial"/>
              <a:cs typeface="Arial"/>
            </a:endParaRPr>
          </a:p>
          <a:p>
            <a:pPr>
              <a:spcBef>
                <a:spcPts val="35"/>
              </a:spcBef>
            </a:pPr>
            <a:r>
              <a:rPr lang="en-GB" sz="2800" dirty="0">
                <a:latin typeface="Arial"/>
                <a:cs typeface="Arial"/>
              </a:rPr>
              <a:t> </a:t>
            </a:r>
          </a:p>
          <a:p>
            <a:pPr>
              <a:spcBef>
                <a:spcPts val="35"/>
              </a:spcBef>
            </a:pPr>
            <a:r>
              <a:rPr lang="en-GB" sz="2800" dirty="0">
                <a:latin typeface="Arial"/>
                <a:cs typeface="Arial"/>
              </a:rPr>
              <a:t> TM111 - 30</a:t>
            </a:r>
            <a:r>
              <a:rPr lang="en-GB" sz="2800" spc="-5" dirty="0">
                <a:latin typeface="Arial"/>
                <a:cs typeface="Arial"/>
              </a:rPr>
              <a:t> credits</a:t>
            </a:r>
          </a:p>
          <a:p>
            <a:pPr marL="116205">
              <a:lnSpc>
                <a:spcPts val="1525"/>
              </a:lnSpc>
            </a:pPr>
            <a:endParaRPr sz="2800" dirty="0">
              <a:latin typeface="Arial"/>
              <a:cs typeface="Arial"/>
            </a:endParaRPr>
          </a:p>
          <a:p>
            <a:pPr marL="116839" marR="4455795">
              <a:lnSpc>
                <a:spcPts val="1490"/>
              </a:lnSpc>
              <a:spcBef>
                <a:spcPts val="75"/>
              </a:spcBef>
            </a:pPr>
            <a:r>
              <a:rPr sz="2800" dirty="0">
                <a:latin typeface="Arial"/>
                <a:cs typeface="Arial"/>
              </a:rPr>
              <a:t>D </a:t>
            </a:r>
            <a:r>
              <a:rPr sz="2800" spc="-5" dirty="0">
                <a:latin typeface="Arial"/>
                <a:cs typeface="Arial"/>
              </a:rPr>
              <a:t>and </a:t>
            </a:r>
            <a:r>
              <a:rPr sz="2800" dirty="0">
                <a:latin typeface="Arial"/>
                <a:cs typeface="Arial"/>
              </a:rPr>
              <a:t>J </a:t>
            </a:r>
            <a:r>
              <a:rPr sz="2800" spc="-5" dirty="0">
                <a:latin typeface="Arial"/>
                <a:cs typeface="Arial"/>
              </a:rPr>
              <a:t>presentations 4600</a:t>
            </a:r>
            <a:r>
              <a:rPr lang="en-GB" sz="2800" spc="-5" dirty="0">
                <a:latin typeface="Arial"/>
                <a:cs typeface="Arial"/>
              </a:rPr>
              <a:t> students p.a.</a:t>
            </a:r>
          </a:p>
          <a:p>
            <a:pPr marL="116839" marR="4455795">
              <a:lnSpc>
                <a:spcPts val="1490"/>
              </a:lnSpc>
              <a:spcBef>
                <a:spcPts val="75"/>
              </a:spcBef>
            </a:pPr>
            <a:endParaRPr lang="en-GB" sz="2800" spc="-5" dirty="0">
              <a:latin typeface="Arial"/>
              <a:cs typeface="Arial"/>
            </a:endParaRPr>
          </a:p>
          <a:p>
            <a:pPr marL="116839" marR="4455795">
              <a:lnSpc>
                <a:spcPts val="1490"/>
              </a:lnSpc>
              <a:spcBef>
                <a:spcPts val="75"/>
              </a:spcBef>
            </a:pPr>
            <a:endParaRPr sz="2800" dirty="0">
              <a:latin typeface="Arial"/>
              <a:cs typeface="Arial"/>
            </a:endParaRPr>
          </a:p>
          <a:p>
            <a:pPr marL="116839">
              <a:lnSpc>
                <a:spcPts val="1525"/>
              </a:lnSpc>
            </a:pPr>
            <a:r>
              <a:rPr sz="2800" b="1" spc="-5" dirty="0">
                <a:latin typeface="Arial"/>
                <a:cs typeface="Arial"/>
              </a:rPr>
              <a:t>Issue</a:t>
            </a:r>
            <a:endParaRPr lang="en-GB" sz="2800" b="1" spc="-5" dirty="0">
              <a:latin typeface="Arial"/>
              <a:cs typeface="Arial"/>
            </a:endParaRPr>
          </a:p>
          <a:p>
            <a:pPr marL="116839">
              <a:lnSpc>
                <a:spcPts val="1525"/>
              </a:lnSpc>
            </a:pPr>
            <a:endParaRPr lang="en-GB" sz="2800" b="1" spc="-5" dirty="0">
              <a:latin typeface="Arial"/>
              <a:cs typeface="Arial"/>
            </a:endParaRPr>
          </a:p>
          <a:p>
            <a:pPr marL="116839">
              <a:lnSpc>
                <a:spcPts val="1525"/>
              </a:lnSpc>
            </a:pPr>
            <a:endParaRPr sz="2800" dirty="0">
              <a:latin typeface="Arial"/>
              <a:cs typeface="Arial"/>
            </a:endParaRPr>
          </a:p>
          <a:p>
            <a:pPr marL="116839">
              <a:lnSpc>
                <a:spcPts val="1525"/>
              </a:lnSpc>
            </a:pPr>
            <a:r>
              <a:rPr sz="2800" spc="-5" dirty="0">
                <a:latin typeface="Arial"/>
                <a:cs typeface="Arial"/>
              </a:rPr>
              <a:t>Problem-solving in programming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involves:</a:t>
            </a:r>
            <a:endParaRPr sz="2800" dirty="0">
              <a:latin typeface="Arial"/>
              <a:cs typeface="Arial"/>
            </a:endParaRPr>
          </a:p>
          <a:p>
            <a:pPr marL="573405" indent="-22923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573405" algn="l"/>
                <a:tab pos="574040" algn="l"/>
              </a:tabLst>
            </a:pPr>
            <a:r>
              <a:rPr lang="en-GB" sz="2800" spc="-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analysing, designing, implementing, testing…</a:t>
            </a:r>
            <a:endParaRPr sz="2800" dirty="0">
              <a:latin typeface="Arial"/>
              <a:cs typeface="Arial"/>
            </a:endParaRPr>
          </a:p>
          <a:p>
            <a:pPr marL="574040" indent="-22923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574040" algn="l"/>
                <a:tab pos="574675" algn="l"/>
              </a:tabLst>
            </a:pPr>
            <a:r>
              <a:rPr lang="en-GB" sz="2800" spc="-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tricky programming concepts (iteration,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selection…)</a:t>
            </a:r>
            <a:endParaRPr sz="2800" dirty="0">
              <a:latin typeface="Arial"/>
              <a:cs typeface="Arial"/>
            </a:endParaRPr>
          </a:p>
          <a:p>
            <a:pPr marL="574675" indent="-22923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574675" algn="l"/>
                <a:tab pos="575310" algn="l"/>
              </a:tabLst>
            </a:pPr>
            <a:r>
              <a:rPr lang="en-GB" sz="2800" spc="-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complexity</a:t>
            </a:r>
            <a:endParaRPr sz="2800" dirty="0">
              <a:latin typeface="Arial"/>
              <a:cs typeface="Arial"/>
            </a:endParaRPr>
          </a:p>
          <a:p>
            <a:pPr marL="574675" indent="-229235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574675" algn="l"/>
                <a:tab pos="575310" algn="l"/>
              </a:tabLst>
            </a:pPr>
            <a:r>
              <a:rPr lang="en-GB" sz="2800" spc="-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problems for novice programmers!</a:t>
            </a:r>
            <a:endParaRPr lang="en-GB" sz="2800" spc="-5" dirty="0">
              <a:latin typeface="Arial"/>
              <a:cs typeface="Arial"/>
            </a:endParaRPr>
          </a:p>
          <a:p>
            <a:pPr marL="574675" indent="-229235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574675" algn="l"/>
                <a:tab pos="575310" algn="l"/>
              </a:tabLst>
            </a:pPr>
            <a:endParaRPr sz="2800" dirty="0">
              <a:latin typeface="Arial"/>
              <a:cs typeface="Arial"/>
            </a:endParaRPr>
          </a:p>
          <a:p>
            <a:pPr marL="117475">
              <a:lnSpc>
                <a:spcPts val="1525"/>
              </a:lnSpc>
              <a:spcBef>
                <a:spcPts val="1430"/>
              </a:spcBef>
            </a:pPr>
            <a:r>
              <a:rPr sz="2800" b="1" spc="-5" dirty="0">
                <a:latin typeface="Arial"/>
                <a:cs typeface="Arial"/>
              </a:rPr>
              <a:t>Inspiration</a:t>
            </a:r>
            <a:endParaRPr lang="en-GB" sz="2800" b="1" spc="-5" dirty="0">
              <a:latin typeface="Arial"/>
              <a:cs typeface="Arial"/>
            </a:endParaRPr>
          </a:p>
          <a:p>
            <a:pPr marL="117475">
              <a:lnSpc>
                <a:spcPts val="1525"/>
              </a:lnSpc>
              <a:spcBef>
                <a:spcPts val="1430"/>
              </a:spcBef>
            </a:pPr>
            <a:endParaRPr sz="2800" dirty="0">
              <a:latin typeface="Arial"/>
              <a:cs typeface="Arial"/>
            </a:endParaRPr>
          </a:p>
          <a:p>
            <a:pPr marL="117475" marR="445134">
              <a:lnSpc>
                <a:spcPts val="1490"/>
              </a:lnSpc>
              <a:spcBef>
                <a:spcPts val="75"/>
              </a:spcBef>
            </a:pPr>
            <a:r>
              <a:rPr lang="en-GB" sz="2800" spc="-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Problem-solving screencasts in TM111 online teaching: videos</a:t>
            </a:r>
            <a:endParaRPr lang="en-GB" sz="2800" spc="-5" dirty="0">
              <a:latin typeface="Arial"/>
              <a:cs typeface="Arial"/>
            </a:endParaRPr>
          </a:p>
          <a:p>
            <a:pPr marL="117475" marR="445134">
              <a:lnSpc>
                <a:spcPts val="1490"/>
              </a:lnSpc>
              <a:spcBef>
                <a:spcPts val="75"/>
              </a:spcBef>
            </a:pPr>
            <a:endParaRPr lang="en-GB" sz="2800" spc="-5" dirty="0">
              <a:latin typeface="Arial"/>
              <a:cs typeface="Arial"/>
            </a:endParaRPr>
          </a:p>
          <a:p>
            <a:pPr marL="117475" marR="445134">
              <a:lnSpc>
                <a:spcPts val="1490"/>
              </a:lnSpc>
              <a:spcBef>
                <a:spcPts val="75"/>
              </a:spcBef>
            </a:pP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5" dirty="0">
                <a:latin typeface="Arial"/>
                <a:cs typeface="Arial"/>
              </a:rPr>
              <a:t>programmer thinking aloud their approach to solving </a:t>
            </a:r>
            <a:r>
              <a:rPr sz="2800" dirty="0">
                <a:latin typeface="Arial"/>
                <a:cs typeface="Arial"/>
              </a:rPr>
              <a:t>a</a:t>
            </a:r>
            <a:endParaRPr lang="en-GB" sz="2800" dirty="0">
              <a:latin typeface="Arial"/>
              <a:cs typeface="Arial"/>
            </a:endParaRPr>
          </a:p>
          <a:p>
            <a:pPr marL="117475" marR="445134">
              <a:lnSpc>
                <a:spcPts val="1490"/>
              </a:lnSpc>
              <a:spcBef>
                <a:spcPts val="75"/>
              </a:spcBef>
            </a:pPr>
            <a:endParaRPr lang="en-GB" sz="2800" dirty="0">
              <a:latin typeface="Arial"/>
              <a:cs typeface="Arial"/>
            </a:endParaRPr>
          </a:p>
          <a:p>
            <a:pPr marL="117475" marR="445134">
              <a:lnSpc>
                <a:spcPts val="1490"/>
              </a:lnSpc>
              <a:spcBef>
                <a:spcPts val="75"/>
              </a:spcBef>
            </a:pP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problem </a:t>
            </a:r>
            <a:r>
              <a:rPr sz="2800" dirty="0">
                <a:latin typeface="Arial"/>
                <a:cs typeface="Arial"/>
              </a:rPr>
              <a:t>– </a:t>
            </a:r>
            <a:r>
              <a:rPr sz="2800" spc="-5" dirty="0">
                <a:latin typeface="Arial"/>
                <a:cs typeface="Arial"/>
              </a:rPr>
              <a:t>making mistakes, backtracking, testing, finding</a:t>
            </a:r>
            <a:endParaRPr lang="en-GB" sz="2800" spc="-5" dirty="0">
              <a:latin typeface="Arial"/>
              <a:cs typeface="Arial"/>
            </a:endParaRPr>
          </a:p>
          <a:p>
            <a:pPr marL="117475" marR="445134">
              <a:lnSpc>
                <a:spcPts val="1490"/>
              </a:lnSpc>
              <a:spcBef>
                <a:spcPts val="75"/>
              </a:spcBef>
            </a:pPr>
            <a:endParaRPr lang="en-GB" sz="2800" spc="-5" dirty="0">
              <a:latin typeface="Arial"/>
              <a:cs typeface="Arial"/>
            </a:endParaRPr>
          </a:p>
          <a:p>
            <a:pPr marL="117475" marR="445134">
              <a:lnSpc>
                <a:spcPts val="1490"/>
              </a:lnSpc>
              <a:spcBef>
                <a:spcPts val="75"/>
              </a:spcBef>
            </a:pPr>
            <a:r>
              <a:rPr sz="2800" spc="-5" dirty="0">
                <a:latin typeface="Arial"/>
                <a:cs typeface="Arial"/>
              </a:rPr>
              <a:t> errors, correcting code</a:t>
            </a:r>
            <a:r>
              <a:rPr sz="2800" dirty="0">
                <a:latin typeface="Arial"/>
                <a:cs typeface="Arial"/>
              </a:rPr>
              <a:t> …</a:t>
            </a:r>
            <a:endParaRPr lang="en-GB" sz="2800" dirty="0">
              <a:latin typeface="Arial"/>
              <a:cs typeface="Arial"/>
            </a:endParaRPr>
          </a:p>
          <a:p>
            <a:pPr marL="117475" marR="445134">
              <a:lnSpc>
                <a:spcPts val="1490"/>
              </a:lnSpc>
              <a:spcBef>
                <a:spcPts val="75"/>
              </a:spcBef>
            </a:pPr>
            <a:endParaRPr sz="2800" dirty="0">
              <a:latin typeface="Arial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9C3F89-9CDC-504C-9348-FA4CFA54E13C}"/>
              </a:ext>
            </a:extLst>
          </p:cNvPr>
          <p:cNvSpPr txBox="1"/>
          <p:nvPr/>
        </p:nvSpPr>
        <p:spPr>
          <a:xfrm>
            <a:off x="475943" y="495966"/>
            <a:ext cx="5257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6600"/>
                </a:solidFill>
                <a:latin typeface="Arial"/>
                <a:ea typeface="+mj-ea"/>
                <a:cs typeface="Arial"/>
              </a:rPr>
              <a:t>Background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934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476250" y="1865533"/>
            <a:ext cx="14478000" cy="8273419"/>
          </a:xfrm>
          <a:prstGeom prst="rect">
            <a:avLst/>
          </a:prstGeom>
          <a:solidFill>
            <a:srgbClr val="C5DFB3"/>
          </a:solidFill>
          <a:ln w="50800">
            <a:solidFill>
              <a:srgbClr val="006FC0"/>
            </a:solidFill>
          </a:ln>
        </p:spPr>
        <p:txBody>
          <a:bodyPr vert="horz" wrap="square" lIns="0" tIns="60325" rIns="0" bIns="0" rtlCol="0">
            <a:spAutoFit/>
          </a:bodyPr>
          <a:lstStyle/>
          <a:p>
            <a:pPr marL="116839" marR="192405" indent="-635">
              <a:spcBef>
                <a:spcPts val="75"/>
              </a:spcBef>
            </a:pPr>
            <a:r>
              <a:rPr sz="2800" spc="-5" dirty="0">
                <a:latin typeface="Arial"/>
                <a:cs typeface="Arial"/>
              </a:rPr>
              <a:t>Tutors provide screencast instead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5" dirty="0">
                <a:latin typeface="Arial"/>
                <a:cs typeface="Arial"/>
              </a:rPr>
              <a:t>written feedback on individual</a:t>
            </a:r>
            <a:r>
              <a:rPr lang="en-GB" sz="2800" spc="-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TMA  answers, giving audio-visual insight into </a:t>
            </a:r>
            <a:r>
              <a:rPr sz="2800" dirty="0">
                <a:latin typeface="Arial"/>
                <a:cs typeface="Arial"/>
              </a:rPr>
              <a:t>how an </a:t>
            </a:r>
            <a:r>
              <a:rPr sz="2800" spc="-5" dirty="0">
                <a:latin typeface="Arial"/>
                <a:cs typeface="Arial"/>
              </a:rPr>
              <a:t>experienced programmer solves </a:t>
            </a:r>
            <a:r>
              <a:rPr sz="2800" dirty="0">
                <a:latin typeface="Arial"/>
                <a:cs typeface="Arial"/>
              </a:rPr>
              <a:t>a </a:t>
            </a:r>
            <a:r>
              <a:rPr sz="2800" spc="-5" dirty="0">
                <a:latin typeface="Arial"/>
                <a:cs typeface="Arial"/>
              </a:rPr>
              <a:t>problem, following the student's own initial thought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processes</a:t>
            </a:r>
            <a:r>
              <a:rPr lang="en-GB" sz="2800" spc="-5" dirty="0">
                <a:latin typeface="Arial"/>
                <a:cs typeface="Arial"/>
              </a:rPr>
              <a:t>.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25"/>
              </a:spcBef>
            </a:pPr>
            <a:endParaRPr sz="2800" dirty="0">
              <a:latin typeface="Arial"/>
              <a:cs typeface="Arial"/>
            </a:endParaRPr>
          </a:p>
          <a:p>
            <a:pPr marL="116839"/>
            <a:r>
              <a:rPr sz="2800" b="1" dirty="0">
                <a:latin typeface="Arial"/>
                <a:cs typeface="Arial"/>
              </a:rPr>
              <a:t>Aims</a:t>
            </a:r>
            <a:endParaRPr lang="en-GB" sz="2800" b="1" dirty="0">
              <a:latin typeface="Arial"/>
              <a:cs typeface="Arial"/>
            </a:endParaRPr>
          </a:p>
          <a:p>
            <a:pPr marL="116839"/>
            <a:endParaRPr sz="2800" dirty="0">
              <a:latin typeface="Arial"/>
              <a:cs typeface="Arial"/>
            </a:endParaRPr>
          </a:p>
          <a:p>
            <a:pPr marL="573405" indent="-229235">
              <a:buChar char="•"/>
              <a:tabLst>
                <a:tab pos="573405" algn="l"/>
                <a:tab pos="574040" algn="l"/>
              </a:tabLst>
            </a:pPr>
            <a:r>
              <a:rPr sz="2800" spc="-5" dirty="0">
                <a:latin typeface="Arial"/>
                <a:cs typeface="Arial"/>
              </a:rPr>
              <a:t>Are problem-solving skills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enhanced?</a:t>
            </a:r>
            <a:endParaRPr sz="2800" dirty="0">
              <a:latin typeface="Arial"/>
              <a:cs typeface="Arial"/>
            </a:endParaRPr>
          </a:p>
          <a:p>
            <a:pPr marL="573405" indent="-229235">
              <a:buChar char="•"/>
              <a:tabLst>
                <a:tab pos="573405" algn="l"/>
                <a:tab pos="574040" algn="l"/>
              </a:tabLst>
            </a:pPr>
            <a:r>
              <a:rPr sz="2800" spc="-5" dirty="0">
                <a:latin typeface="Arial"/>
                <a:cs typeface="Arial"/>
              </a:rPr>
              <a:t>What screencast content is most beneficial?</a:t>
            </a:r>
            <a:endParaRPr sz="2800" dirty="0">
              <a:latin typeface="Arial"/>
              <a:cs typeface="Arial"/>
            </a:endParaRPr>
          </a:p>
          <a:p>
            <a:pPr marL="573405" indent="-229235">
              <a:buChar char="•"/>
              <a:tabLst>
                <a:tab pos="573405" algn="l"/>
                <a:tab pos="574040" algn="l"/>
              </a:tabLst>
            </a:pPr>
            <a:r>
              <a:rPr sz="2800" spc="-5" dirty="0">
                <a:latin typeface="Arial"/>
                <a:cs typeface="Arial"/>
              </a:rPr>
              <a:t>How time-consuming for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tutors?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45"/>
              </a:spcBef>
            </a:pPr>
            <a:endParaRPr sz="2800" dirty="0">
              <a:latin typeface="Arial"/>
              <a:cs typeface="Arial"/>
            </a:endParaRPr>
          </a:p>
          <a:p>
            <a:pPr marL="116205"/>
            <a:r>
              <a:rPr sz="2800" b="1" spc="-5" dirty="0">
                <a:latin typeface="Arial"/>
                <a:cs typeface="Arial"/>
              </a:rPr>
              <a:t>Activities</a:t>
            </a:r>
            <a:endParaRPr lang="en-GB" sz="2800" b="1" spc="-5" dirty="0">
              <a:latin typeface="Arial"/>
              <a:cs typeface="Arial"/>
            </a:endParaRPr>
          </a:p>
          <a:p>
            <a:pPr marL="116205"/>
            <a:endParaRPr sz="2800" dirty="0">
              <a:latin typeface="Arial"/>
              <a:cs typeface="Arial"/>
            </a:endParaRPr>
          </a:p>
          <a:p>
            <a:pPr marL="116205" marR="154305" indent="-635">
              <a:spcBef>
                <a:spcPts val="80"/>
              </a:spcBef>
            </a:pPr>
            <a:r>
              <a:rPr sz="2800" b="1" i="1" spc="-5" dirty="0">
                <a:latin typeface="Arial"/>
                <a:cs typeface="Arial"/>
              </a:rPr>
              <a:t>Stage </a:t>
            </a:r>
            <a:r>
              <a:rPr sz="2800" b="1" i="1" dirty="0">
                <a:latin typeface="Arial"/>
                <a:cs typeface="Arial"/>
              </a:rPr>
              <a:t>1 - </a:t>
            </a:r>
            <a:r>
              <a:rPr sz="2800" b="1" i="1" spc="-5" dirty="0">
                <a:latin typeface="Arial"/>
                <a:cs typeface="Arial"/>
              </a:rPr>
              <a:t>Free-rein screencasting exploration </a:t>
            </a:r>
            <a:r>
              <a:rPr sz="2800" spc="-5" dirty="0">
                <a:latin typeface="Arial"/>
                <a:cs typeface="Arial"/>
              </a:rPr>
              <a:t>Five experienced, funded  TM111 tutors created individual screencast TMA feedback, deciding on which  solutions to focus; the content and structure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5" dirty="0">
                <a:latin typeface="Arial"/>
                <a:cs typeface="Arial"/>
              </a:rPr>
              <a:t>screencasts; and the</a:t>
            </a:r>
            <a:r>
              <a:rPr sz="2800" spc="1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technologies</a:t>
            </a:r>
            <a:r>
              <a:rPr lang="en-GB" sz="2800" spc="-5" dirty="0">
                <a:latin typeface="Arial"/>
                <a:cs typeface="Arial"/>
              </a:rPr>
              <a:t>.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15"/>
              </a:spcBef>
            </a:pPr>
            <a:endParaRPr sz="2800" dirty="0">
              <a:latin typeface="Arial"/>
              <a:cs typeface="Arial"/>
            </a:endParaRPr>
          </a:p>
          <a:p>
            <a:pPr marL="116205"/>
            <a:r>
              <a:rPr sz="2800" b="1" i="1" spc="-5" dirty="0">
                <a:latin typeface="Arial"/>
                <a:cs typeface="Arial"/>
              </a:rPr>
              <a:t>Stage </a:t>
            </a:r>
            <a:r>
              <a:rPr sz="2800" b="1" i="1" dirty="0">
                <a:latin typeface="Arial"/>
                <a:cs typeface="Arial"/>
              </a:rPr>
              <a:t>2 - </a:t>
            </a:r>
            <a:r>
              <a:rPr sz="2800" b="1" i="1" spc="-5" dirty="0">
                <a:latin typeface="Arial"/>
                <a:cs typeface="Arial"/>
              </a:rPr>
              <a:t>Guided</a:t>
            </a:r>
            <a:r>
              <a:rPr sz="2800" b="1" i="1" spc="-10" dirty="0">
                <a:latin typeface="Arial"/>
                <a:cs typeface="Arial"/>
              </a:rPr>
              <a:t> </a:t>
            </a:r>
            <a:r>
              <a:rPr sz="2800" b="1" i="1" spc="-5" dirty="0">
                <a:latin typeface="Arial"/>
                <a:cs typeface="Arial"/>
              </a:rPr>
              <a:t>screencasting</a:t>
            </a:r>
            <a:endParaRPr sz="2800" dirty="0">
              <a:latin typeface="Arial"/>
              <a:cs typeface="Arial"/>
            </a:endParaRPr>
          </a:p>
          <a:p>
            <a:pPr marL="116839" marR="559435" indent="-635">
              <a:spcBef>
                <a:spcPts val="75"/>
              </a:spcBef>
            </a:pPr>
            <a:r>
              <a:rPr sz="2800" spc="-5" dirty="0">
                <a:latin typeface="Arial"/>
                <a:cs typeface="Arial"/>
              </a:rPr>
              <a:t>Two volunteer tutors created individual screencast TMA feedback, following  guidelines developed from Stage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1</a:t>
            </a:r>
            <a:r>
              <a:rPr lang="en-GB" sz="2800" dirty="0">
                <a:latin typeface="Arial"/>
                <a:cs typeface="Arial"/>
              </a:rPr>
              <a:t>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B7C571C-DBC3-7B4C-9BAE-0AC96082AA5B}"/>
              </a:ext>
            </a:extLst>
          </p:cNvPr>
          <p:cNvSpPr txBox="1"/>
          <p:nvPr/>
        </p:nvSpPr>
        <p:spPr>
          <a:xfrm>
            <a:off x="476250" y="547024"/>
            <a:ext cx="5257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6600"/>
                </a:solidFill>
                <a:latin typeface="Arial"/>
                <a:ea typeface="+mj-ea"/>
                <a:cs typeface="Arial"/>
              </a:rPr>
              <a:t>Project outline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224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051846" y="6557901"/>
            <a:ext cx="5097208" cy="33607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667250" y="1219075"/>
            <a:ext cx="4724400" cy="2948939"/>
          </a:xfrm>
          <a:prstGeom prst="rect">
            <a:avLst/>
          </a:prstGeom>
          <a:blipFill>
            <a:blip r:embed="rId4" cstate="print"/>
            <a:stretch>
              <a:fillRect r="-3226" b="-25685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799478" y="6664836"/>
            <a:ext cx="154305" cy="310515"/>
          </a:xfrm>
          <a:custGeom>
            <a:avLst/>
            <a:gdLst/>
            <a:ahLst/>
            <a:cxnLst/>
            <a:rect l="l" t="t" r="r" b="b"/>
            <a:pathLst>
              <a:path w="154304" h="310515">
                <a:moveTo>
                  <a:pt x="115453" y="232298"/>
                </a:moveTo>
                <a:lnTo>
                  <a:pt x="38967" y="232298"/>
                </a:lnTo>
                <a:lnTo>
                  <a:pt x="38967" y="0"/>
                </a:lnTo>
                <a:lnTo>
                  <a:pt x="115453" y="0"/>
                </a:lnTo>
                <a:lnTo>
                  <a:pt x="115453" y="232298"/>
                </a:lnTo>
                <a:close/>
              </a:path>
              <a:path w="154304" h="310515">
                <a:moveTo>
                  <a:pt x="77210" y="309916"/>
                </a:moveTo>
                <a:lnTo>
                  <a:pt x="0" y="232298"/>
                </a:lnTo>
                <a:lnTo>
                  <a:pt x="153699" y="232298"/>
                </a:lnTo>
                <a:lnTo>
                  <a:pt x="77210" y="3099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B641729-37B9-4643-A7B4-AB6D204475A8}"/>
              </a:ext>
            </a:extLst>
          </p:cNvPr>
          <p:cNvSpPr txBox="1"/>
          <p:nvPr/>
        </p:nvSpPr>
        <p:spPr>
          <a:xfrm>
            <a:off x="7305540" y="6557901"/>
            <a:ext cx="3573207" cy="1938992"/>
          </a:xfrm>
          <a:prstGeom prst="rect">
            <a:avLst/>
          </a:prstGeom>
          <a:noFill/>
          <a:ln w="508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Stage 2 screencasts were selected to be used as examples for tutors in future presentations:</a:t>
            </a:r>
          </a:p>
          <a:p>
            <a:r>
              <a:rPr lang="en-GB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Sample 1</a:t>
            </a:r>
            <a:endParaRPr lang="en-GB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Sample 2</a:t>
            </a:r>
            <a:endParaRPr lang="en-GB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AutoShape 2">
            <a:extLst>
              <a:ext uri="{FF2B5EF4-FFF2-40B4-BE49-F238E27FC236}">
                <a16:creationId xmlns:a16="http://schemas.microsoft.com/office/drawing/2014/main" id="{855534EC-573F-47B0-BA59-FE0563233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6180" y="2034414"/>
            <a:ext cx="4312477" cy="2133600"/>
          </a:xfrm>
          <a:prstGeom prst="wedgeEllipseCallout">
            <a:avLst>
              <a:gd name="adj1" fmla="val -65796"/>
              <a:gd name="adj2" fmla="val 33069"/>
            </a:avLst>
          </a:prstGeom>
          <a:solidFill>
            <a:srgbClr val="FFC0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… easier to follow the visual feedback within OU Build than just being presented with screen captures and written explanation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290616C-5A51-4215-AAA9-FF35F4D7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216" y="667765"/>
            <a:ext cx="13447267" cy="430887"/>
          </a:xfrm>
        </p:spPr>
        <p:txBody>
          <a:bodyPr/>
          <a:lstStyle/>
          <a:p>
            <a:r>
              <a:rPr lang="en-GB" dirty="0"/>
              <a:t>Student feedback</a:t>
            </a:r>
          </a:p>
        </p:txBody>
      </p:sp>
      <p:sp>
        <p:nvSpPr>
          <p:cNvPr id="2" name="Oval Callout 1">
            <a:extLst>
              <a:ext uri="{FF2B5EF4-FFF2-40B4-BE49-F238E27FC236}">
                <a16:creationId xmlns:a16="http://schemas.microsoft.com/office/drawing/2014/main" id="{DEFA13F4-B203-314C-B250-46D4D4314B96}"/>
              </a:ext>
            </a:extLst>
          </p:cNvPr>
          <p:cNvSpPr/>
          <p:nvPr/>
        </p:nvSpPr>
        <p:spPr>
          <a:xfrm>
            <a:off x="1051846" y="1752486"/>
            <a:ext cx="3025270" cy="1327561"/>
          </a:xfrm>
          <a:prstGeom prst="wedgeEllipseCallout">
            <a:avLst>
              <a:gd name="adj1" fmla="val 83445"/>
              <a:gd name="adj2" fmla="val 88994"/>
            </a:avLst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>
                <a:solidFill>
                  <a:schemeClr val="tx1"/>
                </a:solidFill>
              </a:rPr>
              <a:t>"… adressed to me, easy to understand and I found it vey useful"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4DB1300-02BE-5944-ADFB-F2C993E58B63}"/>
              </a:ext>
            </a:extLst>
          </p:cNvPr>
          <p:cNvSpPr txBox="1"/>
          <p:nvPr/>
        </p:nvSpPr>
        <p:spPr>
          <a:xfrm>
            <a:off x="3600450" y="4245908"/>
            <a:ext cx="5562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"I didn't understand how to get the sprite to ask a question with 2 random numbers. But I have the coding a go for correct and incorrect answers."</a:t>
            </a:r>
          </a:p>
          <a:p>
            <a:endParaRPr lang="en-US" sz="2000" dirty="0"/>
          </a:p>
          <a:p>
            <a:r>
              <a:rPr lang="en-US" sz="2000" i="1" dirty="0"/>
              <a:t>"I have produced two videos here, a commentary on your submission."</a:t>
            </a:r>
          </a:p>
        </p:txBody>
      </p:sp>
    </p:spTree>
    <p:extLst>
      <p:ext uri="{BB962C8B-B14F-4D97-AF65-F5344CB8AC3E}">
        <p14:creationId xmlns:p14="http://schemas.microsoft.com/office/powerpoint/2010/main" val="3165236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A632A-CDC2-404E-AB2E-58577A7AB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216" y="667765"/>
            <a:ext cx="13447267" cy="430887"/>
          </a:xfrm>
        </p:spPr>
        <p:txBody>
          <a:bodyPr/>
          <a:lstStyle/>
          <a:p>
            <a:r>
              <a:rPr lang="en-GB" dirty="0"/>
              <a:t>Example screencast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88D97E-64D3-420E-B8F3-FD6933A8B0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2402" y="2512566"/>
            <a:ext cx="11519648" cy="6491734"/>
          </a:xfrm>
          <a:prstGeom prst="rect">
            <a:avLst/>
          </a:prstGeom>
        </p:spPr>
      </p:pic>
      <p:pic>
        <p:nvPicPr>
          <p:cNvPr id="3" name="Online Media 2" title="TMA02 Q2 example screencast">
            <a:hlinkClick r:id="" action="ppaction://media"/>
            <a:extLst>
              <a:ext uri="{FF2B5EF4-FFF2-40B4-BE49-F238E27FC236}">
                <a16:creationId xmlns:a16="http://schemas.microsoft.com/office/drawing/2014/main" id="{BED887C0-6D5A-4D5B-9233-768801A806B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072402" y="2512566"/>
            <a:ext cx="12617547" cy="7128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010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10799478" y="6664836"/>
            <a:ext cx="154305" cy="310515"/>
          </a:xfrm>
          <a:custGeom>
            <a:avLst/>
            <a:gdLst/>
            <a:ahLst/>
            <a:cxnLst/>
            <a:rect l="l" t="t" r="r" b="b"/>
            <a:pathLst>
              <a:path w="154304" h="310515">
                <a:moveTo>
                  <a:pt x="115453" y="232298"/>
                </a:moveTo>
                <a:lnTo>
                  <a:pt x="38967" y="232298"/>
                </a:lnTo>
                <a:lnTo>
                  <a:pt x="38967" y="0"/>
                </a:lnTo>
                <a:lnTo>
                  <a:pt x="115453" y="0"/>
                </a:lnTo>
                <a:lnTo>
                  <a:pt x="115453" y="232298"/>
                </a:lnTo>
                <a:close/>
              </a:path>
              <a:path w="154304" h="310515">
                <a:moveTo>
                  <a:pt x="77210" y="309916"/>
                </a:moveTo>
                <a:lnTo>
                  <a:pt x="0" y="232298"/>
                </a:lnTo>
                <a:lnTo>
                  <a:pt x="153699" y="232298"/>
                </a:lnTo>
                <a:lnTo>
                  <a:pt x="77210" y="3099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799481" y="6664836"/>
            <a:ext cx="154305" cy="310515"/>
          </a:xfrm>
          <a:custGeom>
            <a:avLst/>
            <a:gdLst/>
            <a:ahLst/>
            <a:cxnLst/>
            <a:rect l="l" t="t" r="r" b="b"/>
            <a:pathLst>
              <a:path w="154304" h="310515">
                <a:moveTo>
                  <a:pt x="0" y="232299"/>
                </a:moveTo>
                <a:lnTo>
                  <a:pt x="38965" y="232299"/>
                </a:lnTo>
                <a:lnTo>
                  <a:pt x="38965" y="0"/>
                </a:lnTo>
                <a:lnTo>
                  <a:pt x="115453" y="0"/>
                </a:lnTo>
                <a:lnTo>
                  <a:pt x="115453" y="232299"/>
                </a:lnTo>
                <a:lnTo>
                  <a:pt x="153697" y="232299"/>
                </a:lnTo>
                <a:lnTo>
                  <a:pt x="77209" y="309916"/>
                </a:lnTo>
                <a:lnTo>
                  <a:pt x="0" y="232299"/>
                </a:lnTo>
                <a:close/>
              </a:path>
            </a:pathLst>
          </a:custGeom>
          <a:ln w="894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000250" y="2070100"/>
            <a:ext cx="10515600" cy="612283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57150">
            <a:solidFill>
              <a:srgbClr val="4471C4"/>
            </a:solidFill>
          </a:ln>
        </p:spPr>
        <p:txBody>
          <a:bodyPr vert="horz" wrap="square" lIns="0" tIns="64135" rIns="0" bIns="0" rtlCol="0">
            <a:spAutoFit/>
          </a:bodyPr>
          <a:lstStyle/>
          <a:p>
            <a:endParaRPr lang="en-GB" sz="2800" dirty="0">
              <a:latin typeface="Arial"/>
              <a:cs typeface="Arial"/>
            </a:endParaRPr>
          </a:p>
          <a:p>
            <a:pPr marL="406400"/>
            <a:r>
              <a:rPr lang="en-GB" sz="2800" b="1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Pedagogic and technical</a:t>
            </a:r>
            <a:r>
              <a:rPr lang="en-GB" sz="2800" b="1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lang="en-GB" sz="2800" b="1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guidance</a:t>
            </a:r>
            <a:endParaRPr lang="en-GB" sz="2800" dirty="0">
              <a:latin typeface="Arial"/>
              <a:cs typeface="Arial"/>
            </a:endParaRPr>
          </a:p>
          <a:p>
            <a:endParaRPr lang="en-GB" sz="2800" dirty="0">
              <a:latin typeface="Arial"/>
              <a:cs typeface="Arial"/>
            </a:endParaRPr>
          </a:p>
          <a:p>
            <a:pPr marL="406400"/>
            <a:r>
              <a:rPr lang="en-GB" sz="2800" spc="-5" dirty="0">
                <a:latin typeface="Arial"/>
                <a:cs typeface="Arial"/>
              </a:rPr>
              <a:t>Successful</a:t>
            </a:r>
            <a:r>
              <a:rPr lang="en-GB" sz="2800" spc="-10" dirty="0">
                <a:latin typeface="Arial"/>
                <a:cs typeface="Arial"/>
              </a:rPr>
              <a:t> </a:t>
            </a:r>
            <a:r>
              <a:rPr lang="en-GB" sz="2800" spc="-5" dirty="0">
                <a:latin typeface="Arial"/>
                <a:cs typeface="Arial"/>
              </a:rPr>
              <a:t>screencasts:</a:t>
            </a:r>
            <a:endParaRPr lang="en-GB" sz="2800" dirty="0">
              <a:latin typeface="Arial"/>
              <a:cs typeface="Arial"/>
            </a:endParaRPr>
          </a:p>
          <a:p>
            <a:pPr>
              <a:spcBef>
                <a:spcPts val="25"/>
              </a:spcBef>
            </a:pPr>
            <a:endParaRPr lang="en-GB" sz="2800" dirty="0">
              <a:latin typeface="Arial"/>
              <a:cs typeface="Arial"/>
            </a:endParaRPr>
          </a:p>
          <a:p>
            <a:pPr marL="576580" indent="-229235">
              <a:buFont typeface="Symbol"/>
              <a:buChar char=""/>
              <a:tabLst>
                <a:tab pos="576580" algn="l"/>
                <a:tab pos="577215" algn="l"/>
              </a:tabLst>
            </a:pPr>
            <a:r>
              <a:rPr lang="en-GB" sz="2800" spc="-5" dirty="0">
                <a:latin typeface="Arial"/>
                <a:cs typeface="Arial"/>
              </a:rPr>
              <a:t>focus on developing transferrable programming concepts and</a:t>
            </a:r>
            <a:r>
              <a:rPr lang="en-GB" sz="2800" spc="45" dirty="0">
                <a:latin typeface="Arial"/>
                <a:cs typeface="Arial"/>
              </a:rPr>
              <a:t> </a:t>
            </a:r>
            <a:r>
              <a:rPr lang="en-GB" sz="2800" spc="-5" dirty="0">
                <a:latin typeface="Arial"/>
                <a:cs typeface="Arial"/>
              </a:rPr>
              <a:t>skills</a:t>
            </a:r>
            <a:endParaRPr lang="en-GB" sz="2800" dirty="0">
              <a:latin typeface="Arial"/>
              <a:cs typeface="Arial"/>
            </a:endParaRPr>
          </a:p>
          <a:p>
            <a:pPr marL="576580" indent="-229235">
              <a:spcBef>
                <a:spcPts val="25"/>
              </a:spcBef>
              <a:buFont typeface="Symbol"/>
              <a:buChar char=""/>
              <a:tabLst>
                <a:tab pos="576580" algn="l"/>
                <a:tab pos="577215" algn="l"/>
              </a:tabLst>
            </a:pPr>
            <a:r>
              <a:rPr lang="en-GB" sz="2800" spc="-5" dirty="0">
                <a:latin typeface="Arial"/>
                <a:cs typeface="Arial"/>
              </a:rPr>
              <a:t>exploit the visual aspects </a:t>
            </a:r>
            <a:r>
              <a:rPr lang="en-GB" sz="2800" dirty="0">
                <a:latin typeface="Arial"/>
                <a:cs typeface="Arial"/>
              </a:rPr>
              <a:t>of </a:t>
            </a:r>
            <a:r>
              <a:rPr lang="en-GB" sz="2800" spc="-5" dirty="0">
                <a:latin typeface="Arial"/>
                <a:cs typeface="Arial"/>
              </a:rPr>
              <a:t>code</a:t>
            </a:r>
            <a:r>
              <a:rPr lang="en-GB" sz="2800" spc="-15" dirty="0">
                <a:latin typeface="Arial"/>
                <a:cs typeface="Arial"/>
              </a:rPr>
              <a:t> </a:t>
            </a:r>
            <a:r>
              <a:rPr lang="en-GB" sz="2800" spc="-5" dirty="0">
                <a:latin typeface="Arial"/>
                <a:cs typeface="Arial"/>
              </a:rPr>
              <a:t>creation</a:t>
            </a:r>
            <a:endParaRPr lang="en-GB" sz="2800" dirty="0">
              <a:latin typeface="Arial"/>
              <a:cs typeface="Arial"/>
            </a:endParaRPr>
          </a:p>
          <a:p>
            <a:pPr marL="576580" marR="346075" indent="-229235">
              <a:spcBef>
                <a:spcPts val="130"/>
              </a:spcBef>
              <a:buFont typeface="Symbol"/>
              <a:buChar char=""/>
              <a:tabLst>
                <a:tab pos="576580" algn="l"/>
                <a:tab pos="577215" algn="l"/>
              </a:tabLst>
            </a:pPr>
            <a:r>
              <a:rPr lang="en-GB" sz="2800" spc="-5" dirty="0">
                <a:latin typeface="Arial"/>
                <a:cs typeface="Arial"/>
              </a:rPr>
              <a:t>focus on student solutions that are substantially right and can </a:t>
            </a:r>
            <a:r>
              <a:rPr lang="en-GB" sz="2800" dirty="0">
                <a:latin typeface="Arial"/>
                <a:cs typeface="Arial"/>
              </a:rPr>
              <a:t>made </a:t>
            </a:r>
            <a:r>
              <a:rPr lang="en-GB" sz="2800" spc="-5" dirty="0">
                <a:latin typeface="Arial"/>
                <a:cs typeface="Arial"/>
              </a:rPr>
              <a:t>fully  correct with </a:t>
            </a:r>
            <a:r>
              <a:rPr lang="en-GB" sz="2800" dirty="0">
                <a:latin typeface="Arial"/>
                <a:cs typeface="Arial"/>
              </a:rPr>
              <a:t>a </a:t>
            </a:r>
            <a:r>
              <a:rPr lang="en-GB" sz="2800" spc="-5" dirty="0">
                <a:latin typeface="Arial"/>
                <a:cs typeface="Arial"/>
              </a:rPr>
              <a:t>small amount </a:t>
            </a:r>
            <a:r>
              <a:rPr lang="en-GB" sz="2800" dirty="0">
                <a:latin typeface="Arial"/>
                <a:cs typeface="Arial"/>
              </a:rPr>
              <a:t>of </a:t>
            </a:r>
            <a:r>
              <a:rPr lang="en-GB" sz="2800" spc="-5" dirty="0">
                <a:latin typeface="Arial"/>
                <a:cs typeface="Arial"/>
              </a:rPr>
              <a:t>tutor</a:t>
            </a:r>
            <a:r>
              <a:rPr lang="en-GB" sz="2800" spc="-10" dirty="0">
                <a:latin typeface="Arial"/>
                <a:cs typeface="Arial"/>
              </a:rPr>
              <a:t> </a:t>
            </a:r>
            <a:r>
              <a:rPr lang="en-GB" sz="2800" spc="-5" dirty="0">
                <a:latin typeface="Arial"/>
                <a:cs typeface="Arial"/>
              </a:rPr>
              <a:t>guidance</a:t>
            </a:r>
            <a:endParaRPr lang="en-GB" sz="2800" dirty="0">
              <a:latin typeface="Arial"/>
              <a:cs typeface="Arial"/>
            </a:endParaRPr>
          </a:p>
          <a:p>
            <a:pPr marL="576580" indent="-229235">
              <a:buFont typeface="Symbol"/>
              <a:buChar char=""/>
              <a:tabLst>
                <a:tab pos="576580" algn="l"/>
                <a:tab pos="577215" algn="l"/>
              </a:tabLst>
            </a:pPr>
            <a:r>
              <a:rPr lang="en-GB" sz="2800" spc="-5" dirty="0">
                <a:latin typeface="Arial"/>
                <a:cs typeface="Arial"/>
              </a:rPr>
              <a:t>are planned, but only</a:t>
            </a:r>
            <a:r>
              <a:rPr lang="en-GB" sz="2800" dirty="0">
                <a:latin typeface="Arial"/>
                <a:cs typeface="Arial"/>
              </a:rPr>
              <a:t> </a:t>
            </a:r>
            <a:r>
              <a:rPr lang="en-GB" sz="2800" spc="-5" dirty="0">
                <a:latin typeface="Arial"/>
                <a:cs typeface="Arial"/>
              </a:rPr>
              <a:t>roughly</a:t>
            </a:r>
            <a:endParaRPr lang="en-GB" sz="2800" dirty="0">
              <a:latin typeface="Arial"/>
              <a:cs typeface="Arial"/>
            </a:endParaRPr>
          </a:p>
          <a:p>
            <a:pPr marL="577215" indent="-229870">
              <a:spcBef>
                <a:spcPts val="25"/>
              </a:spcBef>
              <a:buFont typeface="Symbol"/>
              <a:buChar char=""/>
              <a:tabLst>
                <a:tab pos="577215" algn="l"/>
                <a:tab pos="577850" algn="l"/>
              </a:tabLst>
            </a:pPr>
            <a:r>
              <a:rPr lang="en-GB" sz="2800" spc="-5" dirty="0">
                <a:latin typeface="Arial"/>
                <a:cs typeface="Arial"/>
              </a:rPr>
              <a:t>are shared via </a:t>
            </a:r>
            <a:r>
              <a:rPr lang="en-GB" sz="2800" dirty="0">
                <a:latin typeface="Arial"/>
                <a:cs typeface="Arial"/>
              </a:rPr>
              <a:t>a </a:t>
            </a:r>
            <a:r>
              <a:rPr lang="en-GB" sz="2800" spc="-5" dirty="0">
                <a:latin typeface="Arial"/>
                <a:cs typeface="Arial"/>
              </a:rPr>
              <a:t>simple delivery mechanism such </a:t>
            </a:r>
            <a:r>
              <a:rPr lang="en-GB" sz="2800" dirty="0">
                <a:latin typeface="Arial"/>
                <a:cs typeface="Arial"/>
              </a:rPr>
              <a:t>as</a:t>
            </a:r>
            <a:r>
              <a:rPr lang="en-GB" sz="2800" spc="15" dirty="0">
                <a:latin typeface="Arial"/>
                <a:cs typeface="Arial"/>
              </a:rPr>
              <a:t> </a:t>
            </a:r>
            <a:r>
              <a:rPr lang="en-GB" sz="2800" spc="-5" dirty="0">
                <a:latin typeface="Arial"/>
                <a:cs typeface="Arial"/>
              </a:rPr>
              <a:t>YouTube</a:t>
            </a:r>
            <a:endParaRPr lang="en-GB" sz="2800" dirty="0">
              <a:latin typeface="Arial"/>
              <a:cs typeface="Arial"/>
            </a:endParaRPr>
          </a:p>
          <a:p>
            <a:pPr marL="576580" marR="254635" indent="-228600">
              <a:spcBef>
                <a:spcPts val="130"/>
              </a:spcBef>
              <a:buFont typeface="Symbol"/>
              <a:buChar char=""/>
              <a:tabLst>
                <a:tab pos="577215" algn="l"/>
                <a:tab pos="577850" algn="l"/>
              </a:tabLst>
            </a:pPr>
            <a:r>
              <a:rPr lang="en-GB" sz="2800" spc="-5" dirty="0">
                <a:latin typeface="Arial"/>
                <a:cs typeface="Arial"/>
              </a:rPr>
              <a:t>are imperfect. Students benefit from seeing tutors </a:t>
            </a:r>
            <a:r>
              <a:rPr lang="en-GB" sz="2800" dirty="0">
                <a:latin typeface="Arial"/>
                <a:cs typeface="Arial"/>
              </a:rPr>
              <a:t>make </a:t>
            </a:r>
            <a:r>
              <a:rPr lang="en-GB" sz="2800" spc="-5" dirty="0">
                <a:latin typeface="Arial"/>
                <a:cs typeface="Arial"/>
              </a:rPr>
              <a:t>and recover from  mistakes</a:t>
            </a:r>
            <a:endParaRPr lang="en-GB" sz="2800" dirty="0">
              <a:latin typeface="Arial"/>
              <a:cs typeface="Arial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39D6B71-E6AB-BB46-85D2-9FE138B2F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216" y="667765"/>
            <a:ext cx="13447267" cy="430887"/>
          </a:xfrm>
        </p:spPr>
        <p:txBody>
          <a:bodyPr/>
          <a:lstStyle/>
          <a:p>
            <a:r>
              <a:rPr lang="en-GB" dirty="0"/>
              <a:t>Findings</a:t>
            </a:r>
          </a:p>
        </p:txBody>
      </p:sp>
    </p:spTree>
    <p:extLst>
      <p:ext uri="{BB962C8B-B14F-4D97-AF65-F5344CB8AC3E}">
        <p14:creationId xmlns:p14="http://schemas.microsoft.com/office/powerpoint/2010/main" val="1440073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2152650" y="1884158"/>
            <a:ext cx="11676380" cy="8470900"/>
          </a:xfrm>
          <a:custGeom>
            <a:avLst/>
            <a:gdLst/>
            <a:ahLst/>
            <a:cxnLst/>
            <a:rect l="l" t="t" r="r" b="b"/>
            <a:pathLst>
              <a:path w="6199505" h="3386454">
                <a:moveTo>
                  <a:pt x="0" y="3386454"/>
                </a:moveTo>
                <a:lnTo>
                  <a:pt x="6199505" y="3386454"/>
                </a:lnTo>
                <a:lnTo>
                  <a:pt x="6199505" y="0"/>
                </a:lnTo>
                <a:lnTo>
                  <a:pt x="0" y="0"/>
                </a:lnTo>
                <a:lnTo>
                  <a:pt x="0" y="3386454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254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 lang="en-GB" sz="2000" dirty="0">
              <a:latin typeface="Arial"/>
              <a:cs typeface="Arial"/>
            </a:endParaRPr>
          </a:p>
          <a:p>
            <a:pPr marL="274638" algn="l" fontAlgn="base"/>
            <a:r>
              <a:rPr lang="en-GB" sz="2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tudent engagement</a:t>
            </a:r>
          </a:p>
          <a:p>
            <a:pPr marL="274638" algn="l" fontAlgn="base"/>
            <a:endParaRPr lang="en-GB" sz="2600" b="1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9875" algn="l" fontAlgn="base">
              <a:buFont typeface="Arial" panose="020B0604020202020204" pitchFamily="34" charset="0"/>
              <a:buChar char="•"/>
            </a:pPr>
            <a:r>
              <a:rPr lang="en-GB" sz="2800" spc="-5" dirty="0">
                <a:latin typeface="Arial"/>
                <a:cs typeface="Arial"/>
              </a:rPr>
              <a:t>  Audio-visual feedback is more interesting and easier to understand.</a:t>
            </a:r>
          </a:p>
          <a:p>
            <a:pPr marL="269875" algn="l" fontAlgn="base">
              <a:buFont typeface="Arial" panose="020B0604020202020204" pitchFamily="34" charset="0"/>
              <a:buChar char="•"/>
            </a:pPr>
            <a:r>
              <a:rPr lang="en-GB" sz="2800" spc="-5" dirty="0">
                <a:latin typeface="Arial"/>
                <a:cs typeface="Arial"/>
              </a:rPr>
              <a:t>  Time watching screencasts is well-spent. </a:t>
            </a:r>
          </a:p>
          <a:p>
            <a:pPr marL="269875" algn="l" fontAlgn="base">
              <a:buFont typeface="Arial" panose="020B0604020202020204" pitchFamily="34" charset="0"/>
              <a:buChar char="•"/>
            </a:pPr>
            <a:r>
              <a:rPr lang="en-GB" sz="2800" spc="-5" dirty="0">
                <a:latin typeface="Arial"/>
                <a:cs typeface="Arial"/>
              </a:rPr>
              <a:t>  Potential to enhance students’ problem-solving techniques. </a:t>
            </a:r>
          </a:p>
          <a:p>
            <a:pPr marL="269875" algn="l" fontAlgn="base">
              <a:buFont typeface="Arial" panose="020B0604020202020204" pitchFamily="34" charset="0"/>
              <a:buChar char="•"/>
            </a:pPr>
            <a:r>
              <a:rPr lang="en-GB" sz="2800" spc="-5" dirty="0">
                <a:latin typeface="Arial"/>
                <a:cs typeface="Arial"/>
              </a:rPr>
              <a:t>  I</a:t>
            </a:r>
            <a:r>
              <a:rPr lang="en-GB" sz="2800" spc="-5" dirty="0" err="1">
                <a:latin typeface="Arial"/>
                <a:cs typeface="Arial"/>
              </a:rPr>
              <a:t>ncreased</a:t>
            </a:r>
            <a:r>
              <a:rPr lang="en-GB" sz="2800" spc="-5" dirty="0">
                <a:latin typeface="Arial"/>
                <a:cs typeface="Arial"/>
              </a:rPr>
              <a:t> confidence in tackling programming tasks. </a:t>
            </a:r>
          </a:p>
          <a:p>
            <a:pPr marL="274638" algn="l" fontAlgn="base"/>
            <a:r>
              <a:rPr lang="en-GB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2600" b="0" i="0" dirty="0">
              <a:solidFill>
                <a:srgbClr val="201F1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638" algn="l" fontAlgn="base"/>
            <a:r>
              <a:rPr lang="en-GB" sz="2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Tutor feedback </a:t>
            </a:r>
          </a:p>
          <a:p>
            <a:pPr marL="274638" algn="l" fontAlgn="base"/>
            <a:endParaRPr lang="en-GB" sz="2600" b="1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638" algn="l" fontAlgn="base">
              <a:buFont typeface="Arial" panose="020B0604020202020204" pitchFamily="34" charset="0"/>
              <a:buChar char="•"/>
            </a:pPr>
            <a:r>
              <a:rPr lang="en-GB" sz="2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S</a:t>
            </a:r>
            <a:r>
              <a:rPr lang="en-GB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creencasting</a:t>
            </a:r>
            <a:r>
              <a:rPr lang="en-GB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feedback has advantages where written feedback would be lengthy and laborious.</a:t>
            </a:r>
          </a:p>
          <a:p>
            <a:pPr marL="274638" algn="l" fontAlgn="base">
              <a:buFont typeface="Arial" panose="020B0604020202020204" pitchFamily="34" charset="0"/>
              <a:buChar char="•"/>
            </a:pPr>
            <a:endParaRPr lang="en-GB" sz="2600" b="0" i="0" dirty="0">
              <a:solidFill>
                <a:srgbClr val="201F1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638" algn="l" fontAlgn="base"/>
            <a:r>
              <a:rPr lang="en-GB" sz="2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Looking ahead</a:t>
            </a:r>
          </a:p>
          <a:p>
            <a:pPr marL="274638" algn="l" fontAlgn="base"/>
            <a:endParaRPr lang="en-GB" sz="2600" b="1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638" algn="l" fontAlgn="base">
              <a:buFont typeface="Arial" panose="020B0604020202020204" pitchFamily="34" charset="0"/>
              <a:buChar char="•"/>
            </a:pPr>
            <a:r>
              <a:rPr lang="en-GB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Approach the teaching of </a:t>
            </a:r>
            <a:r>
              <a:rPr lang="en-GB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OUBuild</a:t>
            </a:r>
            <a:r>
              <a:rPr lang="en-GB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more visually.</a:t>
            </a:r>
          </a:p>
          <a:p>
            <a:pPr marL="274638" algn="l" fontAlgn="base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More materials in</a:t>
            </a:r>
            <a:r>
              <a:rPr lang="en-GB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screencasting</a:t>
            </a:r>
            <a:r>
              <a:rPr lang="en-GB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format?</a:t>
            </a:r>
            <a:endParaRPr lang="en-GB" sz="2600" b="0" i="0" dirty="0">
              <a:solidFill>
                <a:srgbClr val="201F1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638" algn="l" fontAlgn="base"/>
            <a:r>
              <a:rPr lang="en-GB" sz="2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2600" b="0" i="0" dirty="0">
              <a:solidFill>
                <a:srgbClr val="201F1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A8E024C-FD43-D24B-9CF8-03CDEEBF1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216" y="667765"/>
            <a:ext cx="13447267" cy="430887"/>
          </a:xfrm>
        </p:spPr>
        <p:txBody>
          <a:bodyPr/>
          <a:lstStyle/>
          <a:p>
            <a:r>
              <a:rPr lang="en-GB" dirty="0"/>
              <a:t>Areas of impact</a:t>
            </a:r>
          </a:p>
        </p:txBody>
      </p:sp>
    </p:spTree>
    <p:extLst>
      <p:ext uri="{BB962C8B-B14F-4D97-AF65-F5344CB8AC3E}">
        <p14:creationId xmlns:p14="http://schemas.microsoft.com/office/powerpoint/2010/main" val="3715965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39216" y="667765"/>
            <a:ext cx="10659110" cy="3837589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 marR="5080">
              <a:lnSpc>
                <a:spcPts val="3220"/>
              </a:lnSpc>
              <a:spcBef>
                <a:spcPts val="325"/>
              </a:spcBef>
            </a:pPr>
            <a:r>
              <a:rPr spc="-5" dirty="0"/>
              <a:t>Developing programming problem-solving skills using individualised  screencasts</a:t>
            </a:r>
            <a:br>
              <a:rPr lang="en-GB" spc="-5" dirty="0"/>
            </a:br>
            <a:endParaRPr spc="-5" dirty="0"/>
          </a:p>
          <a:p>
            <a:pPr marL="12700">
              <a:lnSpc>
                <a:spcPts val="2450"/>
              </a:lnSpc>
            </a:pPr>
            <a:r>
              <a:rPr lang="en-GB" sz="2200" spc="-5" dirty="0">
                <a:solidFill>
                  <a:srgbClr val="000000"/>
                </a:solidFill>
                <a:hlinkClick r:id="rId2"/>
              </a:rPr>
              <a:t>s</a:t>
            </a:r>
            <a:r>
              <a:rPr sz="2200" spc="-5" dirty="0" err="1">
                <a:solidFill>
                  <a:srgbClr val="000000"/>
                </a:solidFill>
                <a:hlinkClick r:id="rId2"/>
              </a:rPr>
              <a:t>arah</a:t>
            </a:r>
            <a:r>
              <a:rPr lang="en-GB" sz="2200" spc="-5" dirty="0">
                <a:solidFill>
                  <a:srgbClr val="000000"/>
                </a:solidFill>
                <a:hlinkClick r:id="rId2"/>
              </a:rPr>
              <a:t>.m</a:t>
            </a:r>
            <a:r>
              <a:rPr sz="2200" spc="-5" dirty="0" err="1">
                <a:solidFill>
                  <a:srgbClr val="000000"/>
                </a:solidFill>
                <a:hlinkClick r:id="rId2"/>
              </a:rPr>
              <a:t>attingly</a:t>
            </a:r>
            <a:r>
              <a:rPr lang="en-GB" sz="2200" spc="-5" dirty="0">
                <a:solidFill>
                  <a:srgbClr val="000000"/>
                </a:solidFill>
                <a:hlinkClick r:id="rId2"/>
              </a:rPr>
              <a:t>@open.ac.uk</a:t>
            </a:r>
            <a:r>
              <a:rPr lang="en-GB" sz="2200" spc="-5" dirty="0">
                <a:solidFill>
                  <a:srgbClr val="000000"/>
                </a:solidFill>
              </a:rPr>
              <a:t> </a:t>
            </a:r>
            <a:r>
              <a:rPr sz="2200" spc="-5" dirty="0">
                <a:solidFill>
                  <a:srgbClr val="000000"/>
                </a:solidFill>
              </a:rPr>
              <a:t>, </a:t>
            </a:r>
            <a:r>
              <a:rPr lang="en-GB" sz="2200" spc="-5" dirty="0">
                <a:solidFill>
                  <a:srgbClr val="000000"/>
                </a:solidFill>
                <a:hlinkClick r:id="rId3"/>
              </a:rPr>
              <a:t>chris.gardner@open.ac.uk</a:t>
            </a:r>
            <a:r>
              <a:rPr lang="en-GB" sz="2200" spc="-5" dirty="0">
                <a:solidFill>
                  <a:srgbClr val="000000"/>
                </a:solidFill>
              </a:rPr>
              <a:t>, </a:t>
            </a:r>
            <a:r>
              <a:rPr lang="en-GB" sz="2200" spc="-5" dirty="0">
                <a:solidFill>
                  <a:srgbClr val="000000"/>
                </a:solidFill>
                <a:hlinkClick r:id="rId4"/>
              </a:rPr>
              <a:t>r</a:t>
            </a:r>
            <a:r>
              <a:rPr sz="2200" spc="-5" dirty="0" err="1">
                <a:solidFill>
                  <a:srgbClr val="000000"/>
                </a:solidFill>
                <a:hlinkClick r:id="rId4"/>
              </a:rPr>
              <a:t>ichard</a:t>
            </a:r>
            <a:r>
              <a:rPr lang="en-GB" sz="2200" spc="5" dirty="0">
                <a:solidFill>
                  <a:srgbClr val="000000"/>
                </a:solidFill>
                <a:hlinkClick r:id="rId4"/>
              </a:rPr>
              <a:t>.w</a:t>
            </a:r>
            <a:r>
              <a:rPr sz="2200" spc="-5" dirty="0" err="1">
                <a:solidFill>
                  <a:srgbClr val="000000"/>
                </a:solidFill>
                <a:hlinkClick r:id="rId4"/>
              </a:rPr>
              <a:t>alker</a:t>
            </a:r>
            <a:r>
              <a:rPr lang="en-GB" sz="2200" spc="-5" dirty="0">
                <a:solidFill>
                  <a:srgbClr val="000000"/>
                </a:solidFill>
                <a:hlinkClick r:id="rId4"/>
              </a:rPr>
              <a:t>@open.ac.uk</a:t>
            </a:r>
            <a:br>
              <a:rPr lang="en-GB" sz="2200" spc="-5" dirty="0">
                <a:solidFill>
                  <a:srgbClr val="000000"/>
                </a:solidFill>
              </a:rPr>
            </a:br>
            <a:br>
              <a:rPr lang="en-GB" sz="2200" spc="-5" dirty="0">
                <a:solidFill>
                  <a:srgbClr val="000000"/>
                </a:solidFill>
              </a:rPr>
            </a:br>
            <a:br>
              <a:rPr lang="en-GB" sz="2200" spc="-5" dirty="0">
                <a:solidFill>
                  <a:srgbClr val="000000"/>
                </a:solidFill>
              </a:rPr>
            </a:br>
            <a:r>
              <a:rPr lang="en-GB" sz="2200" spc="-5" dirty="0">
                <a:solidFill>
                  <a:srgbClr val="000000"/>
                </a:solidFill>
              </a:rPr>
              <a:t>Project outline and final report is available at:</a:t>
            </a:r>
            <a:br>
              <a:rPr lang="en-GB" sz="2200" spc="-5" dirty="0">
                <a:solidFill>
                  <a:srgbClr val="000000"/>
                </a:solidFill>
              </a:rPr>
            </a:br>
            <a:r>
              <a:rPr lang="en-GB" sz="2200" spc="-5" dirty="0">
                <a:solidFill>
                  <a:srgbClr val="000000"/>
                </a:solidFill>
                <a:hlinkClick r:id="rId5"/>
              </a:rPr>
              <a:t>https://www.open.ac.uk/about/teaching-and-learning/esteem/projects/themes/technologies-stem-learning/developing-programming-problem-solving-skills-using</a:t>
            </a:r>
            <a:br>
              <a:rPr lang="en-GB" sz="2200" spc="-5" dirty="0">
                <a:solidFill>
                  <a:srgbClr val="000000"/>
                </a:solidFill>
              </a:rPr>
            </a:br>
            <a:r>
              <a:rPr lang="en-GB" sz="2200" spc="-5" dirty="0">
                <a:solidFill>
                  <a:srgbClr val="000000"/>
                </a:solidFill>
              </a:rPr>
              <a:t> </a:t>
            </a:r>
            <a:endParaRPr sz="2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07768E-B07A-694E-9004-9FEEA01ED501}"/>
              </a:ext>
            </a:extLst>
          </p:cNvPr>
          <p:cNvSpPr txBox="1"/>
          <p:nvPr/>
        </p:nvSpPr>
        <p:spPr>
          <a:xfrm>
            <a:off x="2305050" y="5075178"/>
            <a:ext cx="8610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/>
              <a:t>Thank you</a:t>
            </a:r>
          </a:p>
          <a:p>
            <a:pPr algn="ctr"/>
            <a:endParaRPr lang="en-US" sz="6000"/>
          </a:p>
          <a:p>
            <a:pPr algn="ctr"/>
            <a:r>
              <a:rPr lang="en-US" sz="600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541785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</TotalTime>
  <Words>718</Words>
  <Application>Microsoft Office PowerPoint</Application>
  <PresentationFormat>Custom</PresentationFormat>
  <Paragraphs>100</Paragraphs>
  <Slides>8</Slides>
  <Notes>3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Symbol</vt:lpstr>
      <vt:lpstr>Office Theme</vt:lpstr>
      <vt:lpstr>Developing programming problem-solving skills using individualised  screencasts  Sarah Mattingly, Christine Gardner, Richard Walker Michael Bowkis, Shena Deuchars, Nigel Gibson, Dave McIntyre, Peter Thomas</vt:lpstr>
      <vt:lpstr>PowerPoint Presentation</vt:lpstr>
      <vt:lpstr>PowerPoint Presentation</vt:lpstr>
      <vt:lpstr>Student feedback</vt:lpstr>
      <vt:lpstr>Example screencast</vt:lpstr>
      <vt:lpstr>Findings</vt:lpstr>
      <vt:lpstr>Areas of impact</vt:lpstr>
      <vt:lpstr>Developing programming problem-solving skills using individualised  screencasts  sarah.mattingly@open.ac.uk , chris.gardner@open.ac.uk, richard.walker@open.ac.uk   Project outline and final report is available at: https://www.open.ac.uk/about/teaching-and-learning/esteem/projects/themes/technologies-stem-learning/developing-programming-problem-solving-skills-using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programming problem-solving skills using individualised  screencasts Christine Gardner, Sarah Mattingly, Richard Walker</dc:title>
  <dc:creator>Kevin Mayles</dc:creator>
  <cp:lastModifiedBy>Chris.Gardner</cp:lastModifiedBy>
  <cp:revision>30</cp:revision>
  <dcterms:created xsi:type="dcterms:W3CDTF">2020-04-21T08:48:27Z</dcterms:created>
  <dcterms:modified xsi:type="dcterms:W3CDTF">2021-11-15T11:35:02Z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2020-04-20T00:00:00Z</vt:filetime>
  </property>
  <property fmtid="{D5CDD505-2E9C-101B-9397-08002B2CF9AE}" pid="3" name="Creator">
    <vt:lpwstr>Acrobat PDFMaker 20 for Word</vt:lpwstr>
  </property>
  <property fmtid="{D5CDD505-2E9C-101B-9397-08002B2CF9AE}" pid="4" name="LastSaved">
    <vt:filetime>2020-04-21T00:00:00Z</vt:filetime>
  </property>
</Properties>
</file>