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6" r:id="rId2"/>
    <p:sldMasterId id="2147483672" r:id="rId3"/>
  </p:sldMasterIdLst>
  <p:notesMasterIdLst>
    <p:notesMasterId r:id="rId42"/>
  </p:notesMasterIdLst>
  <p:sldIdLst>
    <p:sldId id="274" r:id="rId4"/>
    <p:sldId id="308" r:id="rId5"/>
    <p:sldId id="297" r:id="rId6"/>
    <p:sldId id="316" r:id="rId7"/>
    <p:sldId id="296" r:id="rId8"/>
    <p:sldId id="298" r:id="rId9"/>
    <p:sldId id="318" r:id="rId10"/>
    <p:sldId id="299" r:id="rId11"/>
    <p:sldId id="317" r:id="rId12"/>
    <p:sldId id="286" r:id="rId13"/>
    <p:sldId id="300" r:id="rId14"/>
    <p:sldId id="319" r:id="rId15"/>
    <p:sldId id="261" r:id="rId16"/>
    <p:sldId id="280" r:id="rId17"/>
    <p:sldId id="290" r:id="rId18"/>
    <p:sldId id="263" r:id="rId19"/>
    <p:sldId id="344" r:id="rId20"/>
    <p:sldId id="310" r:id="rId21"/>
    <p:sldId id="324" r:id="rId22"/>
    <p:sldId id="325" r:id="rId23"/>
    <p:sldId id="326" r:id="rId24"/>
    <p:sldId id="327" r:id="rId25"/>
    <p:sldId id="335" r:id="rId26"/>
    <p:sldId id="337" r:id="rId27"/>
    <p:sldId id="345" r:id="rId28"/>
    <p:sldId id="343" r:id="rId29"/>
    <p:sldId id="339" r:id="rId30"/>
    <p:sldId id="340" r:id="rId31"/>
    <p:sldId id="341" r:id="rId32"/>
    <p:sldId id="342" r:id="rId33"/>
    <p:sldId id="328" r:id="rId34"/>
    <p:sldId id="258" r:id="rId35"/>
    <p:sldId id="291" r:id="rId36"/>
    <p:sldId id="292" r:id="rId37"/>
    <p:sldId id="304" r:id="rId38"/>
    <p:sldId id="323" r:id="rId39"/>
    <p:sldId id="301" r:id="rId40"/>
    <p:sldId id="348" r:id="rId41"/>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49" autoAdjust="0"/>
  </p:normalViewPr>
  <p:slideViewPr>
    <p:cSldViewPr snapToGrid="0" snapToObjects="1">
      <p:cViewPr varScale="1">
        <p:scale>
          <a:sx n="90" d="100"/>
          <a:sy n="90" d="100"/>
        </p:scale>
        <p:origin x="840" y="72"/>
      </p:cViewPr>
      <p:guideLst/>
    </p:cSldViewPr>
  </p:slideViewPr>
  <p:outlineViewPr>
    <p:cViewPr>
      <p:scale>
        <a:sx n="33" d="100"/>
        <a:sy n="33" d="100"/>
      </p:scale>
      <p:origin x="0" y="-29796"/>
    </p:cViewPr>
  </p:outlineViewPr>
  <p:notesTextViewPr>
    <p:cViewPr>
      <p:scale>
        <a:sx n="1" d="1"/>
        <a:sy n="1" d="1"/>
      </p:scale>
      <p:origin x="0" y="0"/>
    </p:cViewPr>
  </p:notesTextViewPr>
  <p:sorterViewPr>
    <p:cViewPr>
      <p:scale>
        <a:sx n="200" d="100"/>
        <a:sy n="200" d="100"/>
      </p:scale>
      <p:origin x="0" y="-336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765BF5-AF43-4E25-AA12-1B51855836F4}"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8FE8235-FC88-4103-B70C-9A0A0CE9C6DD}">
      <dgm:prSet/>
      <dgm:spPr/>
      <dgm:t>
        <a:bodyPr/>
        <a:lstStyle/>
        <a:p>
          <a:r>
            <a:rPr lang="en-GB"/>
            <a:t>Create an accessible curriculum</a:t>
          </a:r>
          <a:endParaRPr lang="en-US"/>
        </a:p>
      </dgm:t>
    </dgm:pt>
    <dgm:pt modelId="{487F3BB1-A486-4180-BDC3-BDEE1D23994D}" type="parTrans" cxnId="{F95FFAF5-067A-4070-8B1E-6AF7FEA89B2F}">
      <dgm:prSet/>
      <dgm:spPr/>
      <dgm:t>
        <a:bodyPr/>
        <a:lstStyle/>
        <a:p>
          <a:endParaRPr lang="en-US"/>
        </a:p>
      </dgm:t>
    </dgm:pt>
    <dgm:pt modelId="{6C449475-1224-4732-A43F-F4EAC5AF7BC3}" type="sibTrans" cxnId="{F95FFAF5-067A-4070-8B1E-6AF7FEA89B2F}">
      <dgm:prSet/>
      <dgm:spPr/>
      <dgm:t>
        <a:bodyPr/>
        <a:lstStyle/>
        <a:p>
          <a:endParaRPr lang="en-US"/>
        </a:p>
      </dgm:t>
    </dgm:pt>
    <dgm:pt modelId="{CCEFF967-A260-441F-A6B5-1334BB0DC145}">
      <dgm:prSet/>
      <dgm:spPr/>
      <dgm:t>
        <a:bodyPr/>
        <a:lstStyle/>
        <a:p>
          <a:r>
            <a:rPr lang="en-GB"/>
            <a:t>Enable students to see themselves and their backgrounds reflected in the curriculum</a:t>
          </a:r>
          <a:endParaRPr lang="en-US"/>
        </a:p>
      </dgm:t>
    </dgm:pt>
    <dgm:pt modelId="{6A1C90C4-477A-4BB5-8B23-39AE76E533B5}" type="parTrans" cxnId="{86569E2F-E2AA-44BE-B605-879F6030A573}">
      <dgm:prSet/>
      <dgm:spPr/>
      <dgm:t>
        <a:bodyPr/>
        <a:lstStyle/>
        <a:p>
          <a:endParaRPr lang="en-US"/>
        </a:p>
      </dgm:t>
    </dgm:pt>
    <dgm:pt modelId="{0BEA21BA-3141-4ABC-845C-BD03689D172A}" type="sibTrans" cxnId="{86569E2F-E2AA-44BE-B605-879F6030A573}">
      <dgm:prSet/>
      <dgm:spPr/>
      <dgm:t>
        <a:bodyPr/>
        <a:lstStyle/>
        <a:p>
          <a:endParaRPr lang="en-US"/>
        </a:p>
      </dgm:t>
    </dgm:pt>
    <dgm:pt modelId="{CFE89B18-7AF7-4172-B211-D0C98E8906B7}">
      <dgm:prSet/>
      <dgm:spPr/>
      <dgm:t>
        <a:bodyPr/>
        <a:lstStyle/>
        <a:p>
          <a:r>
            <a:rPr lang="en-GB"/>
            <a:t>Equip students with the skills to positively work in a global and diverse world</a:t>
          </a:r>
          <a:endParaRPr lang="en-US"/>
        </a:p>
      </dgm:t>
    </dgm:pt>
    <dgm:pt modelId="{A0D7E44C-01E7-47A9-857D-7AE3B015D396}" type="parTrans" cxnId="{36B6BE1B-8947-49B9-B3A7-78C7483DA927}">
      <dgm:prSet/>
      <dgm:spPr/>
      <dgm:t>
        <a:bodyPr/>
        <a:lstStyle/>
        <a:p>
          <a:endParaRPr lang="en-US"/>
        </a:p>
      </dgm:t>
    </dgm:pt>
    <dgm:pt modelId="{3FEF6215-E6EB-4886-9FE9-43F8295D73B6}" type="sibTrans" cxnId="{36B6BE1B-8947-49B9-B3A7-78C7483DA927}">
      <dgm:prSet/>
      <dgm:spPr/>
      <dgm:t>
        <a:bodyPr/>
        <a:lstStyle/>
        <a:p>
          <a:endParaRPr lang="en-US"/>
        </a:p>
      </dgm:t>
    </dgm:pt>
    <dgm:pt modelId="{A76E03F5-6620-415E-9B9D-0877BEAB39AF}" type="pres">
      <dgm:prSet presAssocID="{8A765BF5-AF43-4E25-AA12-1B51855836F4}" presName="root" presStyleCnt="0">
        <dgm:presLayoutVars>
          <dgm:dir/>
          <dgm:resizeHandles val="exact"/>
        </dgm:presLayoutVars>
      </dgm:prSet>
      <dgm:spPr/>
    </dgm:pt>
    <dgm:pt modelId="{648E2405-5886-434A-9009-6D99F2901F50}" type="pres">
      <dgm:prSet presAssocID="{18FE8235-FC88-4103-B70C-9A0A0CE9C6DD}" presName="compNode" presStyleCnt="0"/>
      <dgm:spPr/>
    </dgm:pt>
    <dgm:pt modelId="{1153B24E-DBBF-4470-AD32-55641A9A3205}" type="pres">
      <dgm:prSet presAssocID="{18FE8235-FC88-4103-B70C-9A0A0CE9C6DD}" presName="bgRect" presStyleLbl="bgShp" presStyleIdx="0" presStyleCnt="3"/>
      <dgm:spPr/>
    </dgm:pt>
    <dgm:pt modelId="{39587056-93B8-4B34-86CB-C4E25F1901F4}" type="pres">
      <dgm:prSet presAssocID="{18FE8235-FC88-4103-B70C-9A0A0CE9C6D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2B269D3B-366C-46FD-87BC-2CB237AE1528}" type="pres">
      <dgm:prSet presAssocID="{18FE8235-FC88-4103-B70C-9A0A0CE9C6DD}" presName="spaceRect" presStyleCnt="0"/>
      <dgm:spPr/>
    </dgm:pt>
    <dgm:pt modelId="{4ED4C096-EB75-415B-9600-0AF3D3B850E6}" type="pres">
      <dgm:prSet presAssocID="{18FE8235-FC88-4103-B70C-9A0A0CE9C6DD}" presName="parTx" presStyleLbl="revTx" presStyleIdx="0" presStyleCnt="3">
        <dgm:presLayoutVars>
          <dgm:chMax val="0"/>
          <dgm:chPref val="0"/>
        </dgm:presLayoutVars>
      </dgm:prSet>
      <dgm:spPr/>
    </dgm:pt>
    <dgm:pt modelId="{059CE8AD-279D-4B87-892C-38316138B6D5}" type="pres">
      <dgm:prSet presAssocID="{6C449475-1224-4732-A43F-F4EAC5AF7BC3}" presName="sibTrans" presStyleCnt="0"/>
      <dgm:spPr/>
    </dgm:pt>
    <dgm:pt modelId="{F087390B-FAFC-410F-819F-C141F42CC292}" type="pres">
      <dgm:prSet presAssocID="{CCEFF967-A260-441F-A6B5-1334BB0DC145}" presName="compNode" presStyleCnt="0"/>
      <dgm:spPr/>
    </dgm:pt>
    <dgm:pt modelId="{B9442F47-65E8-4C93-BD12-D50C11B7C1DD}" type="pres">
      <dgm:prSet presAssocID="{CCEFF967-A260-441F-A6B5-1334BB0DC145}" presName="bgRect" presStyleLbl="bgShp" presStyleIdx="1" presStyleCnt="3"/>
      <dgm:spPr/>
    </dgm:pt>
    <dgm:pt modelId="{6BEBA4AA-694C-4232-B7F3-2D22FC188119}" type="pres">
      <dgm:prSet presAssocID="{CCEFF967-A260-441F-A6B5-1334BB0DC14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2503E331-2028-437D-9E66-126592AE74A9}" type="pres">
      <dgm:prSet presAssocID="{CCEFF967-A260-441F-A6B5-1334BB0DC145}" presName="spaceRect" presStyleCnt="0"/>
      <dgm:spPr/>
    </dgm:pt>
    <dgm:pt modelId="{373EF683-7CF6-4750-9DB9-A5012503AE6C}" type="pres">
      <dgm:prSet presAssocID="{CCEFF967-A260-441F-A6B5-1334BB0DC145}" presName="parTx" presStyleLbl="revTx" presStyleIdx="1" presStyleCnt="3">
        <dgm:presLayoutVars>
          <dgm:chMax val="0"/>
          <dgm:chPref val="0"/>
        </dgm:presLayoutVars>
      </dgm:prSet>
      <dgm:spPr/>
    </dgm:pt>
    <dgm:pt modelId="{186096FC-49CA-4213-BA3F-03151DE42C11}" type="pres">
      <dgm:prSet presAssocID="{0BEA21BA-3141-4ABC-845C-BD03689D172A}" presName="sibTrans" presStyleCnt="0"/>
      <dgm:spPr/>
    </dgm:pt>
    <dgm:pt modelId="{91507D18-C58F-454D-8F11-B074AED99898}" type="pres">
      <dgm:prSet presAssocID="{CFE89B18-7AF7-4172-B211-D0C98E8906B7}" presName="compNode" presStyleCnt="0"/>
      <dgm:spPr/>
    </dgm:pt>
    <dgm:pt modelId="{79A6E4E3-7721-405C-9380-019171C908F9}" type="pres">
      <dgm:prSet presAssocID="{CFE89B18-7AF7-4172-B211-D0C98E8906B7}" presName="bgRect" presStyleLbl="bgShp" presStyleIdx="2" presStyleCnt="3"/>
      <dgm:spPr/>
    </dgm:pt>
    <dgm:pt modelId="{971FF9AD-5E5E-4E7C-9493-1A3763C8EAF1}" type="pres">
      <dgm:prSet presAssocID="{CFE89B18-7AF7-4172-B211-D0C98E8906B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arth Globe Americas"/>
        </a:ext>
      </dgm:extLst>
    </dgm:pt>
    <dgm:pt modelId="{AC9CB92F-913C-4763-9662-E7B07125625F}" type="pres">
      <dgm:prSet presAssocID="{CFE89B18-7AF7-4172-B211-D0C98E8906B7}" presName="spaceRect" presStyleCnt="0"/>
      <dgm:spPr/>
    </dgm:pt>
    <dgm:pt modelId="{BC0004F6-3674-49AF-A42D-51E40A5E36EE}" type="pres">
      <dgm:prSet presAssocID="{CFE89B18-7AF7-4172-B211-D0C98E8906B7}" presName="parTx" presStyleLbl="revTx" presStyleIdx="2" presStyleCnt="3">
        <dgm:presLayoutVars>
          <dgm:chMax val="0"/>
          <dgm:chPref val="0"/>
        </dgm:presLayoutVars>
      </dgm:prSet>
      <dgm:spPr/>
    </dgm:pt>
  </dgm:ptLst>
  <dgm:cxnLst>
    <dgm:cxn modelId="{36B6BE1B-8947-49B9-B3A7-78C7483DA927}" srcId="{8A765BF5-AF43-4E25-AA12-1B51855836F4}" destId="{CFE89B18-7AF7-4172-B211-D0C98E8906B7}" srcOrd="2" destOrd="0" parTransId="{A0D7E44C-01E7-47A9-857D-7AE3B015D396}" sibTransId="{3FEF6215-E6EB-4886-9FE9-43F8295D73B6}"/>
    <dgm:cxn modelId="{D7FD391E-9664-46D7-8ACC-6EE49ADB1F0C}" type="presOf" srcId="{8A765BF5-AF43-4E25-AA12-1B51855836F4}" destId="{A76E03F5-6620-415E-9B9D-0877BEAB39AF}" srcOrd="0" destOrd="0" presId="urn:microsoft.com/office/officeart/2018/2/layout/IconVerticalSolidList"/>
    <dgm:cxn modelId="{86569E2F-E2AA-44BE-B605-879F6030A573}" srcId="{8A765BF5-AF43-4E25-AA12-1B51855836F4}" destId="{CCEFF967-A260-441F-A6B5-1334BB0DC145}" srcOrd="1" destOrd="0" parTransId="{6A1C90C4-477A-4BB5-8B23-39AE76E533B5}" sibTransId="{0BEA21BA-3141-4ABC-845C-BD03689D172A}"/>
    <dgm:cxn modelId="{0E35D043-AE24-4CF5-8473-FF5B9234A77E}" type="presOf" srcId="{CFE89B18-7AF7-4172-B211-D0C98E8906B7}" destId="{BC0004F6-3674-49AF-A42D-51E40A5E36EE}" srcOrd="0" destOrd="0" presId="urn:microsoft.com/office/officeart/2018/2/layout/IconVerticalSolidList"/>
    <dgm:cxn modelId="{297D1D48-13B7-4D37-8FF7-51395F31668D}" type="presOf" srcId="{18FE8235-FC88-4103-B70C-9A0A0CE9C6DD}" destId="{4ED4C096-EB75-415B-9600-0AF3D3B850E6}" srcOrd="0" destOrd="0" presId="urn:microsoft.com/office/officeart/2018/2/layout/IconVerticalSolidList"/>
    <dgm:cxn modelId="{B64F11F1-9E28-4FA1-B2E6-6CB3D169071D}" type="presOf" srcId="{CCEFF967-A260-441F-A6B5-1334BB0DC145}" destId="{373EF683-7CF6-4750-9DB9-A5012503AE6C}" srcOrd="0" destOrd="0" presId="urn:microsoft.com/office/officeart/2018/2/layout/IconVerticalSolidList"/>
    <dgm:cxn modelId="{F95FFAF5-067A-4070-8B1E-6AF7FEA89B2F}" srcId="{8A765BF5-AF43-4E25-AA12-1B51855836F4}" destId="{18FE8235-FC88-4103-B70C-9A0A0CE9C6DD}" srcOrd="0" destOrd="0" parTransId="{487F3BB1-A486-4180-BDC3-BDEE1D23994D}" sibTransId="{6C449475-1224-4732-A43F-F4EAC5AF7BC3}"/>
    <dgm:cxn modelId="{DDC6D449-DD1E-43BF-B7D7-7B4BCA1CCF94}" type="presParOf" srcId="{A76E03F5-6620-415E-9B9D-0877BEAB39AF}" destId="{648E2405-5886-434A-9009-6D99F2901F50}" srcOrd="0" destOrd="0" presId="urn:microsoft.com/office/officeart/2018/2/layout/IconVerticalSolidList"/>
    <dgm:cxn modelId="{769D837E-BB6D-4829-BE04-DDC97EE3F3EF}" type="presParOf" srcId="{648E2405-5886-434A-9009-6D99F2901F50}" destId="{1153B24E-DBBF-4470-AD32-55641A9A3205}" srcOrd="0" destOrd="0" presId="urn:microsoft.com/office/officeart/2018/2/layout/IconVerticalSolidList"/>
    <dgm:cxn modelId="{52C7089F-FCE4-4F1C-8A1B-F7F6EA7A4AEB}" type="presParOf" srcId="{648E2405-5886-434A-9009-6D99F2901F50}" destId="{39587056-93B8-4B34-86CB-C4E25F1901F4}" srcOrd="1" destOrd="0" presId="urn:microsoft.com/office/officeart/2018/2/layout/IconVerticalSolidList"/>
    <dgm:cxn modelId="{07514126-3014-4587-BEA1-34F8879F0EBA}" type="presParOf" srcId="{648E2405-5886-434A-9009-6D99F2901F50}" destId="{2B269D3B-366C-46FD-87BC-2CB237AE1528}" srcOrd="2" destOrd="0" presId="urn:microsoft.com/office/officeart/2018/2/layout/IconVerticalSolidList"/>
    <dgm:cxn modelId="{C1FC7E47-204E-4654-99A1-477F214FB051}" type="presParOf" srcId="{648E2405-5886-434A-9009-6D99F2901F50}" destId="{4ED4C096-EB75-415B-9600-0AF3D3B850E6}" srcOrd="3" destOrd="0" presId="urn:microsoft.com/office/officeart/2018/2/layout/IconVerticalSolidList"/>
    <dgm:cxn modelId="{CB7C17D0-AF6A-4746-A61E-11CD37CB6414}" type="presParOf" srcId="{A76E03F5-6620-415E-9B9D-0877BEAB39AF}" destId="{059CE8AD-279D-4B87-892C-38316138B6D5}" srcOrd="1" destOrd="0" presId="urn:microsoft.com/office/officeart/2018/2/layout/IconVerticalSolidList"/>
    <dgm:cxn modelId="{722C178D-0F2E-40B9-B388-88081763E3CB}" type="presParOf" srcId="{A76E03F5-6620-415E-9B9D-0877BEAB39AF}" destId="{F087390B-FAFC-410F-819F-C141F42CC292}" srcOrd="2" destOrd="0" presId="urn:microsoft.com/office/officeart/2018/2/layout/IconVerticalSolidList"/>
    <dgm:cxn modelId="{53C5FAF2-1918-4A16-8B91-8CDCF02BF5B7}" type="presParOf" srcId="{F087390B-FAFC-410F-819F-C141F42CC292}" destId="{B9442F47-65E8-4C93-BD12-D50C11B7C1DD}" srcOrd="0" destOrd="0" presId="urn:microsoft.com/office/officeart/2018/2/layout/IconVerticalSolidList"/>
    <dgm:cxn modelId="{CAAE0AC2-6DF9-4A26-833D-574E4C3DD1FF}" type="presParOf" srcId="{F087390B-FAFC-410F-819F-C141F42CC292}" destId="{6BEBA4AA-694C-4232-B7F3-2D22FC188119}" srcOrd="1" destOrd="0" presId="urn:microsoft.com/office/officeart/2018/2/layout/IconVerticalSolidList"/>
    <dgm:cxn modelId="{5C5AF946-F44F-4E8C-8496-60F8001A13E5}" type="presParOf" srcId="{F087390B-FAFC-410F-819F-C141F42CC292}" destId="{2503E331-2028-437D-9E66-126592AE74A9}" srcOrd="2" destOrd="0" presId="urn:microsoft.com/office/officeart/2018/2/layout/IconVerticalSolidList"/>
    <dgm:cxn modelId="{D1161215-AFDA-4C2B-9312-8CA1AEA7D090}" type="presParOf" srcId="{F087390B-FAFC-410F-819F-C141F42CC292}" destId="{373EF683-7CF6-4750-9DB9-A5012503AE6C}" srcOrd="3" destOrd="0" presId="urn:microsoft.com/office/officeart/2018/2/layout/IconVerticalSolidList"/>
    <dgm:cxn modelId="{13481124-5844-44FC-8D0F-A21754E25600}" type="presParOf" srcId="{A76E03F5-6620-415E-9B9D-0877BEAB39AF}" destId="{186096FC-49CA-4213-BA3F-03151DE42C11}" srcOrd="3" destOrd="0" presId="urn:microsoft.com/office/officeart/2018/2/layout/IconVerticalSolidList"/>
    <dgm:cxn modelId="{D7C303D9-5222-4C49-AEEB-03F3A314B0A8}" type="presParOf" srcId="{A76E03F5-6620-415E-9B9D-0877BEAB39AF}" destId="{91507D18-C58F-454D-8F11-B074AED99898}" srcOrd="4" destOrd="0" presId="urn:microsoft.com/office/officeart/2018/2/layout/IconVerticalSolidList"/>
    <dgm:cxn modelId="{B057CB0F-49AC-4443-B187-12C55ADBFDDC}" type="presParOf" srcId="{91507D18-C58F-454D-8F11-B074AED99898}" destId="{79A6E4E3-7721-405C-9380-019171C908F9}" srcOrd="0" destOrd="0" presId="urn:microsoft.com/office/officeart/2018/2/layout/IconVerticalSolidList"/>
    <dgm:cxn modelId="{A471679D-F77E-4109-8746-17C0983D331E}" type="presParOf" srcId="{91507D18-C58F-454D-8F11-B074AED99898}" destId="{971FF9AD-5E5E-4E7C-9493-1A3763C8EAF1}" srcOrd="1" destOrd="0" presId="urn:microsoft.com/office/officeart/2018/2/layout/IconVerticalSolidList"/>
    <dgm:cxn modelId="{85880FFF-4353-4D78-BB4C-EB78DB144440}" type="presParOf" srcId="{91507D18-C58F-454D-8F11-B074AED99898}" destId="{AC9CB92F-913C-4763-9662-E7B07125625F}" srcOrd="2" destOrd="0" presId="urn:microsoft.com/office/officeart/2018/2/layout/IconVerticalSolidList"/>
    <dgm:cxn modelId="{3E3C6A58-44FE-4C99-8D9D-93ED4517C491}" type="presParOf" srcId="{91507D18-C58F-454D-8F11-B074AED99898}" destId="{BC0004F6-3674-49AF-A42D-51E40A5E36E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53B24E-DBBF-4470-AD32-55641A9A3205}">
      <dsp:nvSpPr>
        <dsp:cNvPr id="0" name=""/>
        <dsp:cNvSpPr/>
      </dsp:nvSpPr>
      <dsp:spPr>
        <a:xfrm>
          <a:off x="0" y="452"/>
          <a:ext cx="8352000" cy="10578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587056-93B8-4B34-86CB-C4E25F1901F4}">
      <dsp:nvSpPr>
        <dsp:cNvPr id="0" name=""/>
        <dsp:cNvSpPr/>
      </dsp:nvSpPr>
      <dsp:spPr>
        <a:xfrm>
          <a:off x="320010" y="238476"/>
          <a:ext cx="581836" cy="5818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ED4C096-EB75-415B-9600-0AF3D3B850E6}">
      <dsp:nvSpPr>
        <dsp:cNvPr id="0" name=""/>
        <dsp:cNvSpPr/>
      </dsp:nvSpPr>
      <dsp:spPr>
        <a:xfrm>
          <a:off x="1221856" y="452"/>
          <a:ext cx="7130143" cy="1057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959" tIns="111959" rIns="111959" bIns="111959" numCol="1" spcCol="1270" anchor="ctr" anchorCtr="0">
          <a:noAutofit/>
        </a:bodyPr>
        <a:lstStyle/>
        <a:p>
          <a:pPr marL="0" lvl="0" indent="0" algn="l" defTabSz="1111250">
            <a:lnSpc>
              <a:spcPct val="90000"/>
            </a:lnSpc>
            <a:spcBef>
              <a:spcPct val="0"/>
            </a:spcBef>
            <a:spcAft>
              <a:spcPct val="35000"/>
            </a:spcAft>
            <a:buNone/>
          </a:pPr>
          <a:r>
            <a:rPr lang="en-GB" sz="2500" kern="1200"/>
            <a:t>Create an accessible curriculum</a:t>
          </a:r>
          <a:endParaRPr lang="en-US" sz="2500" kern="1200"/>
        </a:p>
      </dsp:txBody>
      <dsp:txXfrm>
        <a:off x="1221856" y="452"/>
        <a:ext cx="7130143" cy="1057884"/>
      </dsp:txXfrm>
    </dsp:sp>
    <dsp:sp modelId="{B9442F47-65E8-4C93-BD12-D50C11B7C1DD}">
      <dsp:nvSpPr>
        <dsp:cNvPr id="0" name=""/>
        <dsp:cNvSpPr/>
      </dsp:nvSpPr>
      <dsp:spPr>
        <a:xfrm>
          <a:off x="0" y="1322807"/>
          <a:ext cx="8352000" cy="10578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EBA4AA-694C-4232-B7F3-2D22FC188119}">
      <dsp:nvSpPr>
        <dsp:cNvPr id="0" name=""/>
        <dsp:cNvSpPr/>
      </dsp:nvSpPr>
      <dsp:spPr>
        <a:xfrm>
          <a:off x="320010" y="1560831"/>
          <a:ext cx="581836" cy="5818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3EF683-7CF6-4750-9DB9-A5012503AE6C}">
      <dsp:nvSpPr>
        <dsp:cNvPr id="0" name=""/>
        <dsp:cNvSpPr/>
      </dsp:nvSpPr>
      <dsp:spPr>
        <a:xfrm>
          <a:off x="1221856" y="1322807"/>
          <a:ext cx="7130143" cy="1057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959" tIns="111959" rIns="111959" bIns="111959" numCol="1" spcCol="1270" anchor="ctr" anchorCtr="0">
          <a:noAutofit/>
        </a:bodyPr>
        <a:lstStyle/>
        <a:p>
          <a:pPr marL="0" lvl="0" indent="0" algn="l" defTabSz="1111250">
            <a:lnSpc>
              <a:spcPct val="90000"/>
            </a:lnSpc>
            <a:spcBef>
              <a:spcPct val="0"/>
            </a:spcBef>
            <a:spcAft>
              <a:spcPct val="35000"/>
            </a:spcAft>
            <a:buNone/>
          </a:pPr>
          <a:r>
            <a:rPr lang="en-GB" sz="2500" kern="1200"/>
            <a:t>Enable students to see themselves and their backgrounds reflected in the curriculum</a:t>
          </a:r>
          <a:endParaRPr lang="en-US" sz="2500" kern="1200"/>
        </a:p>
      </dsp:txBody>
      <dsp:txXfrm>
        <a:off x="1221856" y="1322807"/>
        <a:ext cx="7130143" cy="1057884"/>
      </dsp:txXfrm>
    </dsp:sp>
    <dsp:sp modelId="{79A6E4E3-7721-405C-9380-019171C908F9}">
      <dsp:nvSpPr>
        <dsp:cNvPr id="0" name=""/>
        <dsp:cNvSpPr/>
      </dsp:nvSpPr>
      <dsp:spPr>
        <a:xfrm>
          <a:off x="0" y="2645163"/>
          <a:ext cx="8352000" cy="105788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1FF9AD-5E5E-4E7C-9493-1A3763C8EAF1}">
      <dsp:nvSpPr>
        <dsp:cNvPr id="0" name=""/>
        <dsp:cNvSpPr/>
      </dsp:nvSpPr>
      <dsp:spPr>
        <a:xfrm>
          <a:off x="320010" y="2883187"/>
          <a:ext cx="581836" cy="5818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C0004F6-3674-49AF-A42D-51E40A5E36EE}">
      <dsp:nvSpPr>
        <dsp:cNvPr id="0" name=""/>
        <dsp:cNvSpPr/>
      </dsp:nvSpPr>
      <dsp:spPr>
        <a:xfrm>
          <a:off x="1221856" y="2645163"/>
          <a:ext cx="7130143" cy="1057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959" tIns="111959" rIns="111959" bIns="111959" numCol="1" spcCol="1270" anchor="ctr" anchorCtr="0">
          <a:noAutofit/>
        </a:bodyPr>
        <a:lstStyle/>
        <a:p>
          <a:pPr marL="0" lvl="0" indent="0" algn="l" defTabSz="1111250">
            <a:lnSpc>
              <a:spcPct val="90000"/>
            </a:lnSpc>
            <a:spcBef>
              <a:spcPct val="0"/>
            </a:spcBef>
            <a:spcAft>
              <a:spcPct val="35000"/>
            </a:spcAft>
            <a:buNone/>
          </a:pPr>
          <a:r>
            <a:rPr lang="en-GB" sz="2500" kern="1200"/>
            <a:t>Equip students with the skills to positively work in a global and diverse world</a:t>
          </a:r>
          <a:endParaRPr lang="en-US" sz="2500" kern="1200"/>
        </a:p>
      </dsp:txBody>
      <dsp:txXfrm>
        <a:off x="1221856" y="2645163"/>
        <a:ext cx="7130143" cy="105788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ADE5F2-41C7-6244-B6BE-0DE86CAF42DC}" type="datetimeFigureOut">
              <a:rPr lang="en-US" smtClean="0"/>
              <a:t>10/30/2020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19EDF-32DA-2B40-A28B-2067B9A173AA}" type="slidenum">
              <a:rPr lang="en-US" smtClean="0"/>
              <a:t>‹#›</a:t>
            </a:fld>
            <a:endParaRPr lang="en-US"/>
          </a:p>
        </p:txBody>
      </p:sp>
    </p:spTree>
    <p:extLst>
      <p:ext uri="{BB962C8B-B14F-4D97-AF65-F5344CB8AC3E}">
        <p14:creationId xmlns:p14="http://schemas.microsoft.com/office/powerpoint/2010/main" val="111322494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19EDF-32DA-2B40-A28B-2067B9A173AA}" type="slidenum">
              <a:rPr lang="en-US" smtClean="0"/>
              <a:t>1</a:t>
            </a:fld>
            <a:endParaRPr lang="en-US"/>
          </a:p>
        </p:txBody>
      </p:sp>
    </p:spTree>
    <p:extLst>
      <p:ext uri="{BB962C8B-B14F-4D97-AF65-F5344CB8AC3E}">
        <p14:creationId xmlns:p14="http://schemas.microsoft.com/office/powerpoint/2010/main" val="19224264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74321" y="2160001"/>
            <a:ext cx="8614700"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3" name="Subtitle 2"/>
          <p:cNvSpPr>
            <a:spLocks noGrp="1"/>
          </p:cNvSpPr>
          <p:nvPr>
            <p:ph type="subTitle" idx="1" hasCustomPrompt="1"/>
          </p:nvPr>
        </p:nvSpPr>
        <p:spPr>
          <a:xfrm>
            <a:off x="274320" y="3166992"/>
            <a:ext cx="8614701"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4" name="Date Placeholder 3"/>
          <p:cNvSpPr>
            <a:spLocks noGrp="1"/>
          </p:cNvSpPr>
          <p:nvPr>
            <p:ph type="dt" sz="half" idx="10"/>
          </p:nvPr>
        </p:nvSpPr>
        <p:spPr>
          <a:xfrm>
            <a:off x="274319" y="4741183"/>
            <a:ext cx="2057400" cy="138499"/>
          </a:xfrm>
          <a:prstGeom prst="rect">
            <a:avLst/>
          </a:prstGeom>
        </p:spPr>
        <p:txBody>
          <a:bodyPr lIns="0" tIns="0" rIns="0" bIns="0" anchor="t" anchorCtr="0">
            <a:noAutofit/>
          </a:bodyPr>
          <a:lstStyle>
            <a:lvl1pPr>
              <a:defRPr sz="1000">
                <a:solidFill>
                  <a:schemeClr val="bg1"/>
                </a:solidFill>
              </a:defRPr>
            </a:lvl1pPr>
          </a:lstStyle>
          <a:p>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93607" y="4130270"/>
            <a:ext cx="1095415" cy="74941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col text / med imag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6" name="Text Placeholder 9"/>
          <p:cNvSpPr>
            <a:spLocks noGrp="1"/>
          </p:cNvSpPr>
          <p:nvPr>
            <p:ph type="body" sz="quarter" idx="11" hasCustomPrompt="1"/>
          </p:nvPr>
        </p:nvSpPr>
        <p:spPr>
          <a:xfrm>
            <a:off x="432000" y="1080000"/>
            <a:ext cx="1800000" cy="3703500"/>
          </a:xfrm>
          <a:prstGeom prst="rect">
            <a:avLst/>
          </a:prstGeom>
        </p:spPr>
        <p:txBody>
          <a:bodyPr lIns="0" tIns="0" rIns="0" bIns="0"/>
          <a:lstStyle>
            <a:lvl1pPr marL="0" indent="0" algn="l">
              <a:buNone/>
              <a:defRPr sz="1200"/>
            </a:lvl1pPr>
            <a:lvl2pPr algn="l">
              <a:defRPr/>
            </a:lvl2pPr>
            <a:lvl3pPr algn="l">
              <a:defRPr/>
            </a:lvl3pPr>
            <a:lvl4pPr algn="l">
              <a:defRPr/>
            </a:lvl4pPr>
            <a:lvl5pPr algn="l">
              <a:defRPr/>
            </a:lvl5pPr>
          </a:lstStyle>
          <a:p>
            <a:pPr lvl="0"/>
            <a:r>
              <a:rPr lang="en-US" dirty="0"/>
              <a:t>Body text</a:t>
            </a:r>
            <a:br>
              <a:rPr lang="en-US" dirty="0"/>
            </a:br>
            <a:br>
              <a:rPr lang="en-US" dirty="0"/>
            </a:br>
            <a:r>
              <a:rPr lang="en-US" dirty="0"/>
              <a:t>Graphs and graphics can be positioned over the grey box</a:t>
            </a:r>
          </a:p>
        </p:txBody>
      </p:sp>
      <p:sp>
        <p:nvSpPr>
          <p:cNvPr id="9" name="Rectangle 8"/>
          <p:cNvSpPr/>
          <p:nvPr userDrawn="1"/>
        </p:nvSpPr>
        <p:spPr>
          <a:xfrm>
            <a:off x="2592001" y="1080362"/>
            <a:ext cx="6192000" cy="3703138"/>
          </a:xfrm>
          <a:prstGeom prst="rect">
            <a:avLst/>
          </a:prstGeom>
          <a:solidFill>
            <a:schemeClr val="bg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0"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11" name="Text Placeholder 3"/>
          <p:cNvSpPr>
            <a:spLocks noGrp="1"/>
          </p:cNvSpPr>
          <p:nvPr>
            <p:ph type="body" sz="quarter" idx="12"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94664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yout - 2 col text / imag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10" name="Text Placeholder 9"/>
          <p:cNvSpPr>
            <a:spLocks noGrp="1"/>
          </p:cNvSpPr>
          <p:nvPr>
            <p:ph type="body" sz="quarter" idx="11" hasCustomPrompt="1"/>
          </p:nvPr>
        </p:nvSpPr>
        <p:spPr>
          <a:xfrm>
            <a:off x="432001" y="1080000"/>
            <a:ext cx="3395663" cy="3703500"/>
          </a:xfrm>
          <a:prstGeom prst="rect">
            <a:avLst/>
          </a:prstGeom>
        </p:spPr>
        <p:txBody>
          <a:bodyPr lIns="0" tIns="0" rIns="0" bIns="0"/>
          <a:lstStyle>
            <a:lvl1pPr marL="0" indent="0" algn="l">
              <a:buNone/>
              <a:defRPr sz="1200"/>
            </a:lvl1pPr>
            <a:lvl2pPr algn="l">
              <a:defRPr/>
            </a:lvl2pPr>
            <a:lvl3pPr algn="l">
              <a:defRPr/>
            </a:lvl3pPr>
            <a:lvl4pPr algn="l">
              <a:defRPr/>
            </a:lvl4pPr>
            <a:lvl5pPr algn="l">
              <a:defRPr/>
            </a:lvl5pPr>
          </a:lstStyle>
          <a:p>
            <a:pPr lvl="0"/>
            <a:r>
              <a:rPr lang="en-US" dirty="0"/>
              <a:t>Body text</a:t>
            </a:r>
          </a:p>
        </p:txBody>
      </p:sp>
      <p:sp>
        <p:nvSpPr>
          <p:cNvPr id="13" name="Picture Placeholder 12"/>
          <p:cNvSpPr>
            <a:spLocks noGrp="1"/>
          </p:cNvSpPr>
          <p:nvPr>
            <p:ph type="pic" sz="quarter" idx="12" hasCustomPrompt="1"/>
          </p:nvPr>
        </p:nvSpPr>
        <p:spPr>
          <a:xfrm>
            <a:off x="4176000" y="1080000"/>
            <a:ext cx="4608000" cy="3703138"/>
          </a:xfrm>
          <a:prstGeom prst="rect">
            <a:avLst/>
          </a:prstGeom>
          <a:solidFill>
            <a:schemeClr val="bg2">
              <a:alpha val="30000"/>
            </a:schemeClr>
          </a:solidFill>
        </p:spPr>
        <p:txBody>
          <a:bodyPr lIns="0" tIns="0" rIns="0" bIns="0" anchor="ctr" anchorCtr="0"/>
          <a:lstStyle>
            <a:lvl1pPr marL="0" indent="0" algn="ctr">
              <a:buFontTx/>
              <a:buNone/>
              <a:defRPr sz="1200" b="1" baseline="0"/>
            </a:lvl1pPr>
          </a:lstStyle>
          <a:p>
            <a:pPr marL="228594" marR="0" lvl="0" indent="-228594" algn="l" defTabSz="914377" rtl="0" eaLnBrk="1" fontAlgn="auto" latinLnBrk="0" hangingPunct="1">
              <a:lnSpc>
                <a:spcPct val="90000"/>
              </a:lnSpc>
              <a:spcBef>
                <a:spcPts val="1000"/>
              </a:spcBef>
              <a:spcAft>
                <a:spcPts val="0"/>
              </a:spcAft>
              <a:buClrTx/>
              <a:buSzTx/>
              <a:buFont typeface="Arial"/>
              <a:buNone/>
              <a:tabLst/>
              <a:defRPr/>
            </a:pPr>
            <a:r>
              <a:rPr lang="en-US"/>
              <a:t>INSERT IMAGE</a:t>
            </a:r>
          </a:p>
        </p:txBody>
      </p:sp>
      <p:sp>
        <p:nvSpPr>
          <p:cNvPr id="11"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12" name="Text Placeholder 3"/>
          <p:cNvSpPr>
            <a:spLocks noGrp="1"/>
          </p:cNvSpPr>
          <p:nvPr>
            <p:ph type="body" sz="quarter" idx="13"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2024141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6" name="Text Placeholder 9"/>
          <p:cNvSpPr>
            <a:spLocks noGrp="1"/>
          </p:cNvSpPr>
          <p:nvPr>
            <p:ph type="body" sz="quarter" idx="11" hasCustomPrompt="1"/>
          </p:nvPr>
        </p:nvSpPr>
        <p:spPr>
          <a:xfrm>
            <a:off x="432001" y="3136922"/>
            <a:ext cx="3395663" cy="1646578"/>
          </a:xfrm>
          <a:prstGeom prst="rect">
            <a:avLst/>
          </a:prstGeom>
        </p:spPr>
        <p:txBody>
          <a:bodyPr lIns="0" tIns="0" rIns="0" bIns="0"/>
          <a:lstStyle>
            <a:lvl1pPr marL="171446" indent="-171446" algn="l">
              <a:buClr>
                <a:schemeClr val="accent2"/>
              </a:buClr>
              <a:buFont typeface="Arial" charset="0"/>
              <a:buChar char="•"/>
              <a:defRPr sz="1200" baseline="0"/>
            </a:lvl1pPr>
            <a:lvl2pPr algn="l">
              <a:defRPr/>
            </a:lvl2pPr>
            <a:lvl3pPr algn="l">
              <a:defRPr/>
            </a:lvl3pPr>
            <a:lvl4pPr algn="l">
              <a:defRPr/>
            </a:lvl4pPr>
            <a:lvl5pPr algn="l">
              <a:defRPr/>
            </a:lvl5pPr>
          </a:lstStyle>
          <a:p>
            <a:pPr lvl="0"/>
            <a:r>
              <a:rPr lang="en-US" dirty="0"/>
              <a:t>Bullet points</a:t>
            </a:r>
          </a:p>
          <a:p>
            <a:pPr lvl="0"/>
            <a:endParaRPr lang="en-US" dirty="0"/>
          </a:p>
        </p:txBody>
      </p:sp>
      <p:sp>
        <p:nvSpPr>
          <p:cNvPr id="10" name="Rectangle 9"/>
          <p:cNvSpPr/>
          <p:nvPr userDrawn="1"/>
        </p:nvSpPr>
        <p:spPr>
          <a:xfrm>
            <a:off x="4186802" y="1080362"/>
            <a:ext cx="4597199" cy="3703138"/>
          </a:xfrm>
          <a:prstGeom prst="rect">
            <a:avLst/>
          </a:prstGeom>
          <a:solidFill>
            <a:schemeClr val="bg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1" name="Text Placeholder 9"/>
          <p:cNvSpPr>
            <a:spLocks noGrp="1"/>
          </p:cNvSpPr>
          <p:nvPr>
            <p:ph type="body" sz="quarter" idx="12" hasCustomPrompt="1"/>
          </p:nvPr>
        </p:nvSpPr>
        <p:spPr>
          <a:xfrm>
            <a:off x="432001" y="1080000"/>
            <a:ext cx="3395663" cy="1840920"/>
          </a:xfrm>
          <a:prstGeom prst="rect">
            <a:avLst/>
          </a:prstGeom>
        </p:spPr>
        <p:txBody>
          <a:bodyPr lIns="0" tIns="0" rIns="0" bIns="0" numCol="2" spcCol="288000"/>
          <a:lstStyle>
            <a:lvl1pPr marL="0" indent="0" algn="l">
              <a:buNone/>
              <a:defRPr sz="1200" baseline="0"/>
            </a:lvl1pPr>
            <a:lvl2pPr algn="l">
              <a:defRPr/>
            </a:lvl2pPr>
            <a:lvl3pPr algn="l">
              <a:defRPr/>
            </a:lvl3pPr>
            <a:lvl4pPr algn="l">
              <a:defRPr/>
            </a:lvl4pPr>
            <a:lvl5pPr algn="l">
              <a:defRPr/>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dirty="0"/>
              <a:t>Body text</a:t>
            </a:r>
          </a:p>
        </p:txBody>
      </p:sp>
      <p:sp>
        <p:nvSpPr>
          <p:cNvPr id="12"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13" name="Text Placeholder 3"/>
          <p:cNvSpPr>
            <a:spLocks noGrp="1"/>
          </p:cNvSpPr>
          <p:nvPr>
            <p:ph type="body" sz="quarter" idx="13"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23791360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yout - 3 column">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5" name="Text Placeholder 9"/>
          <p:cNvSpPr>
            <a:spLocks noGrp="1"/>
          </p:cNvSpPr>
          <p:nvPr>
            <p:ph type="body" sz="quarter" idx="11" hasCustomPrompt="1"/>
          </p:nvPr>
        </p:nvSpPr>
        <p:spPr>
          <a:xfrm>
            <a:off x="431999" y="1080000"/>
            <a:ext cx="2160000" cy="3703500"/>
          </a:xfrm>
          <a:prstGeom prst="rect">
            <a:avLst/>
          </a:prstGeom>
        </p:spPr>
        <p:txBody>
          <a:bodyPr lIns="0" tIns="0" rIns="0" bIns="0" numCol="1" spcCol="360000"/>
          <a:lstStyle>
            <a:lvl1pPr marL="0" indent="0" algn="l">
              <a:buNone/>
              <a:defRPr sz="1200"/>
            </a:lvl1pPr>
            <a:lvl2pPr algn="l">
              <a:defRPr/>
            </a:lvl2pPr>
            <a:lvl3pPr algn="l">
              <a:defRPr/>
            </a:lvl3pPr>
            <a:lvl4pPr algn="l">
              <a:defRPr/>
            </a:lvl4pPr>
            <a:lvl5pPr algn="l">
              <a:defRPr/>
            </a:lvl5pPr>
          </a:lstStyle>
          <a:p>
            <a:pPr lvl="0"/>
            <a:r>
              <a:rPr lang="en-US" dirty="0"/>
              <a:t>Body text</a:t>
            </a:r>
          </a:p>
          <a:p>
            <a:pPr lvl="0"/>
            <a:endParaRPr lang="en-US" dirty="0"/>
          </a:p>
        </p:txBody>
      </p:sp>
      <p:sp>
        <p:nvSpPr>
          <p:cNvPr id="11" name="Text Placeholder 9"/>
          <p:cNvSpPr>
            <a:spLocks noGrp="1"/>
          </p:cNvSpPr>
          <p:nvPr>
            <p:ph type="body" sz="quarter" idx="12" hasCustomPrompt="1"/>
          </p:nvPr>
        </p:nvSpPr>
        <p:spPr>
          <a:xfrm>
            <a:off x="2880000" y="1080000"/>
            <a:ext cx="2160000" cy="3703500"/>
          </a:xfrm>
          <a:prstGeom prst="rect">
            <a:avLst/>
          </a:prstGeom>
        </p:spPr>
        <p:txBody>
          <a:bodyPr lIns="0" tIns="0" rIns="0" bIns="0" numCol="1" spcCol="360000"/>
          <a:lstStyle>
            <a:lvl1pPr marL="0" indent="0" algn="l">
              <a:buNone/>
              <a:defRPr sz="1200"/>
            </a:lvl1pPr>
            <a:lvl2pPr algn="l">
              <a:defRPr/>
            </a:lvl2pPr>
            <a:lvl3pPr algn="l">
              <a:defRPr/>
            </a:lvl3pPr>
            <a:lvl4pPr algn="l">
              <a:defRPr/>
            </a:lvl4pPr>
            <a:lvl5pPr algn="l">
              <a:defRPr/>
            </a:lvl5pPr>
          </a:lstStyle>
          <a:p>
            <a:pPr lvl="0"/>
            <a:r>
              <a:rPr lang="en-US" dirty="0"/>
              <a:t>Body text</a:t>
            </a:r>
          </a:p>
          <a:p>
            <a:pPr lvl="0"/>
            <a:endParaRPr lang="en-US" dirty="0"/>
          </a:p>
        </p:txBody>
      </p:sp>
      <p:sp>
        <p:nvSpPr>
          <p:cNvPr id="12" name="Text Placeholder 9"/>
          <p:cNvSpPr>
            <a:spLocks noGrp="1"/>
          </p:cNvSpPr>
          <p:nvPr>
            <p:ph type="body" sz="quarter" idx="13" hasCustomPrompt="1"/>
          </p:nvPr>
        </p:nvSpPr>
        <p:spPr>
          <a:xfrm>
            <a:off x="5328002" y="1080000"/>
            <a:ext cx="3455999" cy="3703500"/>
          </a:xfrm>
          <a:prstGeom prst="rect">
            <a:avLst/>
          </a:prstGeom>
        </p:spPr>
        <p:txBody>
          <a:bodyPr lIns="0" tIns="0" rIns="0" bIns="0" numCol="1" spcCol="360000"/>
          <a:lstStyle>
            <a:lvl1pPr marL="171446" indent="-171446" algn="l">
              <a:buClr>
                <a:schemeClr val="accent2"/>
              </a:buClr>
              <a:buFont typeface="Arial" charset="0"/>
              <a:buChar char="•"/>
              <a:defRPr sz="1200"/>
            </a:lvl1pPr>
            <a:lvl2pPr algn="l">
              <a:defRPr/>
            </a:lvl2pPr>
            <a:lvl3pPr algn="l">
              <a:defRPr/>
            </a:lvl3pPr>
            <a:lvl4pPr algn="l">
              <a:defRPr/>
            </a:lvl4pPr>
            <a:lvl5pPr algn="l">
              <a:defRPr/>
            </a:lvl5pPr>
          </a:lstStyle>
          <a:p>
            <a:pPr lvl="0"/>
            <a:r>
              <a:rPr lang="en-US" dirty="0"/>
              <a:t>Bullet points</a:t>
            </a:r>
          </a:p>
          <a:p>
            <a:pPr lvl="0"/>
            <a:endParaRPr lang="en-US" dirty="0"/>
          </a:p>
        </p:txBody>
      </p:sp>
      <p:sp>
        <p:nvSpPr>
          <p:cNvPr id="13"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14" name="Text Placeholder 3"/>
          <p:cNvSpPr>
            <a:spLocks noGrp="1"/>
          </p:cNvSpPr>
          <p:nvPr>
            <p:ph type="body" sz="quarter" idx="14"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1452818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yout - 2 rows">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5" name="Text Placeholder 9"/>
          <p:cNvSpPr>
            <a:spLocks noGrp="1"/>
          </p:cNvSpPr>
          <p:nvPr>
            <p:ph type="body" sz="quarter" idx="11" hasCustomPrompt="1"/>
          </p:nvPr>
        </p:nvSpPr>
        <p:spPr>
          <a:xfrm>
            <a:off x="431999" y="1080002"/>
            <a:ext cx="8352000" cy="1670075"/>
          </a:xfrm>
          <a:prstGeom prst="rect">
            <a:avLst/>
          </a:prstGeom>
        </p:spPr>
        <p:txBody>
          <a:bodyPr lIns="0" tIns="0" rIns="0" bIns="0" numCol="1" spcCol="360000"/>
          <a:lstStyle>
            <a:lvl1pPr marL="0" indent="0" algn="l">
              <a:buNone/>
              <a:defRPr sz="1200"/>
            </a:lvl1pPr>
            <a:lvl2pPr algn="l">
              <a:defRPr/>
            </a:lvl2pPr>
            <a:lvl3pPr algn="l">
              <a:defRPr/>
            </a:lvl3pPr>
            <a:lvl4pPr algn="l">
              <a:defRPr/>
            </a:lvl4pPr>
            <a:lvl5pPr algn="l">
              <a:defRPr/>
            </a:lvl5pPr>
          </a:lstStyle>
          <a:p>
            <a:pPr lvl="0"/>
            <a:r>
              <a:rPr lang="en-US" dirty="0"/>
              <a:t>Body text</a:t>
            </a:r>
          </a:p>
          <a:p>
            <a:pPr lvl="0"/>
            <a:endParaRPr lang="en-US" dirty="0"/>
          </a:p>
        </p:txBody>
      </p:sp>
      <p:sp>
        <p:nvSpPr>
          <p:cNvPr id="7" name="Text Placeholder 9"/>
          <p:cNvSpPr>
            <a:spLocks noGrp="1"/>
          </p:cNvSpPr>
          <p:nvPr>
            <p:ph type="body" sz="quarter" idx="13" hasCustomPrompt="1"/>
          </p:nvPr>
        </p:nvSpPr>
        <p:spPr>
          <a:xfrm>
            <a:off x="432000" y="2966078"/>
            <a:ext cx="8352000" cy="1817423"/>
          </a:xfrm>
          <a:prstGeom prst="rect">
            <a:avLst/>
          </a:prstGeom>
        </p:spPr>
        <p:txBody>
          <a:bodyPr lIns="0" tIns="0" rIns="0" bIns="0" numCol="1" spcCol="360000"/>
          <a:lstStyle>
            <a:lvl1pPr marL="171446" indent="-171446" algn="l">
              <a:buClr>
                <a:schemeClr val="accent2"/>
              </a:buClr>
              <a:buFont typeface="Arial" charset="0"/>
              <a:buChar char="•"/>
              <a:defRPr sz="1200"/>
            </a:lvl1pPr>
            <a:lvl2pPr algn="l">
              <a:defRPr/>
            </a:lvl2pPr>
            <a:lvl3pPr algn="l">
              <a:defRPr/>
            </a:lvl3pPr>
            <a:lvl4pPr algn="l">
              <a:defRPr/>
            </a:lvl4pPr>
            <a:lvl5pPr algn="l">
              <a:defRPr/>
            </a:lvl5pPr>
          </a:lstStyle>
          <a:p>
            <a:pPr lvl="0"/>
            <a:r>
              <a:rPr lang="en-US" dirty="0"/>
              <a:t>Bullet points</a:t>
            </a:r>
          </a:p>
          <a:p>
            <a:pPr lvl="0"/>
            <a:endParaRPr lang="en-US" dirty="0"/>
          </a:p>
        </p:txBody>
      </p:sp>
      <p:sp>
        <p:nvSpPr>
          <p:cNvPr id="11"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12" name="Text Placeholder 3"/>
          <p:cNvSpPr>
            <a:spLocks noGrp="1"/>
          </p:cNvSpPr>
          <p:nvPr>
            <p:ph type="body" sz="quarter" idx="14"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530366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 blu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59999" y="21600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6" name="Subtitle 2"/>
          <p:cNvSpPr>
            <a:spLocks noGrp="1"/>
          </p:cNvSpPr>
          <p:nvPr>
            <p:ph type="subTitle" idx="1" hasCustomPrompt="1"/>
          </p:nvPr>
        </p:nvSpPr>
        <p:spPr>
          <a:xfrm>
            <a:off x="2160000" y="31669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43567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 orange">
    <p:bg>
      <p:bgPr>
        <a:solidFill>
          <a:schemeClr val="accent2"/>
        </a:solidFill>
        <a:effectLst/>
      </p:bgPr>
    </p:bg>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2159999" y="21600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10" name="Subtitle 2"/>
          <p:cNvSpPr>
            <a:spLocks noGrp="1"/>
          </p:cNvSpPr>
          <p:nvPr>
            <p:ph type="subTitle" idx="1" hasCustomPrompt="1"/>
          </p:nvPr>
        </p:nvSpPr>
        <p:spPr>
          <a:xfrm>
            <a:off x="2160000" y="31669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1602260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 pink">
    <p:bg>
      <p:bgPr>
        <a:solidFill>
          <a:schemeClr val="accent3"/>
        </a:solidFill>
        <a:effectLst/>
      </p:bgPr>
    </p:bg>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2159999" y="21600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9" name="Subtitle 2"/>
          <p:cNvSpPr>
            <a:spLocks noGrp="1"/>
          </p:cNvSpPr>
          <p:nvPr>
            <p:ph type="subTitle" idx="1" hasCustomPrompt="1"/>
          </p:nvPr>
        </p:nvSpPr>
        <p:spPr>
          <a:xfrm>
            <a:off x="2160000" y="31669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178179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 turquoise">
    <p:bg>
      <p:bgPr>
        <a:solidFill>
          <a:schemeClr val="accent4"/>
        </a:solidFill>
        <a:effectLst/>
      </p:bgPr>
    </p:bg>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2159999" y="21600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9" name="Subtitle 2"/>
          <p:cNvSpPr>
            <a:spLocks noGrp="1"/>
          </p:cNvSpPr>
          <p:nvPr>
            <p:ph type="subTitle" idx="1" hasCustomPrompt="1"/>
          </p:nvPr>
        </p:nvSpPr>
        <p:spPr>
          <a:xfrm>
            <a:off x="2160000" y="31669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2109515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contents 1">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7" name="TextBox 6"/>
          <p:cNvSpPr txBox="1"/>
          <p:nvPr userDrawn="1"/>
        </p:nvSpPr>
        <p:spPr>
          <a:xfrm>
            <a:off x="3964964" y="379281"/>
            <a:ext cx="1017437" cy="207877"/>
          </a:xfrm>
          <a:prstGeom prst="rect">
            <a:avLst/>
          </a:prstGeom>
          <a:solidFill>
            <a:schemeClr val="accent1"/>
          </a:solidFill>
        </p:spPr>
        <p:txBody>
          <a:bodyPr wrap="square" lIns="36000" tIns="0" rIns="0" bIns="0" rtlCol="0" anchor="ctr" anchorCtr="0">
            <a:spAutoFit/>
          </a:bodyPr>
          <a:lstStyle/>
          <a:p>
            <a:r>
              <a:rPr lang="en-US" sz="1351" b="1">
                <a:solidFill>
                  <a:schemeClr val="bg1"/>
                </a:solidFill>
              </a:rPr>
              <a:t>CONTENTS</a:t>
            </a:r>
          </a:p>
        </p:txBody>
      </p:sp>
      <p:sp>
        <p:nvSpPr>
          <p:cNvPr id="5" name="Text Placeholder 4"/>
          <p:cNvSpPr>
            <a:spLocks noGrp="1"/>
          </p:cNvSpPr>
          <p:nvPr>
            <p:ph type="body" sz="quarter" idx="11" hasCustomPrompt="1"/>
          </p:nvPr>
        </p:nvSpPr>
        <p:spPr>
          <a:xfrm>
            <a:off x="3964960" y="788547"/>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32" name="Text Placeholder 31"/>
          <p:cNvSpPr>
            <a:spLocks noGrp="1"/>
          </p:cNvSpPr>
          <p:nvPr>
            <p:ph type="body" sz="quarter" idx="12" hasCustomPrompt="1"/>
          </p:nvPr>
        </p:nvSpPr>
        <p:spPr>
          <a:xfrm>
            <a:off x="4504960" y="788545"/>
            <a:ext cx="3600000"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36" name="Text Placeholder 31"/>
          <p:cNvSpPr>
            <a:spLocks noGrp="1"/>
          </p:cNvSpPr>
          <p:nvPr>
            <p:ph type="body" sz="quarter" idx="13" hasCustomPrompt="1"/>
          </p:nvPr>
        </p:nvSpPr>
        <p:spPr>
          <a:xfrm>
            <a:off x="4504960" y="1057683"/>
            <a:ext cx="3600000"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7" name="Text Placeholder 4"/>
          <p:cNvSpPr>
            <a:spLocks noGrp="1"/>
          </p:cNvSpPr>
          <p:nvPr>
            <p:ph type="body" sz="quarter" idx="14" hasCustomPrompt="1"/>
          </p:nvPr>
        </p:nvSpPr>
        <p:spPr>
          <a:xfrm>
            <a:off x="3964960" y="1489054"/>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38" name="Text Placeholder 31"/>
          <p:cNvSpPr>
            <a:spLocks noGrp="1"/>
          </p:cNvSpPr>
          <p:nvPr>
            <p:ph type="body" sz="quarter" idx="15" hasCustomPrompt="1"/>
          </p:nvPr>
        </p:nvSpPr>
        <p:spPr>
          <a:xfrm>
            <a:off x="4504960" y="1489052"/>
            <a:ext cx="3600000"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39" name="Text Placeholder 31"/>
          <p:cNvSpPr>
            <a:spLocks noGrp="1"/>
          </p:cNvSpPr>
          <p:nvPr>
            <p:ph type="body" sz="quarter" idx="16" hasCustomPrompt="1"/>
          </p:nvPr>
        </p:nvSpPr>
        <p:spPr>
          <a:xfrm>
            <a:off x="4504960" y="1758190"/>
            <a:ext cx="3600000"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40" name="Text Placeholder 4"/>
          <p:cNvSpPr>
            <a:spLocks noGrp="1"/>
          </p:cNvSpPr>
          <p:nvPr>
            <p:ph type="body" sz="quarter" idx="17" hasCustomPrompt="1"/>
          </p:nvPr>
        </p:nvSpPr>
        <p:spPr>
          <a:xfrm>
            <a:off x="3964960" y="218956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41" name="Text Placeholder 31"/>
          <p:cNvSpPr>
            <a:spLocks noGrp="1"/>
          </p:cNvSpPr>
          <p:nvPr>
            <p:ph type="body" sz="quarter" idx="18" hasCustomPrompt="1"/>
          </p:nvPr>
        </p:nvSpPr>
        <p:spPr>
          <a:xfrm>
            <a:off x="4504960" y="2189559"/>
            <a:ext cx="3600000"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42" name="Text Placeholder 31"/>
          <p:cNvSpPr>
            <a:spLocks noGrp="1"/>
          </p:cNvSpPr>
          <p:nvPr>
            <p:ph type="body" sz="quarter" idx="19" hasCustomPrompt="1"/>
          </p:nvPr>
        </p:nvSpPr>
        <p:spPr>
          <a:xfrm>
            <a:off x="4504960" y="2458697"/>
            <a:ext cx="3600000"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43" name="Text Placeholder 4"/>
          <p:cNvSpPr>
            <a:spLocks noGrp="1"/>
          </p:cNvSpPr>
          <p:nvPr>
            <p:ph type="body" sz="quarter" idx="20" hasCustomPrompt="1"/>
          </p:nvPr>
        </p:nvSpPr>
        <p:spPr>
          <a:xfrm>
            <a:off x="3964960" y="289006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44" name="Text Placeholder 31"/>
          <p:cNvSpPr>
            <a:spLocks noGrp="1"/>
          </p:cNvSpPr>
          <p:nvPr>
            <p:ph type="body" sz="quarter" idx="21" hasCustomPrompt="1"/>
          </p:nvPr>
        </p:nvSpPr>
        <p:spPr>
          <a:xfrm>
            <a:off x="4504960" y="2890066"/>
            <a:ext cx="3600000"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45" name="Text Placeholder 31"/>
          <p:cNvSpPr>
            <a:spLocks noGrp="1"/>
          </p:cNvSpPr>
          <p:nvPr>
            <p:ph type="body" sz="quarter" idx="22" hasCustomPrompt="1"/>
          </p:nvPr>
        </p:nvSpPr>
        <p:spPr>
          <a:xfrm>
            <a:off x="4504960" y="3159204"/>
            <a:ext cx="3600000"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46" name="Text Placeholder 4"/>
          <p:cNvSpPr>
            <a:spLocks noGrp="1"/>
          </p:cNvSpPr>
          <p:nvPr>
            <p:ph type="body" sz="quarter" idx="23" hasCustomPrompt="1"/>
          </p:nvPr>
        </p:nvSpPr>
        <p:spPr>
          <a:xfrm>
            <a:off x="3964960" y="3590574"/>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47" name="Text Placeholder 31"/>
          <p:cNvSpPr>
            <a:spLocks noGrp="1"/>
          </p:cNvSpPr>
          <p:nvPr>
            <p:ph type="body" sz="quarter" idx="24" hasCustomPrompt="1"/>
          </p:nvPr>
        </p:nvSpPr>
        <p:spPr>
          <a:xfrm>
            <a:off x="4504960" y="3590573"/>
            <a:ext cx="3600000"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48" name="Text Placeholder 31"/>
          <p:cNvSpPr>
            <a:spLocks noGrp="1"/>
          </p:cNvSpPr>
          <p:nvPr>
            <p:ph type="body" sz="quarter" idx="25" hasCustomPrompt="1"/>
          </p:nvPr>
        </p:nvSpPr>
        <p:spPr>
          <a:xfrm>
            <a:off x="4504960" y="3859711"/>
            <a:ext cx="3600000"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49" name="Text Placeholder 4"/>
          <p:cNvSpPr>
            <a:spLocks noGrp="1"/>
          </p:cNvSpPr>
          <p:nvPr>
            <p:ph type="body" sz="quarter" idx="26" hasCustomPrompt="1"/>
          </p:nvPr>
        </p:nvSpPr>
        <p:spPr>
          <a:xfrm>
            <a:off x="3964960" y="4291082"/>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50" name="Text Placeholder 31"/>
          <p:cNvSpPr>
            <a:spLocks noGrp="1"/>
          </p:cNvSpPr>
          <p:nvPr>
            <p:ph type="body" sz="quarter" idx="27" hasCustomPrompt="1"/>
          </p:nvPr>
        </p:nvSpPr>
        <p:spPr>
          <a:xfrm>
            <a:off x="4504960" y="4291080"/>
            <a:ext cx="3600000"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51" name="Text Placeholder 31"/>
          <p:cNvSpPr>
            <a:spLocks noGrp="1"/>
          </p:cNvSpPr>
          <p:nvPr>
            <p:ph type="body" sz="quarter" idx="28" hasCustomPrompt="1"/>
          </p:nvPr>
        </p:nvSpPr>
        <p:spPr>
          <a:xfrm>
            <a:off x="4504960" y="4560218"/>
            <a:ext cx="3600000"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Picture Placeholder 12"/>
          <p:cNvSpPr>
            <a:spLocks noGrp="1"/>
          </p:cNvSpPr>
          <p:nvPr>
            <p:ph type="pic" sz="quarter" idx="29" hasCustomPrompt="1"/>
          </p:nvPr>
        </p:nvSpPr>
        <p:spPr>
          <a:xfrm>
            <a:off x="0" y="0"/>
            <a:ext cx="3600000" cy="5143500"/>
          </a:xfrm>
          <a:prstGeom prst="rect">
            <a:avLst/>
          </a:prstGeom>
          <a:solidFill>
            <a:schemeClr val="bg2">
              <a:alpha val="30000"/>
            </a:schemeClr>
          </a:solidFill>
        </p:spPr>
        <p:txBody>
          <a:bodyPr lIns="0" tIns="0" rIns="0" bIns="0" anchor="ctr" anchorCtr="0"/>
          <a:lstStyle>
            <a:lvl1pPr marL="0" indent="0" algn="ctr">
              <a:buFontTx/>
              <a:buNone/>
              <a:defRPr sz="1200" b="1" baseline="0"/>
            </a:lvl1pPr>
          </a:lstStyle>
          <a:p>
            <a:pPr marL="228594" marR="0" lvl="0" indent="-228594" algn="l" defTabSz="914377" rtl="0" eaLnBrk="1" fontAlgn="auto" latinLnBrk="0" hangingPunct="1">
              <a:lnSpc>
                <a:spcPct val="90000"/>
              </a:lnSpc>
              <a:spcBef>
                <a:spcPts val="1000"/>
              </a:spcBef>
              <a:spcAft>
                <a:spcPts val="0"/>
              </a:spcAft>
              <a:buClrTx/>
              <a:buSzTx/>
              <a:buFont typeface="Arial"/>
              <a:buNone/>
              <a:tabLst/>
              <a:defRPr/>
            </a:pPr>
            <a:r>
              <a:rPr lang="en-US"/>
              <a:t>INSERT IMAGE</a:t>
            </a:r>
          </a:p>
        </p:txBody>
      </p:sp>
    </p:spTree>
    <p:extLst>
      <p:ext uri="{BB962C8B-B14F-4D97-AF65-F5344CB8AC3E}">
        <p14:creationId xmlns:p14="http://schemas.microsoft.com/office/powerpoint/2010/main" val="941870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contents 2">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4" name="TextBox 3"/>
          <p:cNvSpPr txBox="1"/>
          <p:nvPr userDrawn="1"/>
        </p:nvSpPr>
        <p:spPr>
          <a:xfrm>
            <a:off x="388800" y="401863"/>
            <a:ext cx="1017437" cy="207877"/>
          </a:xfrm>
          <a:prstGeom prst="rect">
            <a:avLst/>
          </a:prstGeom>
          <a:solidFill>
            <a:schemeClr val="accent1"/>
          </a:solidFill>
        </p:spPr>
        <p:txBody>
          <a:bodyPr wrap="square" lIns="36000" tIns="0" rIns="0" bIns="0" rtlCol="0" anchor="ctr" anchorCtr="0">
            <a:spAutoFit/>
          </a:bodyPr>
          <a:lstStyle/>
          <a:p>
            <a:r>
              <a:rPr lang="en-US" sz="1351" b="1">
                <a:solidFill>
                  <a:schemeClr val="bg1"/>
                </a:solidFill>
              </a:rPr>
              <a:t>CONTENTS</a:t>
            </a:r>
          </a:p>
        </p:txBody>
      </p:sp>
      <p:sp>
        <p:nvSpPr>
          <p:cNvPr id="5" name="Text Placeholder 9"/>
          <p:cNvSpPr>
            <a:spLocks noGrp="1"/>
          </p:cNvSpPr>
          <p:nvPr>
            <p:ph type="body" sz="quarter" idx="11" hasCustomPrompt="1"/>
          </p:nvPr>
        </p:nvSpPr>
        <p:spPr>
          <a:xfrm>
            <a:off x="432000" y="1080000"/>
            <a:ext cx="8352000" cy="3703500"/>
          </a:xfrm>
          <a:prstGeom prst="rect">
            <a:avLst/>
          </a:prstGeom>
        </p:spPr>
        <p:txBody>
          <a:bodyPr lIns="0" tIns="0" rIns="0" bIns="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Tree>
    <p:extLst>
      <p:ext uri="{BB962C8B-B14F-4D97-AF65-F5344CB8AC3E}">
        <p14:creationId xmlns:p14="http://schemas.microsoft.com/office/powerpoint/2010/main" val="1909778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just tex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8" name="Content Placeholder 2"/>
          <p:cNvSpPr>
            <a:spLocks noGrp="1"/>
          </p:cNvSpPr>
          <p:nvPr>
            <p:ph idx="1" hasCustomPrompt="1"/>
          </p:nvPr>
        </p:nvSpPr>
        <p:spPr>
          <a:xfrm>
            <a:off x="432000" y="1080000"/>
            <a:ext cx="8352000" cy="3703500"/>
          </a:xfrm>
          <a:prstGeom prst="rect">
            <a:avLst/>
          </a:prstGeom>
        </p:spPr>
        <p:txBody>
          <a:bodyPr lIns="0" tIns="0" rIns="0" bIns="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
        <p:nvSpPr>
          <p:cNvPr id="12" name="Slide Number Placeholder 8"/>
          <p:cNvSpPr>
            <a:spLocks noGrp="1"/>
          </p:cNvSpPr>
          <p:nvPr>
            <p:ph type="sldNum" sz="quarter" idx="4"/>
          </p:nvPr>
        </p:nvSpPr>
        <p:spPr>
          <a:xfrm>
            <a:off x="8784000" y="4783500"/>
            <a:ext cx="360000" cy="360000"/>
          </a:xfrm>
          <a:prstGeom prst="rect">
            <a:avLst/>
          </a:prstGeom>
          <a:solidFill>
            <a:schemeClr val="accent1"/>
          </a:solidFill>
        </p:spPr>
        <p:txBody>
          <a:bodyPr vert="horz" lIns="0" tIns="0" rIns="0" bIns="0" rtlCol="0" anchor="ctr"/>
          <a:lstStyle>
            <a:lvl1pPr algn="ctr">
              <a:defRPr sz="1200">
                <a:solidFill>
                  <a:schemeClr val="bg1"/>
                </a:solidFill>
              </a:defRPr>
            </a:lvl1pPr>
          </a:lstStyle>
          <a:p>
            <a:fld id="{0406593E-52CF-5B45-8CFF-7309163A4729}" type="slidenum">
              <a:rPr lang="en-US" smtClean="0"/>
              <a:pPr/>
              <a:t>‹#›</a:t>
            </a:fld>
            <a:endParaRPr lang="en-US"/>
          </a:p>
        </p:txBody>
      </p:sp>
      <p:sp>
        <p:nvSpPr>
          <p:cNvPr id="4" name="Text Placeholder 3"/>
          <p:cNvSpPr>
            <a:spLocks noGrp="1"/>
          </p:cNvSpPr>
          <p:nvPr>
            <p:ph type="body" sz="quarter" idx="10"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909545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just an imag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06593E-52CF-5B45-8CFF-7309163A4729}" type="slidenum">
              <a:rPr lang="en-US" smtClean="0"/>
              <a:pPr/>
              <a:t>‹#›</a:t>
            </a:fld>
            <a:endParaRPr lang="en-US"/>
          </a:p>
        </p:txBody>
      </p:sp>
      <p:sp>
        <p:nvSpPr>
          <p:cNvPr id="10" name="Picture Placeholder 12"/>
          <p:cNvSpPr>
            <a:spLocks noGrp="1"/>
          </p:cNvSpPr>
          <p:nvPr>
            <p:ph type="pic" sz="quarter" idx="12" hasCustomPrompt="1"/>
          </p:nvPr>
        </p:nvSpPr>
        <p:spPr>
          <a:xfrm>
            <a:off x="432000" y="1080000"/>
            <a:ext cx="8352000" cy="3703138"/>
          </a:xfrm>
          <a:prstGeom prst="rect">
            <a:avLst/>
          </a:prstGeom>
          <a:solidFill>
            <a:schemeClr val="bg2">
              <a:alpha val="30000"/>
            </a:schemeClr>
          </a:solidFill>
        </p:spPr>
        <p:txBody>
          <a:bodyPr lIns="0" tIns="0" rIns="0" bIns="0" anchor="ctr" anchorCtr="0"/>
          <a:lstStyle>
            <a:lvl1pPr marL="0" indent="0" algn="ctr">
              <a:buFontTx/>
              <a:buNone/>
              <a:defRPr sz="1200" b="1" baseline="0"/>
            </a:lvl1pPr>
          </a:lstStyle>
          <a:p>
            <a:pPr marL="228594" marR="0" lvl="0" indent="-228594" algn="l" defTabSz="914377" rtl="0" eaLnBrk="1" fontAlgn="auto" latinLnBrk="0" hangingPunct="1">
              <a:lnSpc>
                <a:spcPct val="90000"/>
              </a:lnSpc>
              <a:spcBef>
                <a:spcPts val="1000"/>
              </a:spcBef>
              <a:spcAft>
                <a:spcPts val="0"/>
              </a:spcAft>
              <a:buClrTx/>
              <a:buSzTx/>
              <a:buFont typeface="Arial"/>
              <a:buNone/>
              <a:tabLst/>
              <a:defRPr/>
            </a:pPr>
            <a:r>
              <a:rPr lang="en-US"/>
              <a:t>INSERT IMAGE</a:t>
            </a:r>
          </a:p>
        </p:txBody>
      </p:sp>
      <p:sp>
        <p:nvSpPr>
          <p:cNvPr id="8" name="Title 1"/>
          <p:cNvSpPr>
            <a:spLocks noGrp="1"/>
          </p:cNvSpPr>
          <p:nvPr>
            <p:ph type="ctrTitle" hasCustomPrompt="1"/>
          </p:nvPr>
        </p:nvSpPr>
        <p:spPr>
          <a:xfrm>
            <a:off x="388801" y="399926"/>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9" name="Text Placeholder 3"/>
          <p:cNvSpPr>
            <a:spLocks noGrp="1"/>
          </p:cNvSpPr>
          <p:nvPr>
            <p:ph type="body" sz="quarter" idx="13" hasCustomPrompt="1"/>
          </p:nvPr>
        </p:nvSpPr>
        <p:spPr>
          <a:xfrm>
            <a:off x="388801" y="612002"/>
            <a:ext cx="7941600"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Tree>
    <p:extLst>
      <p:ext uri="{BB962C8B-B14F-4D97-AF65-F5344CB8AC3E}">
        <p14:creationId xmlns:p14="http://schemas.microsoft.com/office/powerpoint/2010/main" val="28676753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2.png"/><Relationship Id="rId5" Type="http://schemas.openxmlformats.org/officeDocument/2006/relationships/slideLayout" Target="../slideLayouts/slideLayout10.xml"/><Relationship Id="rId10" Type="http://schemas.openxmlformats.org/officeDocument/2006/relationships/theme" Target="../theme/theme3.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79896473"/>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1"/>
        </a:spcBef>
        <a:buFont typeface="Arial" panose="020B0604020202020204" pitchFamily="34" charset="0"/>
        <a:buChar char="•"/>
        <a:defRPr sz="2100" kern="1200">
          <a:solidFill>
            <a:schemeClr val="tx1"/>
          </a:solidFill>
          <a:latin typeface="+mn-lt"/>
          <a:ea typeface="+mn-ea"/>
          <a:cs typeface="+mn-cs"/>
        </a:defRPr>
      </a:lvl1pPr>
      <a:lvl2pPr marL="514338"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9"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1"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352000" y="165600"/>
            <a:ext cx="631509" cy="432036"/>
          </a:xfrm>
          <a:prstGeom prst="rect">
            <a:avLst/>
          </a:prstGeom>
        </p:spPr>
      </p:pic>
    </p:spTree>
    <p:extLst>
      <p:ext uri="{BB962C8B-B14F-4D97-AF65-F5344CB8AC3E}">
        <p14:creationId xmlns:p14="http://schemas.microsoft.com/office/powerpoint/2010/main" val="1464631393"/>
      </p:ext>
    </p:extLst>
  </p:cSld>
  <p:clrMap bg1="lt1" tx1="dk1" bg2="lt2" tx2="dk2" accent1="accent1" accent2="accent2" accent3="accent3" accent4="accent4" accent5="accent5" accent6="accent6" hlink="hlink" folHlink="folHlink"/>
  <p:sldLayoutIdLst>
    <p:sldLayoutId id="2147483680" r:id="rId1"/>
    <p:sldLayoutId id="2147483677" r:id="rId2"/>
    <p:sldLayoutId id="2147483678" r:id="rId3"/>
    <p:sldLayoutId id="2147483679" r:id="rId4"/>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8350579" y="165793"/>
            <a:ext cx="644992" cy="443430"/>
          </a:xfrm>
          <a:prstGeom prst="rect">
            <a:avLst/>
          </a:prstGeom>
        </p:spPr>
      </p:pic>
      <p:sp>
        <p:nvSpPr>
          <p:cNvPr id="9" name="Slide Number Placeholder 8"/>
          <p:cNvSpPr>
            <a:spLocks noGrp="1"/>
          </p:cNvSpPr>
          <p:nvPr>
            <p:ph type="sldNum" sz="quarter" idx="4"/>
          </p:nvPr>
        </p:nvSpPr>
        <p:spPr>
          <a:xfrm>
            <a:off x="8784000" y="4783500"/>
            <a:ext cx="360000" cy="360000"/>
          </a:xfrm>
          <a:prstGeom prst="rect">
            <a:avLst/>
          </a:prstGeom>
          <a:solidFill>
            <a:schemeClr val="accent1"/>
          </a:solidFill>
        </p:spPr>
        <p:txBody>
          <a:bodyPr vert="horz" lIns="0" tIns="0" rIns="0" bIns="0" rtlCol="0" anchor="ctr"/>
          <a:lstStyle>
            <a:lvl1pPr algn="ctr">
              <a:defRPr sz="1200">
                <a:solidFill>
                  <a:schemeClr val="bg1"/>
                </a:solidFill>
              </a:defRPr>
            </a:lvl1pPr>
          </a:lstStyle>
          <a:p>
            <a:fld id="{0406593E-52CF-5B45-8CFF-7309163A4729}" type="slidenum">
              <a:rPr lang="en-US" smtClean="0"/>
              <a:pPr/>
              <a:t>‹#›</a:t>
            </a:fld>
            <a:endParaRPr lang="en-US"/>
          </a:p>
        </p:txBody>
      </p:sp>
    </p:spTree>
    <p:extLst>
      <p:ext uri="{BB962C8B-B14F-4D97-AF65-F5344CB8AC3E}">
        <p14:creationId xmlns:p14="http://schemas.microsoft.com/office/powerpoint/2010/main" val="174390232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73" r:id="rId3"/>
    <p:sldLayoutId id="2147483683" r:id="rId4"/>
    <p:sldLayoutId id="2147483685" r:id="rId5"/>
    <p:sldLayoutId id="2147483681" r:id="rId6"/>
    <p:sldLayoutId id="2147483684" r:id="rId7"/>
    <p:sldLayoutId id="2147483682" r:id="rId8"/>
    <p:sldLayoutId id="2147483686" r:id="rId9"/>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a:buChar char="•"/>
        <a:defRPr sz="12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a:buChar char="•"/>
        <a:defRPr sz="12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a:buChar char="•"/>
        <a:defRPr sz="12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a:buChar char="•"/>
        <a:defRPr sz="12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a:buChar char="•"/>
        <a:defRPr sz="12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hyperlink" Target="http://www.uksg.org/publications#aa" TargetMode="Externa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4321" y="2160000"/>
            <a:ext cx="8614700" cy="997196"/>
          </a:xfrm>
        </p:spPr>
        <p:txBody>
          <a:bodyPr/>
          <a:lstStyle/>
          <a:p>
            <a:r>
              <a:rPr lang="en-GB" dirty="0"/>
              <a:t>‘Decolonising the ‘STEM’ curriculum’.  </a:t>
            </a:r>
            <a:br>
              <a:rPr lang="en-GB" dirty="0"/>
            </a:br>
            <a:endParaRPr lang="en-US" dirty="0"/>
          </a:p>
        </p:txBody>
      </p:sp>
      <p:sp>
        <p:nvSpPr>
          <p:cNvPr id="5" name="Subtitle 4"/>
          <p:cNvSpPr>
            <a:spLocks noGrp="1"/>
          </p:cNvSpPr>
          <p:nvPr>
            <p:ph type="subTitle" idx="1"/>
          </p:nvPr>
        </p:nvSpPr>
        <p:spPr/>
        <p:txBody>
          <a:bodyPr/>
          <a:lstStyle/>
          <a:p>
            <a:r>
              <a:rPr lang="en-US" dirty="0"/>
              <a:t>Dr Jenny Douglas, October 2020</a:t>
            </a:r>
          </a:p>
        </p:txBody>
      </p:sp>
      <p:sp>
        <p:nvSpPr>
          <p:cNvPr id="2" name="TextBox 1">
            <a:extLst>
              <a:ext uri="{FF2B5EF4-FFF2-40B4-BE49-F238E27FC236}">
                <a16:creationId xmlns:a16="http://schemas.microsoft.com/office/drawing/2014/main" id="{85A2831A-6611-46D6-BF7E-B5564D8EF23C}"/>
              </a:ext>
            </a:extLst>
          </p:cNvPr>
          <p:cNvSpPr txBox="1"/>
          <p:nvPr/>
        </p:nvSpPr>
        <p:spPr>
          <a:xfrm>
            <a:off x="1946367" y="640080"/>
            <a:ext cx="2227216" cy="1247503"/>
          </a:xfrm>
          <a:prstGeom prst="rect">
            <a:avLst/>
          </a:prstGeom>
          <a:noFill/>
        </p:spPr>
        <p:txBody>
          <a:bodyPr wrap="square" rtlCol="0">
            <a:noAutofit/>
          </a:bodyPr>
          <a:lstStyle/>
          <a:p>
            <a:endParaRPr lang="en-GB" sz="1200" dirty="0"/>
          </a:p>
        </p:txBody>
      </p:sp>
    </p:spTree>
    <p:extLst>
      <p:ext uri="{BB962C8B-B14F-4D97-AF65-F5344CB8AC3E}">
        <p14:creationId xmlns:p14="http://schemas.microsoft.com/office/powerpoint/2010/main" val="3734981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DCBDD-F9E6-448F-BDFD-549BF8303B92}"/>
              </a:ext>
            </a:extLst>
          </p:cNvPr>
          <p:cNvSpPr>
            <a:spLocks noGrp="1"/>
          </p:cNvSpPr>
          <p:nvPr>
            <p:ph type="ctrTitle"/>
          </p:nvPr>
        </p:nvSpPr>
        <p:spPr>
          <a:xfrm>
            <a:off x="2159999" y="2160001"/>
            <a:ext cx="5400000" cy="1495794"/>
          </a:xfrm>
        </p:spPr>
        <p:txBody>
          <a:bodyPr/>
          <a:lstStyle/>
          <a:p>
            <a:r>
              <a:rPr lang="en-GB" dirty="0"/>
              <a:t>The BAME Attainment Gap or the BAME Awarding GAP</a:t>
            </a:r>
          </a:p>
        </p:txBody>
      </p:sp>
      <p:sp>
        <p:nvSpPr>
          <p:cNvPr id="3" name="Subtitle 2">
            <a:extLst>
              <a:ext uri="{FF2B5EF4-FFF2-40B4-BE49-F238E27FC236}">
                <a16:creationId xmlns:a16="http://schemas.microsoft.com/office/drawing/2014/main" id="{C0299E6C-EF52-4D4E-950F-4CD4D3ADAFA7}"/>
              </a:ext>
            </a:extLst>
          </p:cNvPr>
          <p:cNvSpPr>
            <a:spLocks noGrp="1"/>
          </p:cNvSpPr>
          <p:nvPr>
            <p:ph type="subTitle" idx="1"/>
          </p:nvPr>
        </p:nvSpPr>
        <p:spPr>
          <a:xfrm>
            <a:off x="2159999" y="3908809"/>
            <a:ext cx="5808343" cy="462224"/>
          </a:xfrm>
        </p:spPr>
        <p:txBody>
          <a:bodyPr/>
          <a:lstStyle/>
          <a:p>
            <a:r>
              <a:rPr lang="en-GB" dirty="0"/>
              <a:t>Why do we need to decolonise the curriculum?</a:t>
            </a:r>
          </a:p>
        </p:txBody>
      </p:sp>
    </p:spTree>
    <p:extLst>
      <p:ext uri="{BB962C8B-B14F-4D97-AF65-F5344CB8AC3E}">
        <p14:creationId xmlns:p14="http://schemas.microsoft.com/office/powerpoint/2010/main" val="606301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05B554-2340-4F76-AEC4-D99B2E6EB273}"/>
              </a:ext>
            </a:extLst>
          </p:cNvPr>
          <p:cNvSpPr>
            <a:spLocks noGrp="1"/>
          </p:cNvSpPr>
          <p:nvPr>
            <p:ph idx="1"/>
          </p:nvPr>
        </p:nvSpPr>
        <p:spPr/>
        <p:txBody>
          <a:bodyPr/>
          <a:lstStyle/>
          <a:p>
            <a:r>
              <a:rPr lang="en-US" sz="1400" dirty="0"/>
              <a:t>Research on Black Attainment Gap </a:t>
            </a:r>
            <a:r>
              <a:rPr lang="en-GB" sz="1400" dirty="0"/>
              <a:t>since at least 2007 </a:t>
            </a:r>
          </a:p>
          <a:p>
            <a:r>
              <a:rPr lang="en-GB" sz="1400" dirty="0"/>
              <a:t>The Equality Challenge Unit’s (ECU) (2017) sets the attainment gap between Black and white under-graduates leaving university with a 1</a:t>
            </a:r>
            <a:r>
              <a:rPr lang="en-GB" sz="1400" baseline="30000" dirty="0"/>
              <a:t>st</a:t>
            </a:r>
            <a:r>
              <a:rPr lang="en-GB" sz="1400" dirty="0"/>
              <a:t> or 2:1 at 25.3% even if entry tariffs and class are taken into account. </a:t>
            </a:r>
          </a:p>
          <a:p>
            <a:r>
              <a:rPr lang="en-GB" sz="1400" dirty="0"/>
              <a:t>Poor retention rates-  Black, Asian and ‘Mixed Other’ have a higher drop-out rate than white or Chinese students. </a:t>
            </a:r>
          </a:p>
          <a:p>
            <a:r>
              <a:rPr lang="en-GB" sz="1400" dirty="0"/>
              <a:t>Urgent issues because it is not only degree outcomes but lack of access to graduate jobs and economically better futures</a:t>
            </a:r>
            <a:endParaRPr lang="en-US" sz="1400" dirty="0"/>
          </a:p>
          <a:p>
            <a:r>
              <a:rPr lang="en-GB" sz="1400" dirty="0"/>
              <a:t>HEFCE (2017) ‘Tackling Inequality’ – four explanatory factors in the attainment gap:</a:t>
            </a:r>
          </a:p>
          <a:p>
            <a:pPr marL="171450" indent="-171450">
              <a:buFont typeface="Arial" panose="020B0604020202020204" pitchFamily="34" charset="0"/>
              <a:buChar char="•"/>
            </a:pPr>
            <a:r>
              <a:rPr lang="en-GB" sz="1400" dirty="0"/>
              <a:t>curricula and learning</a:t>
            </a:r>
          </a:p>
          <a:p>
            <a:pPr marL="171450" indent="-171450">
              <a:buFont typeface="Arial" panose="020B0604020202020204" pitchFamily="34" charset="0"/>
              <a:buChar char="•"/>
            </a:pPr>
            <a:r>
              <a:rPr lang="en-GB" sz="1400" dirty="0"/>
              <a:t>relationships</a:t>
            </a:r>
          </a:p>
          <a:p>
            <a:pPr marL="171450" indent="-171450">
              <a:buFont typeface="Arial" panose="020B0604020202020204" pitchFamily="34" charset="0"/>
              <a:buChar char="•"/>
            </a:pPr>
            <a:r>
              <a:rPr lang="en-GB" sz="1400" dirty="0"/>
              <a:t>cultural, social and economic capital</a:t>
            </a:r>
          </a:p>
          <a:p>
            <a:pPr marL="171450" indent="-171450">
              <a:buFont typeface="Arial" panose="020B0604020202020204" pitchFamily="34" charset="0"/>
              <a:buChar char="•"/>
            </a:pPr>
            <a:r>
              <a:rPr lang="en-GB" sz="1400" dirty="0"/>
              <a:t>psycho-social and identity factors</a:t>
            </a:r>
          </a:p>
          <a:p>
            <a:r>
              <a:rPr lang="en-GB" sz="1400" dirty="0"/>
              <a:t>				</a:t>
            </a:r>
            <a:r>
              <a:rPr lang="en-GB" sz="1000" dirty="0"/>
              <a:t>Higher Education Funding Council for England (HEFCE, 2017). Tackling Inequality</a:t>
            </a:r>
          </a:p>
          <a:p>
            <a:pPr marL="171450" indent="-171450">
              <a:buFont typeface="Arial" panose="020B0604020202020204" pitchFamily="34" charset="0"/>
              <a:buChar char="•"/>
            </a:pPr>
            <a:endParaRPr lang="en-GB" dirty="0"/>
          </a:p>
        </p:txBody>
      </p:sp>
      <p:sp>
        <p:nvSpPr>
          <p:cNvPr id="4" name="Slide Number Placeholder 3">
            <a:extLst>
              <a:ext uri="{FF2B5EF4-FFF2-40B4-BE49-F238E27FC236}">
                <a16:creationId xmlns:a16="http://schemas.microsoft.com/office/drawing/2014/main" id="{4FC19D54-7DB6-47FB-A34D-BBCF962ABA41}"/>
              </a:ext>
            </a:extLst>
          </p:cNvPr>
          <p:cNvSpPr>
            <a:spLocks noGrp="1"/>
          </p:cNvSpPr>
          <p:nvPr>
            <p:ph type="sldNum" sz="quarter" idx="4"/>
          </p:nvPr>
        </p:nvSpPr>
        <p:spPr/>
        <p:txBody>
          <a:bodyPr/>
          <a:lstStyle/>
          <a:p>
            <a:fld id="{0406593E-52CF-5B45-8CFF-7309163A4729}" type="slidenum">
              <a:rPr lang="en-US" smtClean="0"/>
              <a:pPr/>
              <a:t>11</a:t>
            </a:fld>
            <a:endParaRPr lang="en-US"/>
          </a:p>
        </p:txBody>
      </p:sp>
      <p:sp>
        <p:nvSpPr>
          <p:cNvPr id="5" name="Text Placeholder 4">
            <a:extLst>
              <a:ext uri="{FF2B5EF4-FFF2-40B4-BE49-F238E27FC236}">
                <a16:creationId xmlns:a16="http://schemas.microsoft.com/office/drawing/2014/main" id="{3D807D94-6C39-4436-9F03-456356F32F00}"/>
              </a:ext>
            </a:extLst>
          </p:cNvPr>
          <p:cNvSpPr>
            <a:spLocks noGrp="1"/>
          </p:cNvSpPr>
          <p:nvPr>
            <p:ph type="body" sz="quarter" idx="10"/>
          </p:nvPr>
        </p:nvSpPr>
        <p:spPr/>
        <p:txBody>
          <a:bodyPr/>
          <a:lstStyle/>
          <a:p>
            <a:r>
              <a:rPr lang="en-GB" sz="1600" dirty="0"/>
              <a:t>The BAME Attainment Gap</a:t>
            </a:r>
          </a:p>
        </p:txBody>
      </p:sp>
    </p:spTree>
    <p:extLst>
      <p:ext uri="{BB962C8B-B14F-4D97-AF65-F5344CB8AC3E}">
        <p14:creationId xmlns:p14="http://schemas.microsoft.com/office/powerpoint/2010/main" val="3804929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5960F-8061-44DC-A7E8-C6D6D6535FAF}"/>
              </a:ext>
            </a:extLst>
          </p:cNvPr>
          <p:cNvSpPr>
            <a:spLocks noGrp="1"/>
          </p:cNvSpPr>
          <p:nvPr>
            <p:ph idx="1"/>
          </p:nvPr>
        </p:nvSpPr>
        <p:spPr/>
        <p:txBody>
          <a:bodyPr/>
          <a:lstStyle/>
          <a:p>
            <a:pPr marL="285750" indent="-285750">
              <a:buFont typeface="Arial" panose="020B0604020202020204" pitchFamily="34" charset="0"/>
              <a:buChar char="•"/>
            </a:pPr>
            <a:r>
              <a:rPr lang="en-GB" sz="1600" dirty="0"/>
              <a:t>Decolonising the curriculum – moving beyond diversification and opening up conversations about ‘race’</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Recognising the colonial epistemology – the way in which we come to know, understand and view the world  - nature of knowledge - ways of knowing and learning </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Developing de-colonial ontologies - world view - how things exist in the social world and assumptions about the form and nature of that social reality.</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p:txBody>
      </p:sp>
      <p:sp>
        <p:nvSpPr>
          <p:cNvPr id="4" name="Slide Number Placeholder 3">
            <a:extLst>
              <a:ext uri="{FF2B5EF4-FFF2-40B4-BE49-F238E27FC236}">
                <a16:creationId xmlns:a16="http://schemas.microsoft.com/office/drawing/2014/main" id="{74A5D764-76E4-4FB2-8F97-02A640309003}"/>
              </a:ext>
            </a:extLst>
          </p:cNvPr>
          <p:cNvSpPr>
            <a:spLocks noGrp="1"/>
          </p:cNvSpPr>
          <p:nvPr>
            <p:ph type="sldNum" sz="quarter" idx="4"/>
          </p:nvPr>
        </p:nvSpPr>
        <p:spPr/>
        <p:txBody>
          <a:bodyPr/>
          <a:lstStyle/>
          <a:p>
            <a:fld id="{0406593E-52CF-5B45-8CFF-7309163A4729}" type="slidenum">
              <a:rPr lang="en-US" smtClean="0"/>
              <a:pPr/>
              <a:t>12</a:t>
            </a:fld>
            <a:endParaRPr lang="en-US"/>
          </a:p>
        </p:txBody>
      </p:sp>
      <p:sp>
        <p:nvSpPr>
          <p:cNvPr id="5" name="Text Placeholder 4">
            <a:extLst>
              <a:ext uri="{FF2B5EF4-FFF2-40B4-BE49-F238E27FC236}">
                <a16:creationId xmlns:a16="http://schemas.microsoft.com/office/drawing/2014/main" id="{C2F9E9E2-5352-47DD-8E3F-3C184BA9BDAA}"/>
              </a:ext>
            </a:extLst>
          </p:cNvPr>
          <p:cNvSpPr>
            <a:spLocks noGrp="1"/>
          </p:cNvSpPr>
          <p:nvPr>
            <p:ph type="body" sz="quarter" idx="10"/>
          </p:nvPr>
        </p:nvSpPr>
        <p:spPr/>
        <p:txBody>
          <a:bodyPr/>
          <a:lstStyle/>
          <a:p>
            <a:r>
              <a:rPr lang="en-GB" sz="1800" dirty="0"/>
              <a:t>Decolonising the curriculum</a:t>
            </a:r>
          </a:p>
        </p:txBody>
      </p:sp>
    </p:spTree>
    <p:extLst>
      <p:ext uri="{BB962C8B-B14F-4D97-AF65-F5344CB8AC3E}">
        <p14:creationId xmlns:p14="http://schemas.microsoft.com/office/powerpoint/2010/main" val="683156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1B6E3-E8B9-4D90-A4C5-4AD7EC0C05BA}"/>
              </a:ext>
            </a:extLst>
          </p:cNvPr>
          <p:cNvSpPr>
            <a:spLocks noGrp="1"/>
          </p:cNvSpPr>
          <p:nvPr>
            <p:ph type="ctrTitle"/>
          </p:nvPr>
        </p:nvSpPr>
        <p:spPr>
          <a:xfrm>
            <a:off x="2159999" y="2160001"/>
            <a:ext cx="5400000" cy="1994392"/>
          </a:xfrm>
        </p:spPr>
        <p:txBody>
          <a:bodyPr/>
          <a:lstStyle/>
          <a:p>
            <a:r>
              <a:rPr lang="en-GB" dirty="0"/>
              <a:t>What Universities are doing in relation to decolonising the curriculum</a:t>
            </a:r>
          </a:p>
        </p:txBody>
      </p:sp>
      <p:sp>
        <p:nvSpPr>
          <p:cNvPr id="3" name="Subtitle 2">
            <a:extLst>
              <a:ext uri="{FF2B5EF4-FFF2-40B4-BE49-F238E27FC236}">
                <a16:creationId xmlns:a16="http://schemas.microsoft.com/office/drawing/2014/main" id="{223F8E76-512A-4615-B2CF-2B35E41A5950}"/>
              </a:ext>
            </a:extLst>
          </p:cNvPr>
          <p:cNvSpPr>
            <a:spLocks noGrp="1"/>
          </p:cNvSpPr>
          <p:nvPr>
            <p:ph type="subTitle" idx="1"/>
          </p:nvPr>
        </p:nvSpPr>
        <p:spPr>
          <a:xfrm>
            <a:off x="2189748" y="4252213"/>
            <a:ext cx="5400000" cy="249299"/>
          </a:xfrm>
        </p:spPr>
        <p:txBody>
          <a:bodyPr/>
          <a:lstStyle/>
          <a:p>
            <a:r>
              <a:rPr lang="en-GB" dirty="0"/>
              <a:t>There is a long list of universities and it is growing : </a:t>
            </a:r>
          </a:p>
        </p:txBody>
      </p:sp>
    </p:spTree>
    <p:extLst>
      <p:ext uri="{BB962C8B-B14F-4D97-AF65-F5344CB8AC3E}">
        <p14:creationId xmlns:p14="http://schemas.microsoft.com/office/powerpoint/2010/main" val="1933391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a:extLst>
              <a:ext uri="{FF2B5EF4-FFF2-40B4-BE49-F238E27FC236}">
                <a16:creationId xmlns:a16="http://schemas.microsoft.com/office/drawing/2014/main" id="{81FCACA4-BD59-4A45-B34F-AA202BF3151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51" r="-1" b="-1"/>
          <a:stretch/>
        </p:blipFill>
        <p:spPr bwMode="auto">
          <a:xfrm>
            <a:off x="90488" y="50800"/>
            <a:ext cx="8169275" cy="5041900"/>
          </a:xfrm>
          <a:prstGeom prst="rect">
            <a:avLst/>
          </a:prstGeom>
          <a:solidFill>
            <a:srgbClr val="FFFFFF"/>
          </a:solidFill>
        </p:spPr>
      </p:pic>
      <p:sp>
        <p:nvSpPr>
          <p:cNvPr id="2" name="Slide Number Placeholder 1" hidden="1">
            <a:extLst>
              <a:ext uri="{FF2B5EF4-FFF2-40B4-BE49-F238E27FC236}">
                <a16:creationId xmlns:a16="http://schemas.microsoft.com/office/drawing/2014/main" id="{CBEB4660-3A6E-4B8A-A7F4-15D40E978EF8}"/>
              </a:ext>
            </a:extLst>
          </p:cNvPr>
          <p:cNvSpPr>
            <a:spLocks noGrp="1"/>
          </p:cNvSpPr>
          <p:nvPr>
            <p:ph type="sldNum" sz="quarter" idx="4294967295"/>
          </p:nvPr>
        </p:nvSpPr>
        <p:spPr>
          <a:xfrm>
            <a:off x="8784000" y="4783500"/>
            <a:ext cx="360000" cy="360000"/>
          </a:xfrm>
        </p:spPr>
        <p:txBody>
          <a:bodyPr/>
          <a:lstStyle/>
          <a:p>
            <a:pPr>
              <a:spcAft>
                <a:spcPts val="600"/>
              </a:spcAft>
            </a:pPr>
            <a:fld id="{0406593E-52CF-5B45-8CFF-7309163A4729}" type="slidenum">
              <a:rPr lang="en-US" smtClean="0"/>
              <a:pPr>
                <a:spcAft>
                  <a:spcPts val="600"/>
                </a:spcAft>
              </a:pPr>
              <a:t>14</a:t>
            </a:fld>
            <a:endParaRPr lang="en-US"/>
          </a:p>
        </p:txBody>
      </p:sp>
      <p:sp>
        <p:nvSpPr>
          <p:cNvPr id="4" name="Rectangle 2">
            <a:extLst>
              <a:ext uri="{FF2B5EF4-FFF2-40B4-BE49-F238E27FC236}">
                <a16:creationId xmlns:a16="http://schemas.microsoft.com/office/drawing/2014/main" id="{BBB1FCAD-32F6-4CEF-B5C6-FC68BADDDB4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634285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56AD16-3953-4870-A4A9-95F174B72A1D}"/>
              </a:ext>
            </a:extLst>
          </p:cNvPr>
          <p:cNvSpPr>
            <a:spLocks noGrp="1"/>
          </p:cNvSpPr>
          <p:nvPr>
            <p:ph idx="1"/>
          </p:nvPr>
        </p:nvSpPr>
        <p:spPr/>
        <p:txBody>
          <a:bodyPr/>
          <a:lstStyle/>
          <a:p>
            <a:pPr lvl="0" defTabSz="287993">
              <a:lnSpc>
                <a:spcPts val="1600"/>
              </a:lnSpc>
            </a:pPr>
            <a:r>
              <a:rPr lang="en-GB" b="1" dirty="0">
                <a:solidFill>
                  <a:srgbClr val="000000"/>
                </a:solidFill>
              </a:rPr>
              <a:t>Providing strong leadership</a:t>
            </a:r>
            <a:r>
              <a:rPr lang="en-GB" dirty="0">
                <a:solidFill>
                  <a:srgbClr val="000000"/>
                </a:solidFill>
              </a:rPr>
              <a:t>: University leaders and senior managers need to demonstrate a commitment to removing the BAME attainment gap and lead by example. UUK and NUS have created a checklist for university leaders to draw upon when considering how to address their institution's attainment gap.</a:t>
            </a:r>
          </a:p>
          <a:p>
            <a:pPr lvl="0" defTabSz="287993">
              <a:lnSpc>
                <a:spcPts val="1600"/>
              </a:lnSpc>
            </a:pPr>
            <a:r>
              <a:rPr lang="en-GB" b="1" dirty="0">
                <a:solidFill>
                  <a:srgbClr val="000000"/>
                </a:solidFill>
              </a:rPr>
              <a:t>Having conversations about race and changing cultures</a:t>
            </a:r>
            <a:r>
              <a:rPr lang="en-GB" dirty="0">
                <a:solidFill>
                  <a:srgbClr val="000000"/>
                </a:solidFill>
              </a:rPr>
              <a:t>: Universities and students need to create more opportunities to talk directly about race, racism and the attainment gap and identify what students think is causing it. A change in culture is needed alongside a clear institutional message that issues of race will be dealt with as part of wider, strategic, organisational practice. Not as an 'add on'.</a:t>
            </a:r>
          </a:p>
          <a:p>
            <a:pPr lvl="0" defTabSz="287993">
              <a:lnSpc>
                <a:spcPts val="1600"/>
              </a:lnSpc>
            </a:pPr>
            <a:r>
              <a:rPr lang="en-GB" b="1" dirty="0">
                <a:solidFill>
                  <a:srgbClr val="000000"/>
                </a:solidFill>
              </a:rPr>
              <a:t>Developing racially diverse and inclusive environments</a:t>
            </a:r>
            <a:r>
              <a:rPr lang="en-GB" dirty="0">
                <a:solidFill>
                  <a:srgbClr val="000000"/>
                </a:solidFill>
              </a:rPr>
              <a:t>: University leadership teams are not representative of the student body and some curriculums do not reflect minority groups' experiences. A greater focus is needed from universities, working with their students, on ensuring that BAME students have a good sense of belonging at their university, while institutions need an understanding of how a poor sense of belonging might be contributing to low levels of engagement, including with curriculums, and progression to postgraduate study, embedding best practice.</a:t>
            </a:r>
          </a:p>
          <a:p>
            <a:pPr lvl="0" defTabSz="287993">
              <a:lnSpc>
                <a:spcPts val="1600"/>
              </a:lnSpc>
            </a:pPr>
            <a:r>
              <a:rPr lang="en-GB" b="1" dirty="0">
                <a:solidFill>
                  <a:srgbClr val="000000"/>
                </a:solidFill>
              </a:rPr>
              <a:t>Getting the evidence and analysing the data on the attainment gap</a:t>
            </a:r>
            <a:r>
              <a:rPr lang="en-GB" dirty="0">
                <a:solidFill>
                  <a:srgbClr val="000000"/>
                </a:solidFill>
              </a:rPr>
              <a:t>: Universities need to take a more scientific approach to tackling the attainment gap – gathering and scrutinising data in a far more comprehensive way than they may currently be doing, to inform discussions between university leaders, academics and students.</a:t>
            </a:r>
          </a:p>
          <a:p>
            <a:pPr lvl="0" defTabSz="287993">
              <a:lnSpc>
                <a:spcPts val="1600"/>
              </a:lnSpc>
            </a:pPr>
            <a:r>
              <a:rPr lang="en-GB" b="1" dirty="0">
                <a:solidFill>
                  <a:srgbClr val="000000"/>
                </a:solidFill>
              </a:rPr>
              <a:t>Understanding what works</a:t>
            </a:r>
            <a:r>
              <a:rPr lang="en-GB" dirty="0">
                <a:solidFill>
                  <a:srgbClr val="000000"/>
                </a:solidFill>
              </a:rPr>
              <a:t>: Universities can collectively work to address gaps in the evidence base by using applied research to ensure evidence on 'what works' is high quality, and share evidence of what works and what doesn't. As a first step, UUK is creating a case study library.</a:t>
            </a:r>
          </a:p>
          <a:p>
            <a:endParaRPr lang="en-GB" dirty="0"/>
          </a:p>
        </p:txBody>
      </p:sp>
      <p:sp>
        <p:nvSpPr>
          <p:cNvPr id="4" name="Slide Number Placeholder 3">
            <a:extLst>
              <a:ext uri="{FF2B5EF4-FFF2-40B4-BE49-F238E27FC236}">
                <a16:creationId xmlns:a16="http://schemas.microsoft.com/office/drawing/2014/main" id="{835B1E23-C983-4A6C-B4CB-416BE3F47BE1}"/>
              </a:ext>
            </a:extLst>
          </p:cNvPr>
          <p:cNvSpPr>
            <a:spLocks noGrp="1"/>
          </p:cNvSpPr>
          <p:nvPr>
            <p:ph type="sldNum" sz="quarter" idx="4"/>
          </p:nvPr>
        </p:nvSpPr>
        <p:spPr/>
        <p:txBody>
          <a:bodyPr/>
          <a:lstStyle/>
          <a:p>
            <a:fld id="{0406593E-52CF-5B45-8CFF-7309163A4729}" type="slidenum">
              <a:rPr lang="en-US" smtClean="0"/>
              <a:pPr/>
              <a:t>15</a:t>
            </a:fld>
            <a:endParaRPr lang="en-US"/>
          </a:p>
        </p:txBody>
      </p:sp>
      <p:sp>
        <p:nvSpPr>
          <p:cNvPr id="5" name="Text Placeholder 4">
            <a:extLst>
              <a:ext uri="{FF2B5EF4-FFF2-40B4-BE49-F238E27FC236}">
                <a16:creationId xmlns:a16="http://schemas.microsoft.com/office/drawing/2014/main" id="{BD58438A-66C9-4937-8A5F-EACCE9B1A6A8}"/>
              </a:ext>
            </a:extLst>
          </p:cNvPr>
          <p:cNvSpPr>
            <a:spLocks noGrp="1"/>
          </p:cNvSpPr>
          <p:nvPr>
            <p:ph type="body" sz="quarter" idx="10"/>
          </p:nvPr>
        </p:nvSpPr>
        <p:spPr>
          <a:xfrm>
            <a:off x="432000" y="834568"/>
            <a:ext cx="7941600" cy="251999"/>
          </a:xfrm>
        </p:spPr>
        <p:txBody>
          <a:bodyPr/>
          <a:lstStyle/>
          <a:p>
            <a:r>
              <a:rPr lang="en-GB" dirty="0"/>
              <a:t>Black, Asian and Minority Ethnic Student Attainment at UK Universities: #</a:t>
            </a:r>
            <a:r>
              <a:rPr lang="en-GB" dirty="0" err="1"/>
              <a:t>Closingthegap</a:t>
            </a:r>
            <a:endParaRPr lang="en-GB" dirty="0"/>
          </a:p>
          <a:p>
            <a:endParaRPr lang="en-GB" dirty="0"/>
          </a:p>
        </p:txBody>
      </p:sp>
    </p:spTree>
    <p:extLst>
      <p:ext uri="{BB962C8B-B14F-4D97-AF65-F5344CB8AC3E}">
        <p14:creationId xmlns:p14="http://schemas.microsoft.com/office/powerpoint/2010/main" val="947041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0001" y="2160000"/>
            <a:ext cx="6193353" cy="997196"/>
          </a:xfrm>
        </p:spPr>
        <p:txBody>
          <a:bodyPr/>
          <a:lstStyle/>
          <a:p>
            <a:r>
              <a:rPr lang="en-US" dirty="0"/>
              <a:t>Decolonising the ‘STEM’ curriculum</a:t>
            </a:r>
          </a:p>
        </p:txBody>
      </p:sp>
      <p:sp>
        <p:nvSpPr>
          <p:cNvPr id="3" name="Subtitle 2"/>
          <p:cNvSpPr>
            <a:spLocks noGrp="1"/>
          </p:cNvSpPr>
          <p:nvPr>
            <p:ph type="subTitle" idx="1"/>
          </p:nvPr>
        </p:nvSpPr>
        <p:spPr/>
        <p:txBody>
          <a:bodyPr>
            <a:noAutofit/>
          </a:bodyPr>
          <a:lstStyle/>
          <a:p>
            <a:endParaRPr lang="en-US" dirty="0"/>
          </a:p>
        </p:txBody>
      </p:sp>
    </p:spTree>
    <p:extLst>
      <p:ext uri="{BB962C8B-B14F-4D97-AF65-F5344CB8AC3E}">
        <p14:creationId xmlns:p14="http://schemas.microsoft.com/office/powerpoint/2010/main" val="1319595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7BC333-FCE5-45E9-933F-17C113A34F45}"/>
              </a:ext>
            </a:extLst>
          </p:cNvPr>
          <p:cNvSpPr>
            <a:spLocks noGrp="1"/>
          </p:cNvSpPr>
          <p:nvPr>
            <p:ph idx="1"/>
          </p:nvPr>
        </p:nvSpPr>
        <p:spPr/>
        <p:txBody>
          <a:bodyPr/>
          <a:lstStyle/>
          <a:p>
            <a:endParaRPr lang="en-GB" sz="2800" dirty="0"/>
          </a:p>
          <a:p>
            <a:endParaRPr lang="en-GB" sz="2800" dirty="0"/>
          </a:p>
          <a:p>
            <a:endParaRPr lang="en-GB" sz="2800" dirty="0"/>
          </a:p>
          <a:p>
            <a:r>
              <a:rPr lang="en-GB" sz="2800" dirty="0"/>
              <a:t>Persistent belief that science is objective and neutral</a:t>
            </a:r>
          </a:p>
        </p:txBody>
      </p:sp>
      <p:sp>
        <p:nvSpPr>
          <p:cNvPr id="4" name="Slide Number Placeholder 3">
            <a:extLst>
              <a:ext uri="{FF2B5EF4-FFF2-40B4-BE49-F238E27FC236}">
                <a16:creationId xmlns:a16="http://schemas.microsoft.com/office/drawing/2014/main" id="{4E555E8A-6215-457A-9619-F0C10ACBB225}"/>
              </a:ext>
            </a:extLst>
          </p:cNvPr>
          <p:cNvSpPr>
            <a:spLocks noGrp="1"/>
          </p:cNvSpPr>
          <p:nvPr>
            <p:ph type="sldNum" sz="quarter" idx="4"/>
          </p:nvPr>
        </p:nvSpPr>
        <p:spPr/>
        <p:txBody>
          <a:bodyPr/>
          <a:lstStyle/>
          <a:p>
            <a:fld id="{0406593E-52CF-5B45-8CFF-7309163A4729}" type="slidenum">
              <a:rPr lang="en-US" smtClean="0"/>
              <a:pPr/>
              <a:t>17</a:t>
            </a:fld>
            <a:endParaRPr lang="en-US"/>
          </a:p>
        </p:txBody>
      </p:sp>
      <p:sp>
        <p:nvSpPr>
          <p:cNvPr id="5" name="Text Placeholder 4">
            <a:extLst>
              <a:ext uri="{FF2B5EF4-FFF2-40B4-BE49-F238E27FC236}">
                <a16:creationId xmlns:a16="http://schemas.microsoft.com/office/drawing/2014/main" id="{05D39A1B-F4AA-419D-93B5-E5573A1C44E5}"/>
              </a:ext>
            </a:extLst>
          </p:cNvPr>
          <p:cNvSpPr>
            <a:spLocks noGrp="1"/>
          </p:cNvSpPr>
          <p:nvPr>
            <p:ph type="body" sz="quarter" idx="10"/>
          </p:nvPr>
        </p:nvSpPr>
        <p:spPr/>
        <p:txBody>
          <a:bodyPr/>
          <a:lstStyle/>
          <a:p>
            <a:r>
              <a:rPr lang="en-GB" sz="2000" dirty="0"/>
              <a:t>Opposition to ‘decolonising’ science’</a:t>
            </a:r>
          </a:p>
        </p:txBody>
      </p:sp>
    </p:spTree>
    <p:extLst>
      <p:ext uri="{BB962C8B-B14F-4D97-AF65-F5344CB8AC3E}">
        <p14:creationId xmlns:p14="http://schemas.microsoft.com/office/powerpoint/2010/main" val="4139002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A8C6A-EF17-4A91-BDE2-9E8872501986}"/>
              </a:ext>
            </a:extLst>
          </p:cNvPr>
          <p:cNvSpPr>
            <a:spLocks noGrp="1"/>
          </p:cNvSpPr>
          <p:nvPr>
            <p:ph type="ctrTitle"/>
          </p:nvPr>
        </p:nvSpPr>
        <p:spPr/>
        <p:txBody>
          <a:bodyPr/>
          <a:lstStyle/>
          <a:p>
            <a:r>
              <a:rPr lang="en-GB" dirty="0"/>
              <a:t>‘Race’</a:t>
            </a:r>
          </a:p>
        </p:txBody>
      </p:sp>
      <p:sp>
        <p:nvSpPr>
          <p:cNvPr id="3" name="Subtitle 2">
            <a:extLst>
              <a:ext uri="{FF2B5EF4-FFF2-40B4-BE49-F238E27FC236}">
                <a16:creationId xmlns:a16="http://schemas.microsoft.com/office/drawing/2014/main" id="{F5C0DFB4-842B-4123-8660-A3168C395807}"/>
              </a:ext>
            </a:extLst>
          </p:cNvPr>
          <p:cNvSpPr>
            <a:spLocks noGrp="1"/>
          </p:cNvSpPr>
          <p:nvPr>
            <p:ph type="subTitle" idx="1"/>
          </p:nvPr>
        </p:nvSpPr>
        <p:spPr>
          <a:xfrm>
            <a:off x="2160000" y="3166992"/>
            <a:ext cx="5400000" cy="249299"/>
          </a:xfrm>
        </p:spPr>
        <p:txBody>
          <a:bodyPr/>
          <a:lstStyle/>
          <a:p>
            <a:endParaRPr lang="en-GB" dirty="0"/>
          </a:p>
        </p:txBody>
      </p:sp>
    </p:spTree>
    <p:extLst>
      <p:ext uri="{BB962C8B-B14F-4D97-AF65-F5344CB8AC3E}">
        <p14:creationId xmlns:p14="http://schemas.microsoft.com/office/powerpoint/2010/main" val="3138915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5C887-33CB-4543-9916-69CD91B69D63}"/>
              </a:ext>
            </a:extLst>
          </p:cNvPr>
          <p:cNvSpPr>
            <a:spLocks noGrp="1"/>
          </p:cNvSpPr>
          <p:nvPr>
            <p:ph idx="1"/>
          </p:nvPr>
        </p:nvSpPr>
        <p:spPr/>
        <p:txBody>
          <a:bodyPr/>
          <a:lstStyle/>
          <a:p>
            <a:pPr marL="171450" indent="-171450">
              <a:buFont typeface="Arial" panose="020B0604020202020204" pitchFamily="34" charset="0"/>
              <a:buChar char="•"/>
            </a:pPr>
            <a:r>
              <a:rPr lang="en-GB" sz="1600" dirty="0"/>
              <a:t>Antecedents of scientific racism began in the late 18</a:t>
            </a:r>
            <a:r>
              <a:rPr lang="en-GB" sz="1600" baseline="30000" dirty="0"/>
              <a:t>th</a:t>
            </a:r>
            <a:r>
              <a:rPr lang="en-GB" sz="1600" dirty="0"/>
              <a:t> century. These notions underpinned the Transatlantic Slave Trade.</a:t>
            </a:r>
          </a:p>
          <a:p>
            <a:pPr marL="171450" indent="-171450">
              <a:buFont typeface="Arial" panose="020B0604020202020204" pitchFamily="34" charset="0"/>
              <a:buChar char="•"/>
            </a:pPr>
            <a:r>
              <a:rPr lang="en-GB" sz="1600" dirty="0"/>
              <a:t>Birth of modern science was applied to the study of ‘race’ in the 19</a:t>
            </a:r>
            <a:r>
              <a:rPr lang="en-GB" sz="1600" baseline="30000" dirty="0"/>
              <a:t>th</a:t>
            </a:r>
            <a:r>
              <a:rPr lang="en-GB" sz="1600" dirty="0"/>
              <a:t> century:</a:t>
            </a:r>
          </a:p>
          <a:p>
            <a:pPr marL="628639" lvl="1" indent="-171450">
              <a:buFont typeface="Arial" panose="020B0604020202020204" pitchFamily="34" charset="0"/>
              <a:buChar char="•"/>
            </a:pPr>
            <a:r>
              <a:rPr lang="en-GB" sz="1600" dirty="0"/>
              <a:t>Joseph Arthur </a:t>
            </a:r>
            <a:r>
              <a:rPr lang="en-GB" sz="1600" dirty="0" err="1"/>
              <a:t>Gobineau</a:t>
            </a:r>
            <a:r>
              <a:rPr lang="en-GB" sz="1600" dirty="0"/>
              <a:t> in France</a:t>
            </a:r>
          </a:p>
          <a:p>
            <a:pPr marL="628639" lvl="1" indent="-171450">
              <a:buFont typeface="Arial" panose="020B0604020202020204" pitchFamily="34" charset="0"/>
              <a:buChar char="•"/>
            </a:pPr>
            <a:r>
              <a:rPr lang="en-GB" sz="1600" dirty="0"/>
              <a:t>Robert Knox in Scotland</a:t>
            </a:r>
          </a:p>
          <a:p>
            <a:pPr marL="628639" lvl="1" indent="-171450">
              <a:buFont typeface="Arial" panose="020B0604020202020204" pitchFamily="34" charset="0"/>
              <a:buChar char="•"/>
            </a:pPr>
            <a:r>
              <a:rPr lang="en-GB" sz="1600" dirty="0"/>
              <a:t>Samuel George Morton, Josiah Nott and George Glidden in America</a:t>
            </a:r>
          </a:p>
          <a:p>
            <a:pPr marL="628639" lvl="1" indent="-171450">
              <a:buFont typeface="Arial" panose="020B0604020202020204" pitchFamily="34" charset="0"/>
              <a:buChar char="•"/>
            </a:pPr>
            <a:r>
              <a:rPr lang="en-GB" sz="1600" dirty="0"/>
              <a:t>Charles Hamilton Smith</a:t>
            </a:r>
          </a:p>
          <a:p>
            <a:pPr marL="628639" lvl="1" indent="-171450">
              <a:buFont typeface="Arial" panose="020B0604020202020204" pitchFamily="34" charset="0"/>
              <a:buChar char="•"/>
            </a:pPr>
            <a:r>
              <a:rPr lang="en-GB" sz="1600" dirty="0"/>
              <a:t>James </a:t>
            </a:r>
            <a:r>
              <a:rPr lang="en-GB" sz="1600" dirty="0" err="1"/>
              <a:t>Cowle</a:t>
            </a:r>
            <a:r>
              <a:rPr lang="en-GB" sz="1600" dirty="0"/>
              <a:t> Prichard</a:t>
            </a:r>
          </a:p>
          <a:p>
            <a:pPr marL="628639" lvl="1" indent="-171450">
              <a:buFont typeface="Arial" panose="020B0604020202020204" pitchFamily="34" charset="0"/>
              <a:buChar char="•"/>
            </a:pPr>
            <a:endParaRPr lang="en-GB" sz="1600" dirty="0"/>
          </a:p>
          <a:p>
            <a:pPr lvl="1"/>
            <a:r>
              <a:rPr lang="en-GB" sz="1600" dirty="0"/>
              <a:t>They put forward the notion of biological ‘races’ as discrete and separate entities and argued that each ‘race possessed its own distinctive attributes and characteristics – supporting the notion that ‘races’ could be ranked – with white ‘races’ at the top and African ‘races’ at the bottom.</a:t>
            </a:r>
          </a:p>
          <a:p>
            <a:pPr lvl="1"/>
            <a:r>
              <a:rPr lang="en-GB" sz="1600" dirty="0"/>
              <a:t>Racial antipathy was innate, natural.</a:t>
            </a:r>
          </a:p>
          <a:p>
            <a:pPr lvl="1"/>
            <a:endParaRPr lang="en-GB" dirty="0"/>
          </a:p>
          <a:p>
            <a:pPr lvl="1"/>
            <a:r>
              <a:rPr lang="en-GB" dirty="0"/>
              <a:t>																</a:t>
            </a:r>
          </a:p>
        </p:txBody>
      </p:sp>
      <p:sp>
        <p:nvSpPr>
          <p:cNvPr id="4" name="Slide Number Placeholder 3">
            <a:extLst>
              <a:ext uri="{FF2B5EF4-FFF2-40B4-BE49-F238E27FC236}">
                <a16:creationId xmlns:a16="http://schemas.microsoft.com/office/drawing/2014/main" id="{C8C06A9F-6C48-4CBB-8F3A-72332B3F2729}"/>
              </a:ext>
            </a:extLst>
          </p:cNvPr>
          <p:cNvSpPr>
            <a:spLocks noGrp="1"/>
          </p:cNvSpPr>
          <p:nvPr>
            <p:ph type="sldNum" sz="quarter" idx="4"/>
          </p:nvPr>
        </p:nvSpPr>
        <p:spPr/>
        <p:txBody>
          <a:bodyPr/>
          <a:lstStyle/>
          <a:p>
            <a:fld id="{0406593E-52CF-5B45-8CFF-7309163A4729}" type="slidenum">
              <a:rPr lang="en-US" smtClean="0"/>
              <a:pPr/>
              <a:t>19</a:t>
            </a:fld>
            <a:endParaRPr lang="en-US"/>
          </a:p>
        </p:txBody>
      </p:sp>
      <p:sp>
        <p:nvSpPr>
          <p:cNvPr id="5" name="Text Placeholder 4">
            <a:extLst>
              <a:ext uri="{FF2B5EF4-FFF2-40B4-BE49-F238E27FC236}">
                <a16:creationId xmlns:a16="http://schemas.microsoft.com/office/drawing/2014/main" id="{EE5BA6D1-0247-4182-A975-0120DA5EDFD0}"/>
              </a:ext>
            </a:extLst>
          </p:cNvPr>
          <p:cNvSpPr>
            <a:spLocks noGrp="1"/>
          </p:cNvSpPr>
          <p:nvPr>
            <p:ph type="body" sz="quarter" idx="10"/>
          </p:nvPr>
        </p:nvSpPr>
        <p:spPr/>
        <p:txBody>
          <a:bodyPr/>
          <a:lstStyle/>
          <a:p>
            <a:r>
              <a:rPr lang="en-GB" sz="2000" dirty="0"/>
              <a:t>Scientific Racism</a:t>
            </a:r>
          </a:p>
        </p:txBody>
      </p:sp>
    </p:spTree>
    <p:extLst>
      <p:ext uri="{BB962C8B-B14F-4D97-AF65-F5344CB8AC3E}">
        <p14:creationId xmlns:p14="http://schemas.microsoft.com/office/powerpoint/2010/main" val="3121691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AB4B92-2448-451E-B3EC-09422B443764}"/>
              </a:ext>
            </a:extLst>
          </p:cNvPr>
          <p:cNvSpPr>
            <a:spLocks noGrp="1"/>
          </p:cNvSpPr>
          <p:nvPr>
            <p:ph type="sldNum" sz="quarter" idx="10"/>
          </p:nvPr>
        </p:nvSpPr>
        <p:spPr/>
        <p:txBody>
          <a:bodyPr/>
          <a:lstStyle/>
          <a:p>
            <a:fld id="{0406593E-52CF-5B45-8CFF-7309163A4729}" type="slidenum">
              <a:rPr lang="en-US" smtClean="0"/>
              <a:pPr/>
              <a:t>2</a:t>
            </a:fld>
            <a:endParaRPr lang="en-US"/>
          </a:p>
        </p:txBody>
      </p:sp>
      <p:sp>
        <p:nvSpPr>
          <p:cNvPr id="3" name="Text Placeholder 2">
            <a:extLst>
              <a:ext uri="{FF2B5EF4-FFF2-40B4-BE49-F238E27FC236}">
                <a16:creationId xmlns:a16="http://schemas.microsoft.com/office/drawing/2014/main" id="{B966F023-5141-40FC-91DE-1E22D70C8FB7}"/>
              </a:ext>
            </a:extLst>
          </p:cNvPr>
          <p:cNvSpPr>
            <a:spLocks noGrp="1"/>
          </p:cNvSpPr>
          <p:nvPr>
            <p:ph type="body" sz="quarter" idx="11"/>
          </p:nvPr>
        </p:nvSpPr>
        <p:spPr/>
        <p:txBody>
          <a:bodyPr/>
          <a:lstStyle/>
          <a:p>
            <a:r>
              <a:rPr lang="en-GB" dirty="0"/>
              <a:t>History and context of decolonizing the curriculum</a:t>
            </a:r>
          </a:p>
          <a:p>
            <a:r>
              <a:rPr lang="en-GB" dirty="0"/>
              <a:t>Defining decolonizing the curriculum</a:t>
            </a:r>
          </a:p>
          <a:p>
            <a:r>
              <a:rPr lang="en-GB" dirty="0"/>
              <a:t>The BAME Attainment Gap/ BAME Awarding Gap</a:t>
            </a:r>
          </a:p>
          <a:p>
            <a:r>
              <a:rPr lang="en-GB" dirty="0"/>
              <a:t>National Picture – What are universities doing?</a:t>
            </a:r>
          </a:p>
          <a:p>
            <a:r>
              <a:rPr lang="en-GB" dirty="0"/>
              <a:t>Scientific Racism or Biological Racism</a:t>
            </a:r>
          </a:p>
          <a:p>
            <a:r>
              <a:rPr lang="en-GB" dirty="0"/>
              <a:t>Environmental Issues</a:t>
            </a:r>
          </a:p>
          <a:p>
            <a:r>
              <a:rPr lang="en-GB" dirty="0"/>
              <a:t>OU Inclusive Curriculum Tool</a:t>
            </a:r>
          </a:p>
          <a:p>
            <a:r>
              <a:rPr lang="en-GB" dirty="0"/>
              <a:t>Conclusion</a:t>
            </a:r>
          </a:p>
          <a:p>
            <a:endParaRPr lang="en-GB" dirty="0"/>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104432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21F811-2AC8-4733-BB27-4AE9FD550409}"/>
              </a:ext>
            </a:extLst>
          </p:cNvPr>
          <p:cNvSpPr>
            <a:spLocks noGrp="1"/>
          </p:cNvSpPr>
          <p:nvPr>
            <p:ph idx="1"/>
          </p:nvPr>
        </p:nvSpPr>
        <p:spPr/>
        <p:txBody>
          <a:bodyPr/>
          <a:lstStyle/>
          <a:p>
            <a:pPr marL="171450" indent="-171450">
              <a:buFont typeface="Arial" panose="020B0604020202020204" pitchFamily="34" charset="0"/>
              <a:buChar char="•"/>
            </a:pPr>
            <a:r>
              <a:rPr lang="en-GB" sz="1800" dirty="0"/>
              <a:t>Work of Gregor Mendel from 1870s – a geneticist whose research and writing provided the intellectual basis to challenge scientific racism.</a:t>
            </a:r>
          </a:p>
          <a:p>
            <a:pPr marL="171450" indent="-171450">
              <a:buFont typeface="Arial" panose="020B0604020202020204" pitchFamily="34" charset="0"/>
              <a:buChar char="•"/>
            </a:pPr>
            <a:r>
              <a:rPr lang="en-GB" sz="1800" dirty="0"/>
              <a:t>He distinguished between (1) phenotype – how we look,  and (2) Genotype – gene profile.</a:t>
            </a:r>
          </a:p>
          <a:p>
            <a:pPr marL="171450" indent="-171450">
              <a:buFont typeface="Arial" panose="020B0604020202020204" pitchFamily="34" charset="0"/>
              <a:buChar char="•"/>
            </a:pPr>
            <a:r>
              <a:rPr lang="en-GB" sz="1800" dirty="0"/>
              <a:t>His work demonstrated that all genes were shared by groups that had previously been defined as distinct racial groups.</a:t>
            </a:r>
          </a:p>
          <a:p>
            <a:pPr marL="171450" indent="-171450">
              <a:buFont typeface="Arial" panose="020B0604020202020204" pitchFamily="34" charset="0"/>
              <a:buChar char="•"/>
            </a:pPr>
            <a:r>
              <a:rPr lang="en-GB" sz="1800" dirty="0"/>
              <a:t>He determined that there was greater variation within so called ‘races’ than between them.</a:t>
            </a:r>
          </a:p>
          <a:p>
            <a:pPr marL="171450" indent="-171450">
              <a:buFont typeface="Arial" panose="020B0604020202020204" pitchFamily="34" charset="0"/>
              <a:buChar char="•"/>
            </a:pPr>
            <a:r>
              <a:rPr lang="en-GB" sz="1800" dirty="0"/>
              <a:t>No basis for the separation of ‘race’.</a:t>
            </a:r>
          </a:p>
          <a:p>
            <a:pPr marL="171450" indent="-171450">
              <a:buFont typeface="Arial" panose="020B0604020202020204" pitchFamily="34" charset="0"/>
              <a:buChar char="•"/>
            </a:pPr>
            <a:r>
              <a:rPr lang="en-GB" sz="1800" dirty="0"/>
              <a:t>Completely undermined and dismantled the validity of scientific racism</a:t>
            </a:r>
          </a:p>
          <a:p>
            <a:pPr marL="171450" indent="-171450">
              <a:buFont typeface="Arial" panose="020B0604020202020204" pitchFamily="34" charset="0"/>
              <a:buChar char="•"/>
            </a:pPr>
            <a:r>
              <a:rPr lang="en-GB" sz="1800" dirty="0"/>
              <a:t>Scientific racism still continues to dominate the discourse for example ‘race’ based medicine despite the accepted view that ‘race’ is a social construct</a:t>
            </a:r>
          </a:p>
        </p:txBody>
      </p:sp>
      <p:sp>
        <p:nvSpPr>
          <p:cNvPr id="4" name="Slide Number Placeholder 3">
            <a:extLst>
              <a:ext uri="{FF2B5EF4-FFF2-40B4-BE49-F238E27FC236}">
                <a16:creationId xmlns:a16="http://schemas.microsoft.com/office/drawing/2014/main" id="{7B7BC66E-A988-4956-858B-5694796053DA}"/>
              </a:ext>
            </a:extLst>
          </p:cNvPr>
          <p:cNvSpPr>
            <a:spLocks noGrp="1"/>
          </p:cNvSpPr>
          <p:nvPr>
            <p:ph type="sldNum" sz="quarter" idx="4"/>
          </p:nvPr>
        </p:nvSpPr>
        <p:spPr/>
        <p:txBody>
          <a:bodyPr/>
          <a:lstStyle/>
          <a:p>
            <a:fld id="{0406593E-52CF-5B45-8CFF-7309163A4729}" type="slidenum">
              <a:rPr lang="en-US" smtClean="0"/>
              <a:pPr/>
              <a:t>20</a:t>
            </a:fld>
            <a:endParaRPr lang="en-US"/>
          </a:p>
        </p:txBody>
      </p:sp>
      <p:sp>
        <p:nvSpPr>
          <p:cNvPr id="5" name="Text Placeholder 4">
            <a:extLst>
              <a:ext uri="{FF2B5EF4-FFF2-40B4-BE49-F238E27FC236}">
                <a16:creationId xmlns:a16="http://schemas.microsoft.com/office/drawing/2014/main" id="{0D861137-0CAB-43B2-88BF-81416278641B}"/>
              </a:ext>
            </a:extLst>
          </p:cNvPr>
          <p:cNvSpPr>
            <a:spLocks noGrp="1"/>
          </p:cNvSpPr>
          <p:nvPr>
            <p:ph type="body" sz="quarter" idx="10"/>
          </p:nvPr>
        </p:nvSpPr>
        <p:spPr/>
        <p:txBody>
          <a:bodyPr/>
          <a:lstStyle/>
          <a:p>
            <a:r>
              <a:rPr lang="en-GB" sz="2000" dirty="0"/>
              <a:t>Genetic definitions of ‘race’</a:t>
            </a:r>
          </a:p>
        </p:txBody>
      </p:sp>
    </p:spTree>
    <p:extLst>
      <p:ext uri="{BB962C8B-B14F-4D97-AF65-F5344CB8AC3E}">
        <p14:creationId xmlns:p14="http://schemas.microsoft.com/office/powerpoint/2010/main" val="3909569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7049F7-F8DD-4281-990B-5156937DA6D7}"/>
              </a:ext>
            </a:extLst>
          </p:cNvPr>
          <p:cNvSpPr>
            <a:spLocks noGrp="1"/>
          </p:cNvSpPr>
          <p:nvPr>
            <p:ph idx="1"/>
          </p:nvPr>
        </p:nvSpPr>
        <p:spPr/>
        <p:txBody>
          <a:bodyPr/>
          <a:lstStyle/>
          <a:p>
            <a:pPr marL="171450" indent="-171450">
              <a:buFont typeface="Arial" panose="020B0604020202020204" pitchFamily="34" charset="0"/>
              <a:buChar char="•"/>
            </a:pPr>
            <a:r>
              <a:rPr lang="en-GB" sz="1800" dirty="0"/>
              <a:t>June 2005 The USA Food and Drug Administration (FDA) approved the first pharmaceutical indicated for a specific ‘race’ – </a:t>
            </a:r>
            <a:r>
              <a:rPr lang="en-GB" sz="1800" dirty="0" err="1"/>
              <a:t>BiDil</a:t>
            </a:r>
            <a:r>
              <a:rPr lang="en-GB" sz="1800" dirty="0"/>
              <a:t> – combination drug that relaxes blood vessels as an important treatment for heart failure in only African-Americans.</a:t>
            </a:r>
          </a:p>
          <a:p>
            <a:pPr marL="171450" indent="-171450">
              <a:buFont typeface="Arial" panose="020B0604020202020204" pitchFamily="34" charset="0"/>
              <a:buChar char="•"/>
            </a:pPr>
            <a:r>
              <a:rPr lang="en-GB" sz="1800" dirty="0"/>
              <a:t>Professor Dorothy Roberts (2011) argued:</a:t>
            </a:r>
          </a:p>
          <a:p>
            <a:pPr marL="628639" lvl="1" indent="-171450">
              <a:buFont typeface="Arial" panose="020B0604020202020204" pitchFamily="34" charset="0"/>
              <a:buChar char="•"/>
            </a:pPr>
            <a:r>
              <a:rPr lang="en-GB" sz="1800" dirty="0"/>
              <a:t>‘By claiming that race, a political grouping, is important to the marketing of drugs and that race-based drugs can reduce health disparities, which are caused primarily by social inequality, those who promote racialized medicine have made it a political issue.’</a:t>
            </a:r>
          </a:p>
          <a:p>
            <a:pPr lvl="1"/>
            <a:r>
              <a:rPr lang="en-GB" sz="1800" dirty="0"/>
              <a:t>Race- based medicine is based on the assumption that there is a biological basis to ‘race’.</a:t>
            </a:r>
          </a:p>
          <a:p>
            <a:pPr lvl="1"/>
            <a:endParaRPr lang="en-GB" sz="1800" dirty="0"/>
          </a:p>
          <a:p>
            <a:pPr lvl="1"/>
            <a:r>
              <a:rPr lang="en-GB" sz="1800" dirty="0"/>
              <a:t>‘Race’ is a social and political construct.</a:t>
            </a:r>
          </a:p>
        </p:txBody>
      </p:sp>
      <p:sp>
        <p:nvSpPr>
          <p:cNvPr id="4" name="Slide Number Placeholder 3">
            <a:extLst>
              <a:ext uri="{FF2B5EF4-FFF2-40B4-BE49-F238E27FC236}">
                <a16:creationId xmlns:a16="http://schemas.microsoft.com/office/drawing/2014/main" id="{B0549A4F-71F9-4F5B-92D2-88AE8BEA54B5}"/>
              </a:ext>
            </a:extLst>
          </p:cNvPr>
          <p:cNvSpPr>
            <a:spLocks noGrp="1"/>
          </p:cNvSpPr>
          <p:nvPr>
            <p:ph type="sldNum" sz="quarter" idx="4"/>
          </p:nvPr>
        </p:nvSpPr>
        <p:spPr/>
        <p:txBody>
          <a:bodyPr/>
          <a:lstStyle/>
          <a:p>
            <a:fld id="{0406593E-52CF-5B45-8CFF-7309163A4729}" type="slidenum">
              <a:rPr lang="en-US" smtClean="0"/>
              <a:pPr/>
              <a:t>21</a:t>
            </a:fld>
            <a:endParaRPr lang="en-US"/>
          </a:p>
        </p:txBody>
      </p:sp>
      <p:sp>
        <p:nvSpPr>
          <p:cNvPr id="5" name="Text Placeholder 4">
            <a:extLst>
              <a:ext uri="{FF2B5EF4-FFF2-40B4-BE49-F238E27FC236}">
                <a16:creationId xmlns:a16="http://schemas.microsoft.com/office/drawing/2014/main" id="{4059FA74-A790-4A42-A23D-ABF77DEAE47A}"/>
              </a:ext>
            </a:extLst>
          </p:cNvPr>
          <p:cNvSpPr>
            <a:spLocks noGrp="1"/>
          </p:cNvSpPr>
          <p:nvPr>
            <p:ph type="body" sz="quarter" idx="10"/>
          </p:nvPr>
        </p:nvSpPr>
        <p:spPr/>
        <p:txBody>
          <a:bodyPr/>
          <a:lstStyle/>
          <a:p>
            <a:r>
              <a:rPr lang="en-GB" sz="2000" dirty="0"/>
              <a:t>The pharmaceutical industry</a:t>
            </a:r>
          </a:p>
        </p:txBody>
      </p:sp>
    </p:spTree>
    <p:extLst>
      <p:ext uri="{BB962C8B-B14F-4D97-AF65-F5344CB8AC3E}">
        <p14:creationId xmlns:p14="http://schemas.microsoft.com/office/powerpoint/2010/main" val="415628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5C5EC5-4CA6-48BA-BC3A-6A2F53DE90AF}"/>
              </a:ext>
            </a:extLst>
          </p:cNvPr>
          <p:cNvSpPr>
            <a:spLocks noGrp="1"/>
          </p:cNvSpPr>
          <p:nvPr>
            <p:ph idx="1"/>
          </p:nvPr>
        </p:nvSpPr>
        <p:spPr/>
        <p:txBody>
          <a:bodyPr/>
          <a:lstStyle/>
          <a:p>
            <a:endParaRPr lang="en-GB" dirty="0"/>
          </a:p>
          <a:p>
            <a:endParaRPr lang="en-GB" dirty="0"/>
          </a:p>
          <a:p>
            <a:r>
              <a:rPr lang="en-GB" dirty="0"/>
              <a:t> 	</a:t>
            </a:r>
            <a:r>
              <a:rPr lang="en-GB" sz="2000" dirty="0"/>
              <a:t>“While race may not be biological, racism has biological 	consequences”</a:t>
            </a:r>
          </a:p>
          <a:p>
            <a:endParaRPr lang="en-GB" sz="2000" dirty="0"/>
          </a:p>
          <a:p>
            <a:r>
              <a:rPr lang="en-GB" sz="2000" dirty="0"/>
              <a:t>					Leith Mullings (2005:87)</a:t>
            </a:r>
          </a:p>
        </p:txBody>
      </p:sp>
      <p:sp>
        <p:nvSpPr>
          <p:cNvPr id="4" name="Slide Number Placeholder 3">
            <a:extLst>
              <a:ext uri="{FF2B5EF4-FFF2-40B4-BE49-F238E27FC236}">
                <a16:creationId xmlns:a16="http://schemas.microsoft.com/office/drawing/2014/main" id="{5BF6F5B2-7984-4DB9-B924-3A06B4484BA0}"/>
              </a:ext>
            </a:extLst>
          </p:cNvPr>
          <p:cNvSpPr>
            <a:spLocks noGrp="1"/>
          </p:cNvSpPr>
          <p:nvPr>
            <p:ph type="sldNum" sz="quarter" idx="4"/>
          </p:nvPr>
        </p:nvSpPr>
        <p:spPr/>
        <p:txBody>
          <a:bodyPr/>
          <a:lstStyle/>
          <a:p>
            <a:fld id="{0406593E-52CF-5B45-8CFF-7309163A4729}" type="slidenum">
              <a:rPr lang="en-US" smtClean="0"/>
              <a:pPr/>
              <a:t>22</a:t>
            </a:fld>
            <a:endParaRPr lang="en-US"/>
          </a:p>
        </p:txBody>
      </p:sp>
      <p:sp>
        <p:nvSpPr>
          <p:cNvPr id="5" name="Text Placeholder 4">
            <a:extLst>
              <a:ext uri="{FF2B5EF4-FFF2-40B4-BE49-F238E27FC236}">
                <a16:creationId xmlns:a16="http://schemas.microsoft.com/office/drawing/2014/main" id="{B7C07D64-500A-4D98-AC71-606F0A907E70}"/>
              </a:ext>
            </a:extLst>
          </p:cNvPr>
          <p:cNvSpPr>
            <a:spLocks noGrp="1"/>
          </p:cNvSpPr>
          <p:nvPr>
            <p:ph type="body" sz="quarter" idx="10"/>
          </p:nvPr>
        </p:nvSpPr>
        <p:spPr/>
        <p:txBody>
          <a:bodyPr/>
          <a:lstStyle/>
          <a:p>
            <a:r>
              <a:rPr lang="en-GB" sz="2000" dirty="0"/>
              <a:t>Biological consequences of racism</a:t>
            </a:r>
          </a:p>
        </p:txBody>
      </p:sp>
    </p:spTree>
    <p:extLst>
      <p:ext uri="{BB962C8B-B14F-4D97-AF65-F5344CB8AC3E}">
        <p14:creationId xmlns:p14="http://schemas.microsoft.com/office/powerpoint/2010/main" val="2969195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884261-B15A-4E36-80FC-ED9E617544E1}"/>
              </a:ext>
            </a:extLst>
          </p:cNvPr>
          <p:cNvSpPr>
            <a:spLocks noGrp="1"/>
          </p:cNvSpPr>
          <p:nvPr>
            <p:ph idx="1"/>
          </p:nvPr>
        </p:nvSpPr>
        <p:spPr/>
        <p:txBody>
          <a:bodyPr/>
          <a:lstStyle/>
          <a:p>
            <a:pPr>
              <a:defRPr/>
            </a:pPr>
            <a:r>
              <a:rPr lang="en-GB" sz="2800" dirty="0"/>
              <a:t>     Black women are 5 times more likely, </a:t>
            </a:r>
          </a:p>
          <a:p>
            <a:pPr>
              <a:defRPr/>
            </a:pPr>
            <a:r>
              <a:rPr lang="en-GB" sz="2800" dirty="0"/>
              <a:t>     than white women, to die from      </a:t>
            </a:r>
          </a:p>
          <a:p>
            <a:pPr>
              <a:defRPr/>
            </a:pPr>
            <a:r>
              <a:rPr lang="en-GB" sz="2800" dirty="0"/>
              <a:t>     complications in pregnancy and </a:t>
            </a:r>
          </a:p>
          <a:p>
            <a:pPr>
              <a:defRPr/>
            </a:pPr>
            <a:r>
              <a:rPr lang="en-GB" sz="2800" dirty="0"/>
              <a:t>     childbirth.</a:t>
            </a:r>
          </a:p>
          <a:p>
            <a:pPr>
              <a:defRPr/>
            </a:pPr>
            <a:endParaRPr lang="en-GB" sz="2800" dirty="0"/>
          </a:p>
          <a:p>
            <a:pPr>
              <a:defRPr/>
            </a:pPr>
            <a:r>
              <a:rPr lang="en-GB" sz="2800" dirty="0"/>
              <a:t>Saving Lives, Improving Mothers’ Care, MBRRACE,UK Nov 2018, Nov 2019</a:t>
            </a:r>
          </a:p>
          <a:p>
            <a:endParaRPr lang="en-GB" dirty="0"/>
          </a:p>
        </p:txBody>
      </p:sp>
      <p:sp>
        <p:nvSpPr>
          <p:cNvPr id="4" name="Slide Number Placeholder 3">
            <a:extLst>
              <a:ext uri="{FF2B5EF4-FFF2-40B4-BE49-F238E27FC236}">
                <a16:creationId xmlns:a16="http://schemas.microsoft.com/office/drawing/2014/main" id="{8467618F-8018-41E4-B3C8-5567BEC06731}"/>
              </a:ext>
            </a:extLst>
          </p:cNvPr>
          <p:cNvSpPr>
            <a:spLocks noGrp="1"/>
          </p:cNvSpPr>
          <p:nvPr>
            <p:ph type="sldNum" sz="quarter" idx="4"/>
          </p:nvPr>
        </p:nvSpPr>
        <p:spPr/>
        <p:txBody>
          <a:bodyPr/>
          <a:lstStyle/>
          <a:p>
            <a:fld id="{0406593E-52CF-5B45-8CFF-7309163A4729}" type="slidenum">
              <a:rPr lang="en-US" smtClean="0"/>
              <a:pPr/>
              <a:t>23</a:t>
            </a:fld>
            <a:endParaRPr lang="en-US"/>
          </a:p>
        </p:txBody>
      </p:sp>
      <p:sp>
        <p:nvSpPr>
          <p:cNvPr id="5" name="Text Placeholder 4">
            <a:extLst>
              <a:ext uri="{FF2B5EF4-FFF2-40B4-BE49-F238E27FC236}">
                <a16:creationId xmlns:a16="http://schemas.microsoft.com/office/drawing/2014/main" id="{4431CF75-50A5-4ABB-B0E7-264A090EB2D0}"/>
              </a:ext>
            </a:extLst>
          </p:cNvPr>
          <p:cNvSpPr>
            <a:spLocks noGrp="1"/>
          </p:cNvSpPr>
          <p:nvPr>
            <p:ph type="body" sz="quarter" idx="10"/>
          </p:nvPr>
        </p:nvSpPr>
        <p:spPr/>
        <p:txBody>
          <a:bodyPr/>
          <a:lstStyle/>
          <a:p>
            <a:r>
              <a:rPr lang="en-GB" altLang="en-US" sz="1800" dirty="0"/>
              <a:t>Maternal Mortality</a:t>
            </a:r>
            <a:endParaRPr lang="en-GB" sz="1800" dirty="0"/>
          </a:p>
        </p:txBody>
      </p:sp>
    </p:spTree>
    <p:extLst>
      <p:ext uri="{BB962C8B-B14F-4D97-AF65-F5344CB8AC3E}">
        <p14:creationId xmlns:p14="http://schemas.microsoft.com/office/powerpoint/2010/main" val="1201673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B83E00-DBE5-4550-BE3C-EC78ECE4E243}"/>
              </a:ext>
            </a:extLst>
          </p:cNvPr>
          <p:cNvSpPr>
            <a:spLocks noGrp="1"/>
          </p:cNvSpPr>
          <p:nvPr>
            <p:ph idx="1"/>
          </p:nvPr>
        </p:nvSpPr>
        <p:spPr/>
        <p:txBody>
          <a:bodyPr/>
          <a:lstStyle/>
          <a:p>
            <a:pPr>
              <a:defRPr/>
            </a:pPr>
            <a:r>
              <a:rPr lang="en-GB" altLang="en-US" sz="2000" dirty="0"/>
              <a:t>Themes emerging from conversations with Black women in community groups across the UK in August 2019 in preparation for a research proposal.</a:t>
            </a:r>
          </a:p>
          <a:p>
            <a:pPr>
              <a:buFont typeface="Arial" panose="020B0604020202020204" pitchFamily="34" charset="0"/>
              <a:buChar char="•"/>
              <a:defRPr/>
            </a:pPr>
            <a:endParaRPr lang="en-GB" altLang="en-US" sz="2000" dirty="0"/>
          </a:p>
          <a:p>
            <a:pPr>
              <a:buFont typeface="Arial" panose="020B0604020202020204" pitchFamily="34" charset="0"/>
              <a:buChar char="•"/>
              <a:defRPr/>
            </a:pPr>
            <a:r>
              <a:rPr lang="en-GB" altLang="en-US" sz="2000" dirty="0"/>
              <a:t>Black mothers said they were not listened to by health professionals.</a:t>
            </a:r>
          </a:p>
          <a:p>
            <a:pPr>
              <a:buFont typeface="Arial" panose="020B0604020202020204" pitchFamily="34" charset="0"/>
              <a:buChar char="•"/>
              <a:defRPr/>
            </a:pPr>
            <a:r>
              <a:rPr lang="en-GB" altLang="en-US" sz="2000" dirty="0"/>
              <a:t>When Black women expressed their pain they are not heard.</a:t>
            </a:r>
          </a:p>
          <a:p>
            <a:pPr>
              <a:buFont typeface="Arial" panose="020B0604020202020204" pitchFamily="34" charset="0"/>
              <a:buChar char="•"/>
              <a:defRPr/>
            </a:pPr>
            <a:r>
              <a:rPr lang="en-GB" altLang="en-US" sz="2000" dirty="0"/>
              <a:t>Black women felt that they were not believed by health professionals.</a:t>
            </a:r>
          </a:p>
          <a:p>
            <a:pPr>
              <a:buFont typeface="Arial" panose="020B0604020202020204" pitchFamily="34" charset="0"/>
              <a:buChar char="•"/>
              <a:defRPr/>
            </a:pPr>
            <a:r>
              <a:rPr lang="en-GB" altLang="en-US" sz="2000" dirty="0"/>
              <a:t>Black women were not treated with care and compassion.</a:t>
            </a:r>
          </a:p>
          <a:p>
            <a:pPr>
              <a:buFont typeface="Arial" panose="020B0604020202020204" pitchFamily="34" charset="0"/>
              <a:buChar char="•"/>
              <a:defRPr/>
            </a:pPr>
            <a:r>
              <a:rPr lang="en-GB" altLang="en-US" sz="2000" dirty="0"/>
              <a:t>Black women experienced systemic racism.</a:t>
            </a:r>
          </a:p>
        </p:txBody>
      </p:sp>
      <p:sp>
        <p:nvSpPr>
          <p:cNvPr id="4" name="Slide Number Placeholder 3">
            <a:extLst>
              <a:ext uri="{FF2B5EF4-FFF2-40B4-BE49-F238E27FC236}">
                <a16:creationId xmlns:a16="http://schemas.microsoft.com/office/drawing/2014/main" id="{88CEECCA-DADB-4C92-A8D8-726007F6FE72}"/>
              </a:ext>
            </a:extLst>
          </p:cNvPr>
          <p:cNvSpPr>
            <a:spLocks noGrp="1"/>
          </p:cNvSpPr>
          <p:nvPr>
            <p:ph type="sldNum" sz="quarter" idx="4"/>
          </p:nvPr>
        </p:nvSpPr>
        <p:spPr/>
        <p:txBody>
          <a:bodyPr/>
          <a:lstStyle/>
          <a:p>
            <a:fld id="{0406593E-52CF-5B45-8CFF-7309163A4729}" type="slidenum">
              <a:rPr lang="en-US" smtClean="0"/>
              <a:pPr/>
              <a:t>24</a:t>
            </a:fld>
            <a:endParaRPr lang="en-US"/>
          </a:p>
        </p:txBody>
      </p:sp>
      <p:sp>
        <p:nvSpPr>
          <p:cNvPr id="5" name="Text Placeholder 4">
            <a:extLst>
              <a:ext uri="{FF2B5EF4-FFF2-40B4-BE49-F238E27FC236}">
                <a16:creationId xmlns:a16="http://schemas.microsoft.com/office/drawing/2014/main" id="{5FC39325-09D4-4462-9B2D-3366B95E325D}"/>
              </a:ext>
            </a:extLst>
          </p:cNvPr>
          <p:cNvSpPr>
            <a:spLocks noGrp="1"/>
          </p:cNvSpPr>
          <p:nvPr>
            <p:ph type="body" sz="quarter" idx="10"/>
          </p:nvPr>
        </p:nvSpPr>
        <p:spPr/>
        <p:txBody>
          <a:bodyPr/>
          <a:lstStyle/>
          <a:p>
            <a:r>
              <a:rPr lang="en-GB" sz="2000" dirty="0"/>
              <a:t>Mothers Experiences</a:t>
            </a:r>
          </a:p>
        </p:txBody>
      </p:sp>
    </p:spTree>
    <p:extLst>
      <p:ext uri="{BB962C8B-B14F-4D97-AF65-F5344CB8AC3E}">
        <p14:creationId xmlns:p14="http://schemas.microsoft.com/office/powerpoint/2010/main" val="25389665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F5FD93-32BA-4040-A0B1-1EF96F8626E5}"/>
              </a:ext>
            </a:extLst>
          </p:cNvPr>
          <p:cNvSpPr>
            <a:spLocks noGrp="1"/>
          </p:cNvSpPr>
          <p:nvPr>
            <p:ph idx="1"/>
          </p:nvPr>
        </p:nvSpPr>
        <p:spPr/>
        <p:txBody>
          <a:bodyPr/>
          <a:lstStyle/>
          <a:p>
            <a:r>
              <a:rPr lang="en-GB" dirty="0"/>
              <a:t>“</a:t>
            </a:r>
          </a:p>
          <a:p>
            <a:endParaRPr lang="en-GB" sz="2000" dirty="0"/>
          </a:p>
          <a:p>
            <a:r>
              <a:rPr lang="en-GB" sz="2000" dirty="0"/>
              <a:t>	“Father of modern gynaecology”</a:t>
            </a:r>
          </a:p>
          <a:p>
            <a:endParaRPr lang="en-GB" sz="2000" dirty="0"/>
          </a:p>
          <a:p>
            <a:r>
              <a:rPr lang="en-GB" sz="2000" dirty="0"/>
              <a:t>Performed experiments on enslaved black women without anaesthetic</a:t>
            </a:r>
          </a:p>
          <a:p>
            <a:r>
              <a:rPr lang="en-GB" sz="2000" dirty="0"/>
              <a:t>Medical innovation is the modern form of vaginal speculum</a:t>
            </a:r>
          </a:p>
          <a:p>
            <a:endParaRPr lang="en-GB" dirty="0"/>
          </a:p>
        </p:txBody>
      </p:sp>
      <p:sp>
        <p:nvSpPr>
          <p:cNvPr id="4" name="Slide Number Placeholder 3">
            <a:extLst>
              <a:ext uri="{FF2B5EF4-FFF2-40B4-BE49-F238E27FC236}">
                <a16:creationId xmlns:a16="http://schemas.microsoft.com/office/drawing/2014/main" id="{0A314AE5-DF9D-48F0-8AB9-958FBA5837A6}"/>
              </a:ext>
            </a:extLst>
          </p:cNvPr>
          <p:cNvSpPr>
            <a:spLocks noGrp="1"/>
          </p:cNvSpPr>
          <p:nvPr>
            <p:ph type="sldNum" sz="quarter" idx="4"/>
          </p:nvPr>
        </p:nvSpPr>
        <p:spPr/>
        <p:txBody>
          <a:bodyPr/>
          <a:lstStyle/>
          <a:p>
            <a:fld id="{0406593E-52CF-5B45-8CFF-7309163A4729}" type="slidenum">
              <a:rPr lang="en-US" smtClean="0"/>
              <a:pPr/>
              <a:t>25</a:t>
            </a:fld>
            <a:endParaRPr lang="en-US"/>
          </a:p>
        </p:txBody>
      </p:sp>
      <p:sp>
        <p:nvSpPr>
          <p:cNvPr id="5" name="Text Placeholder 4">
            <a:extLst>
              <a:ext uri="{FF2B5EF4-FFF2-40B4-BE49-F238E27FC236}">
                <a16:creationId xmlns:a16="http://schemas.microsoft.com/office/drawing/2014/main" id="{DB5D4A21-5D90-45E7-BA6F-F1581A1F24F8}"/>
              </a:ext>
            </a:extLst>
          </p:cNvPr>
          <p:cNvSpPr>
            <a:spLocks noGrp="1"/>
          </p:cNvSpPr>
          <p:nvPr>
            <p:ph type="body" sz="quarter" idx="10"/>
          </p:nvPr>
        </p:nvSpPr>
        <p:spPr/>
        <p:txBody>
          <a:bodyPr/>
          <a:lstStyle/>
          <a:p>
            <a:r>
              <a:rPr lang="en-GB" sz="2000" dirty="0"/>
              <a:t>James Marion Sims</a:t>
            </a:r>
          </a:p>
        </p:txBody>
      </p:sp>
    </p:spTree>
    <p:extLst>
      <p:ext uri="{BB962C8B-B14F-4D97-AF65-F5344CB8AC3E}">
        <p14:creationId xmlns:p14="http://schemas.microsoft.com/office/powerpoint/2010/main" val="9493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20A1F3-4B65-43D7-9545-1B8320E200DA}"/>
              </a:ext>
            </a:extLst>
          </p:cNvPr>
          <p:cNvSpPr>
            <a:spLocks noGrp="1"/>
          </p:cNvSpPr>
          <p:nvPr>
            <p:ph idx="1"/>
          </p:nvPr>
        </p:nvSpPr>
        <p:spPr/>
        <p:txBody>
          <a:bodyPr/>
          <a:lstStyle/>
          <a:p>
            <a:r>
              <a:rPr lang="en-GB" sz="2000" dirty="0"/>
              <a:t>1962 Awarded Nobel Prize  for the discovery of the double helix of DNA with Francis Crick and Maurice Wilkins</a:t>
            </a:r>
          </a:p>
          <a:p>
            <a:r>
              <a:rPr lang="en-GB" sz="2000" dirty="0"/>
              <a:t>         The work of Rosalind Franklin was ignored.</a:t>
            </a:r>
          </a:p>
          <a:p>
            <a:endParaRPr lang="en-GB" sz="2000" dirty="0"/>
          </a:p>
          <a:p>
            <a:r>
              <a:rPr lang="en-GB" sz="2000" dirty="0"/>
              <a:t>2007/2019  Claimed a genetic link between intelligence and race:</a:t>
            </a:r>
          </a:p>
          <a:p>
            <a:r>
              <a:rPr lang="en-GB" sz="2000" dirty="0"/>
              <a:t>	‘There’s a difference on the average between Blacks and Whites 	on IQ tests. I would say the difference is genetic.’</a:t>
            </a:r>
          </a:p>
          <a:p>
            <a:endParaRPr lang="en-GB" sz="2000" dirty="0"/>
          </a:p>
          <a:p>
            <a:r>
              <a:rPr lang="en-GB" sz="2000" dirty="0"/>
              <a:t>Lost his job and honorary title due to his views on race. (Daniel </a:t>
            </a:r>
            <a:r>
              <a:rPr lang="en-GB" sz="2000" dirty="0" err="1"/>
              <a:t>Akinbosede</a:t>
            </a:r>
            <a:r>
              <a:rPr lang="en-GB" sz="2000" dirty="0"/>
              <a:t>, 2020)</a:t>
            </a:r>
          </a:p>
        </p:txBody>
      </p:sp>
      <p:sp>
        <p:nvSpPr>
          <p:cNvPr id="4" name="Slide Number Placeholder 3">
            <a:extLst>
              <a:ext uri="{FF2B5EF4-FFF2-40B4-BE49-F238E27FC236}">
                <a16:creationId xmlns:a16="http://schemas.microsoft.com/office/drawing/2014/main" id="{7D1981B9-D193-47C9-AFF7-D8CBEBEAC8DD}"/>
              </a:ext>
            </a:extLst>
          </p:cNvPr>
          <p:cNvSpPr>
            <a:spLocks noGrp="1"/>
          </p:cNvSpPr>
          <p:nvPr>
            <p:ph type="sldNum" sz="quarter" idx="4"/>
          </p:nvPr>
        </p:nvSpPr>
        <p:spPr/>
        <p:txBody>
          <a:bodyPr/>
          <a:lstStyle/>
          <a:p>
            <a:fld id="{0406593E-52CF-5B45-8CFF-7309163A4729}" type="slidenum">
              <a:rPr lang="en-US" smtClean="0"/>
              <a:pPr/>
              <a:t>26</a:t>
            </a:fld>
            <a:endParaRPr lang="en-US"/>
          </a:p>
        </p:txBody>
      </p:sp>
      <p:sp>
        <p:nvSpPr>
          <p:cNvPr id="5" name="Text Placeholder 4">
            <a:extLst>
              <a:ext uri="{FF2B5EF4-FFF2-40B4-BE49-F238E27FC236}">
                <a16:creationId xmlns:a16="http://schemas.microsoft.com/office/drawing/2014/main" id="{66FC2119-EAF9-4F64-9C8D-ABC39E935B73}"/>
              </a:ext>
            </a:extLst>
          </p:cNvPr>
          <p:cNvSpPr>
            <a:spLocks noGrp="1"/>
          </p:cNvSpPr>
          <p:nvPr>
            <p:ph type="body" sz="quarter" idx="10"/>
          </p:nvPr>
        </p:nvSpPr>
        <p:spPr/>
        <p:txBody>
          <a:bodyPr/>
          <a:lstStyle/>
          <a:p>
            <a:r>
              <a:rPr lang="en-GB" sz="2000" dirty="0"/>
              <a:t>James Watson</a:t>
            </a:r>
          </a:p>
        </p:txBody>
      </p:sp>
    </p:spTree>
    <p:extLst>
      <p:ext uri="{BB962C8B-B14F-4D97-AF65-F5344CB8AC3E}">
        <p14:creationId xmlns:p14="http://schemas.microsoft.com/office/powerpoint/2010/main" val="23049501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028ADE-4775-4C71-8AFD-DCD0E3748D77}"/>
              </a:ext>
            </a:extLst>
          </p:cNvPr>
          <p:cNvSpPr>
            <a:spLocks noGrp="1"/>
          </p:cNvSpPr>
          <p:nvPr>
            <p:ph idx="1"/>
          </p:nvPr>
        </p:nvSpPr>
        <p:spPr/>
        <p:txBody>
          <a:bodyPr/>
          <a:lstStyle/>
          <a:p>
            <a:pPr>
              <a:defRPr/>
            </a:pPr>
            <a:r>
              <a:rPr lang="en-GB" sz="2000" dirty="0"/>
              <a:t>Older housing where there may be exposure to lead in the dust from old lead paint and lead in water from old lead pipes.</a:t>
            </a:r>
          </a:p>
          <a:p>
            <a:pPr>
              <a:defRPr/>
            </a:pPr>
            <a:r>
              <a:rPr lang="en-GB" sz="2000" dirty="0"/>
              <a:t>Inner-city areas with high levels of  pollution</a:t>
            </a:r>
          </a:p>
          <a:p>
            <a:pPr>
              <a:defRPr/>
            </a:pPr>
            <a:r>
              <a:rPr lang="en-GB" sz="2000" dirty="0"/>
              <a:t>Primary school children who grow up in Birmingham could lose half a year of their lives due to illegal levels of air pollution in the city.</a:t>
            </a:r>
          </a:p>
          <a:p>
            <a:pPr>
              <a:defRPr/>
            </a:pPr>
            <a:endParaRPr lang="en-GB" sz="2000" dirty="0"/>
          </a:p>
          <a:p>
            <a:pPr>
              <a:defRPr/>
            </a:pPr>
            <a:r>
              <a:rPr lang="en-GB" sz="2000" dirty="0"/>
              <a:t>Flint Water crisis USA</a:t>
            </a:r>
          </a:p>
          <a:p>
            <a:endParaRPr lang="en-GB" dirty="0"/>
          </a:p>
        </p:txBody>
      </p:sp>
      <p:sp>
        <p:nvSpPr>
          <p:cNvPr id="4" name="Slide Number Placeholder 3">
            <a:extLst>
              <a:ext uri="{FF2B5EF4-FFF2-40B4-BE49-F238E27FC236}">
                <a16:creationId xmlns:a16="http://schemas.microsoft.com/office/drawing/2014/main" id="{3370E00C-6CB1-4029-B740-0FA06181BD85}"/>
              </a:ext>
            </a:extLst>
          </p:cNvPr>
          <p:cNvSpPr>
            <a:spLocks noGrp="1"/>
          </p:cNvSpPr>
          <p:nvPr>
            <p:ph type="sldNum" sz="quarter" idx="4"/>
          </p:nvPr>
        </p:nvSpPr>
        <p:spPr/>
        <p:txBody>
          <a:bodyPr/>
          <a:lstStyle/>
          <a:p>
            <a:fld id="{0406593E-52CF-5B45-8CFF-7309163A4729}" type="slidenum">
              <a:rPr lang="en-US" smtClean="0"/>
              <a:pPr/>
              <a:t>27</a:t>
            </a:fld>
            <a:endParaRPr lang="en-US"/>
          </a:p>
        </p:txBody>
      </p:sp>
      <p:sp>
        <p:nvSpPr>
          <p:cNvPr id="5" name="Text Placeholder 4">
            <a:extLst>
              <a:ext uri="{FF2B5EF4-FFF2-40B4-BE49-F238E27FC236}">
                <a16:creationId xmlns:a16="http://schemas.microsoft.com/office/drawing/2014/main" id="{CB2550A4-FE12-4552-A99A-640BBAA6143B}"/>
              </a:ext>
            </a:extLst>
          </p:cNvPr>
          <p:cNvSpPr>
            <a:spLocks noGrp="1"/>
          </p:cNvSpPr>
          <p:nvPr>
            <p:ph type="body" sz="quarter" idx="10"/>
          </p:nvPr>
        </p:nvSpPr>
        <p:spPr/>
        <p:txBody>
          <a:bodyPr/>
          <a:lstStyle/>
          <a:p>
            <a:r>
              <a:rPr lang="en-GB" sz="2000" dirty="0"/>
              <a:t>Environmental Issues</a:t>
            </a:r>
          </a:p>
        </p:txBody>
      </p:sp>
    </p:spTree>
    <p:extLst>
      <p:ext uri="{BB962C8B-B14F-4D97-AF65-F5344CB8AC3E}">
        <p14:creationId xmlns:p14="http://schemas.microsoft.com/office/powerpoint/2010/main" val="3105846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99AB0B-547E-4985-8F11-3AE16EE6C637}"/>
              </a:ext>
            </a:extLst>
          </p:cNvPr>
          <p:cNvSpPr>
            <a:spLocks noGrp="1"/>
          </p:cNvSpPr>
          <p:nvPr>
            <p:ph type="sldNum" sz="quarter" idx="4"/>
          </p:nvPr>
        </p:nvSpPr>
        <p:spPr/>
        <p:txBody>
          <a:bodyPr/>
          <a:lstStyle/>
          <a:p>
            <a:fld id="{0406593E-52CF-5B45-8CFF-7309163A4729}" type="slidenum">
              <a:rPr lang="en-US" smtClean="0"/>
              <a:pPr/>
              <a:t>28</a:t>
            </a:fld>
            <a:endParaRPr lang="en-US"/>
          </a:p>
        </p:txBody>
      </p:sp>
      <p:sp>
        <p:nvSpPr>
          <p:cNvPr id="5" name="Text Placeholder 4">
            <a:extLst>
              <a:ext uri="{FF2B5EF4-FFF2-40B4-BE49-F238E27FC236}">
                <a16:creationId xmlns:a16="http://schemas.microsoft.com/office/drawing/2014/main" id="{273E1958-FE7E-4A48-A82A-A7A5F8B38CB6}"/>
              </a:ext>
            </a:extLst>
          </p:cNvPr>
          <p:cNvSpPr>
            <a:spLocks noGrp="1"/>
          </p:cNvSpPr>
          <p:nvPr>
            <p:ph type="body" sz="quarter" idx="10"/>
          </p:nvPr>
        </p:nvSpPr>
        <p:spPr/>
        <p:txBody>
          <a:bodyPr/>
          <a:lstStyle/>
          <a:p>
            <a:r>
              <a:rPr lang="en-GB" altLang="en-US" sz="2000" dirty="0"/>
              <a:t>Ella </a:t>
            </a:r>
            <a:r>
              <a:rPr lang="en-GB" altLang="en-US" sz="2000" dirty="0" err="1"/>
              <a:t>Kissi-Debrah</a:t>
            </a:r>
            <a:endParaRPr lang="en-GB" sz="2000" dirty="0"/>
          </a:p>
        </p:txBody>
      </p:sp>
      <p:pic>
        <p:nvPicPr>
          <p:cNvPr id="6" name="Picture 2" descr="Ella Kissi-Debrah">
            <a:extLst>
              <a:ext uri="{FF2B5EF4-FFF2-40B4-BE49-F238E27FC236}">
                <a16:creationId xmlns:a16="http://schemas.microsoft.com/office/drawing/2014/main" id="{DC446557-9CD6-4FD8-A68A-2FBC905BE3A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15596" y="1079500"/>
            <a:ext cx="6584245" cy="3703638"/>
          </a:xfrm>
          <a:noFill/>
        </p:spPr>
      </p:pic>
    </p:spTree>
    <p:extLst>
      <p:ext uri="{BB962C8B-B14F-4D97-AF65-F5344CB8AC3E}">
        <p14:creationId xmlns:p14="http://schemas.microsoft.com/office/powerpoint/2010/main" val="431681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99FF68-56C7-41EE-B09F-B1E81AC69C67}"/>
              </a:ext>
            </a:extLst>
          </p:cNvPr>
          <p:cNvSpPr>
            <a:spLocks noGrp="1"/>
          </p:cNvSpPr>
          <p:nvPr>
            <p:ph idx="1"/>
          </p:nvPr>
        </p:nvSpPr>
        <p:spPr/>
        <p:txBody>
          <a:bodyPr/>
          <a:lstStyle/>
          <a:p>
            <a:pPr>
              <a:defRPr/>
            </a:pPr>
            <a:r>
              <a:rPr lang="en-GB" sz="2000" dirty="0"/>
              <a:t>Lived 25m from the south Circular Road  in south London.</a:t>
            </a:r>
          </a:p>
          <a:p>
            <a:pPr>
              <a:defRPr/>
            </a:pPr>
            <a:r>
              <a:rPr lang="en-GB" sz="2000" dirty="0"/>
              <a:t>Died in 2013 after having seizures for three years</a:t>
            </a:r>
          </a:p>
          <a:p>
            <a:pPr>
              <a:defRPr/>
            </a:pPr>
            <a:r>
              <a:rPr lang="en-GB" sz="2000" dirty="0"/>
              <a:t>Nine year old fatal asthma attack may have been linked to air pollution near her home</a:t>
            </a:r>
          </a:p>
          <a:p>
            <a:pPr>
              <a:defRPr/>
            </a:pPr>
            <a:r>
              <a:rPr lang="en-GB" sz="2000" dirty="0"/>
              <a:t>Inquest in 2014 concluded her death was caused by acute respiratory failure and severe asthma</a:t>
            </a:r>
          </a:p>
          <a:p>
            <a:endParaRPr lang="en-GB" dirty="0"/>
          </a:p>
        </p:txBody>
      </p:sp>
      <p:sp>
        <p:nvSpPr>
          <p:cNvPr id="4" name="Slide Number Placeholder 3">
            <a:extLst>
              <a:ext uri="{FF2B5EF4-FFF2-40B4-BE49-F238E27FC236}">
                <a16:creationId xmlns:a16="http://schemas.microsoft.com/office/drawing/2014/main" id="{3A456296-5709-4850-8427-6FB543DD3EF3}"/>
              </a:ext>
            </a:extLst>
          </p:cNvPr>
          <p:cNvSpPr>
            <a:spLocks noGrp="1"/>
          </p:cNvSpPr>
          <p:nvPr>
            <p:ph type="sldNum" sz="quarter" idx="4"/>
          </p:nvPr>
        </p:nvSpPr>
        <p:spPr/>
        <p:txBody>
          <a:bodyPr/>
          <a:lstStyle/>
          <a:p>
            <a:fld id="{0406593E-52CF-5B45-8CFF-7309163A4729}" type="slidenum">
              <a:rPr lang="en-US" smtClean="0"/>
              <a:pPr/>
              <a:t>29</a:t>
            </a:fld>
            <a:endParaRPr lang="en-US"/>
          </a:p>
        </p:txBody>
      </p:sp>
      <p:sp>
        <p:nvSpPr>
          <p:cNvPr id="5" name="Text Placeholder 4">
            <a:extLst>
              <a:ext uri="{FF2B5EF4-FFF2-40B4-BE49-F238E27FC236}">
                <a16:creationId xmlns:a16="http://schemas.microsoft.com/office/drawing/2014/main" id="{396EB6AC-6D5D-46D3-B1A6-AC68B6C728AF}"/>
              </a:ext>
            </a:extLst>
          </p:cNvPr>
          <p:cNvSpPr>
            <a:spLocks noGrp="1"/>
          </p:cNvSpPr>
          <p:nvPr>
            <p:ph type="body" sz="quarter" idx="10"/>
          </p:nvPr>
        </p:nvSpPr>
        <p:spPr>
          <a:xfrm>
            <a:off x="374513" y="612002"/>
            <a:ext cx="7941600" cy="251999"/>
          </a:xfrm>
        </p:spPr>
        <p:txBody>
          <a:bodyPr/>
          <a:lstStyle/>
          <a:p>
            <a:r>
              <a:rPr lang="en-GB" sz="2000" dirty="0"/>
              <a:t>Ella </a:t>
            </a:r>
            <a:r>
              <a:rPr lang="en-GB" sz="2000" dirty="0" err="1"/>
              <a:t>Kissi-Debrah</a:t>
            </a:r>
            <a:endParaRPr lang="en-GB" sz="2000" dirty="0"/>
          </a:p>
        </p:txBody>
      </p:sp>
    </p:spTree>
    <p:extLst>
      <p:ext uri="{BB962C8B-B14F-4D97-AF65-F5344CB8AC3E}">
        <p14:creationId xmlns:p14="http://schemas.microsoft.com/office/powerpoint/2010/main" val="836132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496DB-00C7-469D-8DD7-BB5828FF3903}"/>
              </a:ext>
            </a:extLst>
          </p:cNvPr>
          <p:cNvSpPr>
            <a:spLocks noGrp="1"/>
          </p:cNvSpPr>
          <p:nvPr>
            <p:ph type="ctrTitle"/>
          </p:nvPr>
        </p:nvSpPr>
        <p:spPr>
          <a:xfrm>
            <a:off x="2019321" y="1778557"/>
            <a:ext cx="5400001" cy="1200581"/>
          </a:xfrm>
        </p:spPr>
        <p:txBody>
          <a:bodyPr/>
          <a:lstStyle/>
          <a:p>
            <a:r>
              <a:rPr lang="en-GB" dirty="0"/>
              <a:t>Decolonising the Curriculum</a:t>
            </a:r>
          </a:p>
        </p:txBody>
      </p:sp>
      <p:sp>
        <p:nvSpPr>
          <p:cNvPr id="3" name="Subtitle 2">
            <a:extLst>
              <a:ext uri="{FF2B5EF4-FFF2-40B4-BE49-F238E27FC236}">
                <a16:creationId xmlns:a16="http://schemas.microsoft.com/office/drawing/2014/main" id="{27265CF3-1D6B-432C-AC9F-1684787D5C26}"/>
              </a:ext>
            </a:extLst>
          </p:cNvPr>
          <p:cNvSpPr>
            <a:spLocks noGrp="1"/>
          </p:cNvSpPr>
          <p:nvPr>
            <p:ph type="subTitle" idx="1"/>
          </p:nvPr>
        </p:nvSpPr>
        <p:spPr>
          <a:xfrm>
            <a:off x="2160000" y="3166992"/>
            <a:ext cx="5400000" cy="249299"/>
          </a:xfrm>
        </p:spPr>
        <p:txBody>
          <a:bodyPr/>
          <a:lstStyle/>
          <a:p>
            <a:r>
              <a:rPr lang="en-GB" dirty="0"/>
              <a:t>History and context</a:t>
            </a:r>
          </a:p>
        </p:txBody>
      </p:sp>
    </p:spTree>
    <p:extLst>
      <p:ext uri="{BB962C8B-B14F-4D97-AF65-F5344CB8AC3E}">
        <p14:creationId xmlns:p14="http://schemas.microsoft.com/office/powerpoint/2010/main" val="353540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2F76E9-10FC-48A3-BEC8-4FDAF85C582D}"/>
              </a:ext>
            </a:extLst>
          </p:cNvPr>
          <p:cNvSpPr>
            <a:spLocks noGrp="1"/>
          </p:cNvSpPr>
          <p:nvPr>
            <p:ph idx="1"/>
          </p:nvPr>
        </p:nvSpPr>
        <p:spPr/>
        <p:txBody>
          <a:bodyPr/>
          <a:lstStyle/>
          <a:p>
            <a:pPr marL="342900" indent="-342900">
              <a:buFont typeface="Arial" panose="020B0604020202020204" pitchFamily="34" charset="0"/>
              <a:buChar char="•"/>
              <a:defRPr/>
            </a:pPr>
            <a:r>
              <a:rPr lang="en-GB" sz="2000" dirty="0"/>
              <a:t>2018 report said it was likely unlawful levels of pollution, which were detected at a monitoring station one mile from Ella's home, contributed to her fatal asthma attack.</a:t>
            </a:r>
          </a:p>
          <a:p>
            <a:pPr>
              <a:defRPr/>
            </a:pPr>
            <a:endParaRPr lang="en-GB" sz="2000" dirty="0"/>
          </a:p>
          <a:p>
            <a:pPr marL="342900" indent="-342900">
              <a:buFont typeface="Arial" panose="020B0604020202020204" pitchFamily="34" charset="0"/>
              <a:buChar char="•"/>
              <a:defRPr/>
            </a:pPr>
            <a:r>
              <a:rPr lang="en-GB" sz="2000" dirty="0"/>
              <a:t>After tireless campaigning by her mother </a:t>
            </a:r>
            <a:r>
              <a:rPr lang="en-GB" sz="2000" dirty="0" err="1"/>
              <a:t>Rosamund</a:t>
            </a:r>
            <a:r>
              <a:rPr lang="en-GB" sz="2000" dirty="0"/>
              <a:t>, High Court granted a new inquest into her death in May 2019 which  will take place on 30</a:t>
            </a:r>
            <a:r>
              <a:rPr lang="en-GB" sz="2000" baseline="30000" dirty="0"/>
              <a:t>th</a:t>
            </a:r>
            <a:r>
              <a:rPr lang="en-GB" sz="2000" dirty="0"/>
              <a:t> November 2020.</a:t>
            </a:r>
          </a:p>
          <a:p>
            <a:pPr>
              <a:defRPr/>
            </a:pPr>
            <a:r>
              <a:rPr lang="en-GB" sz="2000" dirty="0"/>
              <a:t> </a:t>
            </a:r>
          </a:p>
          <a:p>
            <a:pPr marL="342900" indent="-342900">
              <a:buFont typeface="Arial" panose="020B0604020202020204" pitchFamily="34" charset="0"/>
              <a:buChar char="•"/>
              <a:defRPr/>
            </a:pPr>
            <a:r>
              <a:rPr lang="en-GB" sz="2000" dirty="0"/>
              <a:t>Ella may become the first person in the UK for whom air pollution is listed as the cause of death.</a:t>
            </a:r>
          </a:p>
          <a:p>
            <a:endParaRPr lang="en-GB" dirty="0"/>
          </a:p>
        </p:txBody>
      </p:sp>
      <p:sp>
        <p:nvSpPr>
          <p:cNvPr id="4" name="Slide Number Placeholder 3">
            <a:extLst>
              <a:ext uri="{FF2B5EF4-FFF2-40B4-BE49-F238E27FC236}">
                <a16:creationId xmlns:a16="http://schemas.microsoft.com/office/drawing/2014/main" id="{449454D2-61E5-4E83-A745-BA6D3211FAC5}"/>
              </a:ext>
            </a:extLst>
          </p:cNvPr>
          <p:cNvSpPr>
            <a:spLocks noGrp="1"/>
          </p:cNvSpPr>
          <p:nvPr>
            <p:ph type="sldNum" sz="quarter" idx="4"/>
          </p:nvPr>
        </p:nvSpPr>
        <p:spPr/>
        <p:txBody>
          <a:bodyPr/>
          <a:lstStyle/>
          <a:p>
            <a:fld id="{0406593E-52CF-5B45-8CFF-7309163A4729}" type="slidenum">
              <a:rPr lang="en-US" smtClean="0"/>
              <a:pPr/>
              <a:t>30</a:t>
            </a:fld>
            <a:endParaRPr lang="en-US"/>
          </a:p>
        </p:txBody>
      </p:sp>
      <p:sp>
        <p:nvSpPr>
          <p:cNvPr id="5" name="Text Placeholder 4">
            <a:extLst>
              <a:ext uri="{FF2B5EF4-FFF2-40B4-BE49-F238E27FC236}">
                <a16:creationId xmlns:a16="http://schemas.microsoft.com/office/drawing/2014/main" id="{B23F225A-EC54-482D-A53F-9DDEAE2F5521}"/>
              </a:ext>
            </a:extLst>
          </p:cNvPr>
          <p:cNvSpPr>
            <a:spLocks noGrp="1"/>
          </p:cNvSpPr>
          <p:nvPr>
            <p:ph type="body" sz="quarter" idx="10"/>
          </p:nvPr>
        </p:nvSpPr>
        <p:spPr>
          <a:xfrm>
            <a:off x="112354" y="720000"/>
            <a:ext cx="7941600" cy="251999"/>
          </a:xfrm>
        </p:spPr>
        <p:txBody>
          <a:bodyPr/>
          <a:lstStyle/>
          <a:p>
            <a:r>
              <a:rPr lang="en-GB" sz="2000" dirty="0"/>
              <a:t>Ella </a:t>
            </a:r>
            <a:r>
              <a:rPr lang="en-GB" sz="2000" dirty="0" err="1"/>
              <a:t>Kissi-Debrah</a:t>
            </a:r>
            <a:endParaRPr lang="en-GB" sz="2000" dirty="0"/>
          </a:p>
        </p:txBody>
      </p:sp>
    </p:spTree>
    <p:extLst>
      <p:ext uri="{BB962C8B-B14F-4D97-AF65-F5344CB8AC3E}">
        <p14:creationId xmlns:p14="http://schemas.microsoft.com/office/powerpoint/2010/main" val="2459651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A6688-E2A3-48C8-A571-FEF63E107E99}"/>
              </a:ext>
            </a:extLst>
          </p:cNvPr>
          <p:cNvSpPr>
            <a:spLocks noGrp="1"/>
          </p:cNvSpPr>
          <p:nvPr>
            <p:ph idx="1"/>
          </p:nvPr>
        </p:nvSpPr>
        <p:spPr/>
        <p:txBody>
          <a:bodyPr/>
          <a:lstStyle/>
          <a:p>
            <a:pPr marL="171450" indent="-171450">
              <a:buFont typeface="Arial" panose="020B0604020202020204" pitchFamily="34" charset="0"/>
              <a:buChar char="•"/>
            </a:pPr>
            <a:r>
              <a:rPr lang="en-GB" sz="2000" dirty="0"/>
              <a:t>Depo Provera – tested in Jamaica. Given to Black and minority ethnic women and white working class women in the UK in 1970s and 1980s.</a:t>
            </a:r>
          </a:p>
          <a:p>
            <a:pPr marL="171450" indent="-171450">
              <a:buFont typeface="Arial" panose="020B0604020202020204" pitchFamily="34" charset="0"/>
              <a:buChar char="•"/>
            </a:pPr>
            <a:r>
              <a:rPr lang="en-GB" sz="2000" dirty="0"/>
              <a:t>Hela gene cells – taken from Henriette Lacks without her consent in 1951.</a:t>
            </a:r>
          </a:p>
          <a:p>
            <a:pPr marL="171450" indent="-171450">
              <a:buFont typeface="Arial" panose="020B0604020202020204" pitchFamily="34" charset="0"/>
              <a:buChar char="•"/>
            </a:pPr>
            <a:r>
              <a:rPr lang="en-GB" sz="2000" dirty="0" err="1"/>
              <a:t>Tuskagee</a:t>
            </a:r>
            <a:r>
              <a:rPr lang="en-GB" sz="2000" dirty="0"/>
              <a:t> Study – where black prisoners were infected with syphilis to chart the cause of disease rather than being given drugs to cure it as they were told. Clinical study conducted between 1932 to 1972 by the United States Public Health Service. 1997 Clinton formally apologized to victims of the study.</a:t>
            </a:r>
          </a:p>
          <a:p>
            <a:pPr marL="171450" indent="-171450">
              <a:buFont typeface="Arial" panose="020B0604020202020204" pitchFamily="34" charset="0"/>
              <a:buChar char="•"/>
            </a:pPr>
            <a:endParaRPr lang="en-GB" dirty="0"/>
          </a:p>
        </p:txBody>
      </p:sp>
      <p:sp>
        <p:nvSpPr>
          <p:cNvPr id="4" name="Slide Number Placeholder 3">
            <a:extLst>
              <a:ext uri="{FF2B5EF4-FFF2-40B4-BE49-F238E27FC236}">
                <a16:creationId xmlns:a16="http://schemas.microsoft.com/office/drawing/2014/main" id="{EC97555E-9D21-4FA9-A819-CC5B8BD9E85B}"/>
              </a:ext>
            </a:extLst>
          </p:cNvPr>
          <p:cNvSpPr>
            <a:spLocks noGrp="1"/>
          </p:cNvSpPr>
          <p:nvPr>
            <p:ph type="sldNum" sz="quarter" idx="4"/>
          </p:nvPr>
        </p:nvSpPr>
        <p:spPr/>
        <p:txBody>
          <a:bodyPr/>
          <a:lstStyle/>
          <a:p>
            <a:fld id="{0406593E-52CF-5B45-8CFF-7309163A4729}" type="slidenum">
              <a:rPr lang="en-US" smtClean="0"/>
              <a:pPr/>
              <a:t>31</a:t>
            </a:fld>
            <a:endParaRPr lang="en-US"/>
          </a:p>
        </p:txBody>
      </p:sp>
      <p:sp>
        <p:nvSpPr>
          <p:cNvPr id="5" name="Text Placeholder 4">
            <a:extLst>
              <a:ext uri="{FF2B5EF4-FFF2-40B4-BE49-F238E27FC236}">
                <a16:creationId xmlns:a16="http://schemas.microsoft.com/office/drawing/2014/main" id="{E168FC64-0672-486E-8052-958037020235}"/>
              </a:ext>
            </a:extLst>
          </p:cNvPr>
          <p:cNvSpPr>
            <a:spLocks noGrp="1"/>
          </p:cNvSpPr>
          <p:nvPr>
            <p:ph type="body" sz="quarter" idx="10"/>
          </p:nvPr>
        </p:nvSpPr>
        <p:spPr/>
        <p:txBody>
          <a:bodyPr/>
          <a:lstStyle/>
          <a:p>
            <a:r>
              <a:rPr lang="en-GB" sz="1800" dirty="0"/>
              <a:t>Other examples</a:t>
            </a:r>
          </a:p>
        </p:txBody>
      </p:sp>
    </p:spTree>
    <p:extLst>
      <p:ext uri="{BB962C8B-B14F-4D97-AF65-F5344CB8AC3E}">
        <p14:creationId xmlns:p14="http://schemas.microsoft.com/office/powerpoint/2010/main" val="189847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3DBC-A380-494A-8D98-00611CA43B7D}"/>
              </a:ext>
            </a:extLst>
          </p:cNvPr>
          <p:cNvSpPr>
            <a:spLocks noGrp="1"/>
          </p:cNvSpPr>
          <p:nvPr>
            <p:ph type="ctrTitle"/>
          </p:nvPr>
        </p:nvSpPr>
        <p:spPr>
          <a:xfrm>
            <a:off x="2159999" y="2160001"/>
            <a:ext cx="5400000" cy="997196"/>
          </a:xfrm>
        </p:spPr>
        <p:txBody>
          <a:bodyPr/>
          <a:lstStyle/>
          <a:p>
            <a:r>
              <a:rPr lang="en-GB" dirty="0"/>
              <a:t>The inclusive curriculum tool</a:t>
            </a:r>
          </a:p>
        </p:txBody>
      </p:sp>
      <p:sp>
        <p:nvSpPr>
          <p:cNvPr id="3" name="Subtitle 2">
            <a:extLst>
              <a:ext uri="{FF2B5EF4-FFF2-40B4-BE49-F238E27FC236}">
                <a16:creationId xmlns:a16="http://schemas.microsoft.com/office/drawing/2014/main" id="{69A34F11-BC0A-4A5D-9992-80C8DA9DDF59}"/>
              </a:ext>
            </a:extLst>
          </p:cNvPr>
          <p:cNvSpPr>
            <a:spLocks noGrp="1"/>
          </p:cNvSpPr>
          <p:nvPr>
            <p:ph type="subTitle" idx="1"/>
          </p:nvPr>
        </p:nvSpPr>
        <p:spPr>
          <a:xfrm>
            <a:off x="2160000" y="3166992"/>
            <a:ext cx="5400000" cy="249299"/>
          </a:xfrm>
        </p:spPr>
        <p:txBody>
          <a:bodyPr/>
          <a:lstStyle/>
          <a:p>
            <a:r>
              <a:rPr lang="en-GB" dirty="0"/>
              <a:t>Access , Participation and Success, PVC -Students</a:t>
            </a:r>
          </a:p>
        </p:txBody>
      </p:sp>
    </p:spTree>
    <p:extLst>
      <p:ext uri="{BB962C8B-B14F-4D97-AF65-F5344CB8AC3E}">
        <p14:creationId xmlns:p14="http://schemas.microsoft.com/office/powerpoint/2010/main" val="765052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EDE2B8-7874-440A-B0A5-666897DDFBB7}"/>
              </a:ext>
            </a:extLst>
          </p:cNvPr>
          <p:cNvSpPr>
            <a:spLocks noGrp="1"/>
          </p:cNvSpPr>
          <p:nvPr>
            <p:ph idx="1"/>
          </p:nvPr>
        </p:nvSpPr>
        <p:spPr/>
        <p:txBody>
          <a:bodyPr/>
          <a:lstStyle/>
          <a:p>
            <a:r>
              <a:rPr lang="en-GB" dirty="0"/>
              <a:t>The </a:t>
            </a:r>
            <a:r>
              <a:rPr lang="en-GB" dirty="0" err="1"/>
              <a:t>protoype</a:t>
            </a:r>
            <a:r>
              <a:rPr lang="en-GB" dirty="0"/>
              <a:t> tool is based on reviewing three principles: </a:t>
            </a:r>
          </a:p>
          <a:p>
            <a:r>
              <a:rPr lang="en-GB" dirty="0"/>
              <a:t> </a:t>
            </a:r>
          </a:p>
          <a:p>
            <a:pPr lvl="0"/>
            <a:r>
              <a:rPr lang="en-GB" b="1" dirty="0"/>
              <a:t>All students can access the curriculum: </a:t>
            </a:r>
            <a:endParaRPr lang="en-GB" dirty="0"/>
          </a:p>
          <a:p>
            <a:pPr lvl="1"/>
            <a:r>
              <a:rPr lang="en-GB" dirty="0"/>
              <a:t>Checking that all content uses inclusive language, avoids colloquial language and provides a glossary of new and complex terms.</a:t>
            </a:r>
          </a:p>
          <a:p>
            <a:r>
              <a:rPr lang="en-GB" dirty="0"/>
              <a:t> </a:t>
            </a:r>
          </a:p>
          <a:p>
            <a:pPr lvl="0"/>
            <a:r>
              <a:rPr lang="en-GB" b="1" dirty="0"/>
              <a:t>All students see themselves reflected: </a:t>
            </a:r>
            <a:endParaRPr lang="en-GB" dirty="0"/>
          </a:p>
          <a:p>
            <a:pPr lvl="1"/>
            <a:r>
              <a:rPr lang="en-GB" dirty="0"/>
              <a:t>Content (including case studies) draws from sources that reflect a wide range of diversity</a:t>
            </a:r>
          </a:p>
          <a:p>
            <a:pPr lvl="1"/>
            <a:r>
              <a:rPr lang="en-GB" dirty="0"/>
              <a:t>Students allowed to use their diverse experiences and backgrounds to contribute to the learning and assessment activities</a:t>
            </a:r>
          </a:p>
          <a:p>
            <a:r>
              <a:rPr lang="en-GB" dirty="0"/>
              <a:t> </a:t>
            </a:r>
          </a:p>
          <a:p>
            <a:pPr lvl="0"/>
            <a:r>
              <a:rPr lang="en-GB" b="1" dirty="0"/>
              <a:t>Students are equipped to participate in a global and diverse world:</a:t>
            </a:r>
            <a:endParaRPr lang="en-GB" dirty="0"/>
          </a:p>
          <a:p>
            <a:pPr lvl="1"/>
            <a:r>
              <a:rPr lang="en-GB" dirty="0"/>
              <a:t>Ensuring students are exposed to a range of culturally challenging views, opinions and contexts</a:t>
            </a:r>
          </a:p>
          <a:p>
            <a:pPr lvl="1"/>
            <a:r>
              <a:rPr lang="en-GB" dirty="0"/>
              <a:t>Ensuring there are structured opportunities for an understanding of and respect for diversity and the contribution diversity makes in an international context</a:t>
            </a:r>
          </a:p>
          <a:p>
            <a:r>
              <a:rPr lang="en-GB" dirty="0"/>
              <a:t> </a:t>
            </a:r>
          </a:p>
          <a:p>
            <a:endParaRPr lang="en-GB" dirty="0"/>
          </a:p>
        </p:txBody>
      </p:sp>
      <p:sp>
        <p:nvSpPr>
          <p:cNvPr id="4" name="Slide Number Placeholder 3">
            <a:extLst>
              <a:ext uri="{FF2B5EF4-FFF2-40B4-BE49-F238E27FC236}">
                <a16:creationId xmlns:a16="http://schemas.microsoft.com/office/drawing/2014/main" id="{52DEBEFB-AAFF-44B0-A63E-147B1402019C}"/>
              </a:ext>
            </a:extLst>
          </p:cNvPr>
          <p:cNvSpPr>
            <a:spLocks noGrp="1"/>
          </p:cNvSpPr>
          <p:nvPr>
            <p:ph type="sldNum" sz="quarter" idx="4"/>
          </p:nvPr>
        </p:nvSpPr>
        <p:spPr/>
        <p:txBody>
          <a:bodyPr/>
          <a:lstStyle/>
          <a:p>
            <a:fld id="{0406593E-52CF-5B45-8CFF-7309163A4729}" type="slidenum">
              <a:rPr lang="en-US" smtClean="0"/>
              <a:pPr/>
              <a:t>33</a:t>
            </a:fld>
            <a:endParaRPr lang="en-US"/>
          </a:p>
        </p:txBody>
      </p:sp>
      <p:sp>
        <p:nvSpPr>
          <p:cNvPr id="5" name="Text Placeholder 4">
            <a:extLst>
              <a:ext uri="{FF2B5EF4-FFF2-40B4-BE49-F238E27FC236}">
                <a16:creationId xmlns:a16="http://schemas.microsoft.com/office/drawing/2014/main" id="{883DBBAE-FD21-4277-83F8-51E137B8F6EC}"/>
              </a:ext>
            </a:extLst>
          </p:cNvPr>
          <p:cNvSpPr>
            <a:spLocks noGrp="1"/>
          </p:cNvSpPr>
          <p:nvPr>
            <p:ph type="body" sz="quarter" idx="10"/>
          </p:nvPr>
        </p:nvSpPr>
        <p:spPr>
          <a:xfrm>
            <a:off x="388801" y="612002"/>
            <a:ext cx="7941600" cy="251999"/>
          </a:xfrm>
        </p:spPr>
        <p:txBody>
          <a:bodyPr/>
          <a:lstStyle/>
          <a:p>
            <a:r>
              <a:rPr lang="en-GB" dirty="0"/>
              <a:t>Inclusive Curriculum Tool</a:t>
            </a:r>
          </a:p>
        </p:txBody>
      </p:sp>
    </p:spTree>
    <p:extLst>
      <p:ext uri="{BB962C8B-B14F-4D97-AF65-F5344CB8AC3E}">
        <p14:creationId xmlns:p14="http://schemas.microsoft.com/office/powerpoint/2010/main" val="156347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C31B5C-1C77-4EBA-8DDC-1CB6755DDC93}"/>
              </a:ext>
            </a:extLst>
          </p:cNvPr>
          <p:cNvSpPr>
            <a:spLocks noGrp="1"/>
          </p:cNvSpPr>
          <p:nvPr>
            <p:ph idx="1"/>
          </p:nvPr>
        </p:nvSpPr>
        <p:spPr/>
        <p:txBody>
          <a:bodyPr/>
          <a:lstStyle/>
          <a:p>
            <a:r>
              <a:rPr lang="en-GB" dirty="0"/>
              <a:t>Closing the Black Attainment Gap on Access Project launched in Summer 2018 </a:t>
            </a:r>
          </a:p>
          <a:p>
            <a:r>
              <a:rPr lang="en-GB" dirty="0"/>
              <a:t>April 2019 report was written by Julie Young, a consultant under contract to APS </a:t>
            </a:r>
          </a:p>
          <a:p>
            <a:r>
              <a:rPr lang="en-GB" dirty="0"/>
              <a:t>Summer 2019 trials conducted by </a:t>
            </a:r>
            <a:r>
              <a:rPr lang="en-GB" dirty="0" err="1"/>
              <a:t>Kuda</a:t>
            </a:r>
            <a:r>
              <a:rPr lang="en-GB" dirty="0"/>
              <a:t> </a:t>
            </a:r>
            <a:r>
              <a:rPr lang="en-GB" dirty="0" err="1"/>
              <a:t>Mukundu</a:t>
            </a:r>
            <a:r>
              <a:rPr lang="en-GB" dirty="0"/>
              <a:t> with four Level 1 modules: E102 ‘Introduction to Child Studies and Psychology’; S111 ‘Questions in Science’; W101 ‘An Introduction to Law’; and DD102 ‘Introducing the Social Sciences’.</a:t>
            </a:r>
          </a:p>
          <a:p>
            <a:r>
              <a:rPr lang="en-GB" dirty="0"/>
              <a:t>March 2020 it was agreed to introduce the tool into all learning design workshops for new modules with the support of Learning Design Services (LDS).</a:t>
            </a:r>
          </a:p>
        </p:txBody>
      </p:sp>
      <p:sp>
        <p:nvSpPr>
          <p:cNvPr id="4" name="Slide Number Placeholder 3">
            <a:extLst>
              <a:ext uri="{FF2B5EF4-FFF2-40B4-BE49-F238E27FC236}">
                <a16:creationId xmlns:a16="http://schemas.microsoft.com/office/drawing/2014/main" id="{B7FB5C24-A3CA-49B0-AD6B-8EF8B3ACC735}"/>
              </a:ext>
            </a:extLst>
          </p:cNvPr>
          <p:cNvSpPr>
            <a:spLocks noGrp="1"/>
          </p:cNvSpPr>
          <p:nvPr>
            <p:ph type="sldNum" sz="quarter" idx="4"/>
          </p:nvPr>
        </p:nvSpPr>
        <p:spPr/>
        <p:txBody>
          <a:bodyPr/>
          <a:lstStyle/>
          <a:p>
            <a:fld id="{0406593E-52CF-5B45-8CFF-7309163A4729}" type="slidenum">
              <a:rPr lang="en-US" smtClean="0"/>
              <a:pPr/>
              <a:t>34</a:t>
            </a:fld>
            <a:endParaRPr lang="en-US"/>
          </a:p>
        </p:txBody>
      </p:sp>
      <p:sp>
        <p:nvSpPr>
          <p:cNvPr id="5" name="Text Placeholder 4">
            <a:extLst>
              <a:ext uri="{FF2B5EF4-FFF2-40B4-BE49-F238E27FC236}">
                <a16:creationId xmlns:a16="http://schemas.microsoft.com/office/drawing/2014/main" id="{8AE50DC6-9890-4730-8204-2E6CD7A4335F}"/>
              </a:ext>
            </a:extLst>
          </p:cNvPr>
          <p:cNvSpPr>
            <a:spLocks noGrp="1"/>
          </p:cNvSpPr>
          <p:nvPr>
            <p:ph type="body" sz="quarter" idx="10"/>
          </p:nvPr>
        </p:nvSpPr>
        <p:spPr/>
        <p:txBody>
          <a:bodyPr/>
          <a:lstStyle/>
          <a:p>
            <a:r>
              <a:rPr lang="en-GB" dirty="0"/>
              <a:t>Development of the inclusive curriculum tool</a:t>
            </a:r>
          </a:p>
        </p:txBody>
      </p:sp>
    </p:spTree>
    <p:extLst>
      <p:ext uri="{BB962C8B-B14F-4D97-AF65-F5344CB8AC3E}">
        <p14:creationId xmlns:p14="http://schemas.microsoft.com/office/powerpoint/2010/main" val="2719844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A9EE44-9207-4047-BE6E-1E46A3784191}"/>
              </a:ext>
            </a:extLst>
          </p:cNvPr>
          <p:cNvSpPr>
            <a:spLocks noGrp="1"/>
          </p:cNvSpPr>
          <p:nvPr>
            <p:ph idx="1"/>
          </p:nvPr>
        </p:nvSpPr>
        <p:spPr>
          <a:xfrm>
            <a:off x="438698" y="1202316"/>
            <a:ext cx="8352000" cy="3703500"/>
          </a:xfrm>
        </p:spPr>
        <p:txBody>
          <a:bodyPr/>
          <a:lstStyle/>
          <a:p>
            <a:r>
              <a:rPr lang="en-GB" sz="1400" dirty="0"/>
              <a:t>Not just about adding a few BAME faces/ case studies.</a:t>
            </a:r>
          </a:p>
          <a:p>
            <a:pPr marL="171450" indent="-171450">
              <a:buFont typeface="Arial" panose="020B0604020202020204" pitchFamily="34" charset="0"/>
              <a:buChar char="•"/>
            </a:pPr>
            <a:r>
              <a:rPr lang="en-GB" sz="1400" dirty="0"/>
              <a:t>Social Justice Framework</a:t>
            </a:r>
          </a:p>
          <a:p>
            <a:pPr marL="171450" indent="-171450">
              <a:buFont typeface="Arial" panose="020B0604020202020204" pitchFamily="34" charset="0"/>
              <a:buChar char="•"/>
            </a:pPr>
            <a:r>
              <a:rPr lang="en-GB" sz="1400" dirty="0"/>
              <a:t>Developing a critical pedagogy</a:t>
            </a:r>
          </a:p>
          <a:p>
            <a:pPr marL="171450" indent="-171450">
              <a:buFont typeface="Arial" panose="020B0604020202020204" pitchFamily="34" charset="0"/>
              <a:buChar char="•"/>
            </a:pPr>
            <a:r>
              <a:rPr lang="en-GB" sz="1400" dirty="0"/>
              <a:t>Global perspective</a:t>
            </a:r>
          </a:p>
          <a:p>
            <a:pPr marL="171450" indent="-171450">
              <a:buFont typeface="Arial" panose="020B0604020202020204" pitchFamily="34" charset="0"/>
              <a:buChar char="•"/>
            </a:pPr>
            <a:r>
              <a:rPr lang="en-GB" sz="1400" dirty="0"/>
              <a:t>Intersectional lens – Coles,( 2009) three questions: when discussing analytical categories- ethnicity, ‘race’, gender, age, social class, disability, sexuality. </a:t>
            </a:r>
          </a:p>
          <a:p>
            <a:pPr marL="171450" indent="-171450">
              <a:buFont typeface="Arial" panose="020B0604020202020204" pitchFamily="34" charset="0"/>
              <a:buChar char="•"/>
            </a:pPr>
            <a:r>
              <a:rPr lang="en-GB" sz="1400" dirty="0"/>
              <a:t>                                                                     Who is included in this category?</a:t>
            </a:r>
          </a:p>
          <a:p>
            <a:pPr marL="171450" indent="-171450">
              <a:buFont typeface="Arial" panose="020B0604020202020204" pitchFamily="34" charset="0"/>
              <a:buChar char="•"/>
            </a:pPr>
            <a:r>
              <a:rPr lang="en-GB" sz="1400" dirty="0"/>
              <a:t>                                                                     What role does inequality play?</a:t>
            </a:r>
          </a:p>
          <a:p>
            <a:pPr marL="171450" indent="-171450">
              <a:buFont typeface="Arial" panose="020B0604020202020204" pitchFamily="34" charset="0"/>
              <a:buChar char="•"/>
            </a:pPr>
            <a:r>
              <a:rPr lang="en-GB" sz="1400" dirty="0"/>
              <a:t>                                                                     Where are there similarities?</a:t>
            </a:r>
          </a:p>
          <a:p>
            <a:pPr marL="171450" indent="-171450">
              <a:buFont typeface="Arial" panose="020B0604020202020204" pitchFamily="34" charset="0"/>
              <a:buChar char="•"/>
            </a:pPr>
            <a:r>
              <a:rPr lang="en-GB" sz="1400" dirty="0"/>
              <a:t>Discuss oppression and how it operates in British society- STEM is not exempt from this.</a:t>
            </a:r>
          </a:p>
          <a:p>
            <a:pPr marL="171450" indent="-171450">
              <a:buFont typeface="Arial" panose="020B0604020202020204" pitchFamily="34" charset="0"/>
              <a:buChar char="•"/>
            </a:pPr>
            <a:r>
              <a:rPr lang="en-GB" sz="1400" dirty="0"/>
              <a:t>Enables conversations about ‘race’ and racism</a:t>
            </a:r>
          </a:p>
          <a:p>
            <a:pPr marL="171450" indent="-171450">
              <a:buFont typeface="Arial" panose="020B0604020202020204" pitchFamily="34" charset="0"/>
              <a:buChar char="•"/>
            </a:pPr>
            <a:endParaRPr lang="en-GB" dirty="0"/>
          </a:p>
          <a:p>
            <a:r>
              <a:rPr lang="en-GB" dirty="0"/>
              <a:t> </a:t>
            </a:r>
          </a:p>
          <a:p>
            <a:endParaRPr lang="en-GB" dirty="0"/>
          </a:p>
        </p:txBody>
      </p:sp>
      <p:sp>
        <p:nvSpPr>
          <p:cNvPr id="4" name="Slide Number Placeholder 3">
            <a:extLst>
              <a:ext uri="{FF2B5EF4-FFF2-40B4-BE49-F238E27FC236}">
                <a16:creationId xmlns:a16="http://schemas.microsoft.com/office/drawing/2014/main" id="{BEE85062-5BA1-4526-AF96-4AF223300FF2}"/>
              </a:ext>
            </a:extLst>
          </p:cNvPr>
          <p:cNvSpPr>
            <a:spLocks noGrp="1"/>
          </p:cNvSpPr>
          <p:nvPr>
            <p:ph type="sldNum" sz="quarter" idx="4"/>
          </p:nvPr>
        </p:nvSpPr>
        <p:spPr/>
        <p:txBody>
          <a:bodyPr/>
          <a:lstStyle/>
          <a:p>
            <a:fld id="{0406593E-52CF-5B45-8CFF-7309163A4729}" type="slidenum">
              <a:rPr lang="en-US" smtClean="0"/>
              <a:pPr/>
              <a:t>35</a:t>
            </a:fld>
            <a:endParaRPr lang="en-US"/>
          </a:p>
        </p:txBody>
      </p:sp>
      <p:sp>
        <p:nvSpPr>
          <p:cNvPr id="5" name="Text Placeholder 4">
            <a:extLst>
              <a:ext uri="{FF2B5EF4-FFF2-40B4-BE49-F238E27FC236}">
                <a16:creationId xmlns:a16="http://schemas.microsoft.com/office/drawing/2014/main" id="{C41BF70D-D541-407D-87F6-E67B85E50E95}"/>
              </a:ext>
            </a:extLst>
          </p:cNvPr>
          <p:cNvSpPr>
            <a:spLocks noGrp="1"/>
          </p:cNvSpPr>
          <p:nvPr>
            <p:ph type="body" sz="quarter" idx="10"/>
          </p:nvPr>
        </p:nvSpPr>
        <p:spPr>
          <a:xfrm>
            <a:off x="438698" y="712633"/>
            <a:ext cx="7941600" cy="251999"/>
          </a:xfrm>
        </p:spPr>
        <p:txBody>
          <a:bodyPr/>
          <a:lstStyle/>
          <a:p>
            <a:r>
              <a:rPr lang="en-GB" sz="1800" dirty="0"/>
              <a:t>Principles</a:t>
            </a:r>
          </a:p>
        </p:txBody>
      </p:sp>
    </p:spTree>
    <p:extLst>
      <p:ext uri="{BB962C8B-B14F-4D97-AF65-F5344CB8AC3E}">
        <p14:creationId xmlns:p14="http://schemas.microsoft.com/office/powerpoint/2010/main" val="18742454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2516C9-2AB0-4E2A-88CE-197FAD275362}"/>
              </a:ext>
            </a:extLst>
          </p:cNvPr>
          <p:cNvSpPr>
            <a:spLocks noGrp="1"/>
          </p:cNvSpPr>
          <p:nvPr>
            <p:ph idx="1"/>
          </p:nvPr>
        </p:nvSpPr>
        <p:spPr/>
        <p:txBody>
          <a:bodyPr/>
          <a:lstStyle/>
          <a:p>
            <a:r>
              <a:rPr lang="en-GB" sz="1400" dirty="0"/>
              <a:t>Decolonising the curriculum cannot happen outside of decolonising the university.</a:t>
            </a:r>
          </a:p>
          <a:p>
            <a:r>
              <a:rPr lang="en-GB" sz="1400" dirty="0"/>
              <a:t>It’s not just about adding a few global South authors to our reading lists, but male – dominated reading lists teach wrong lessons about who is an intellectual authority.</a:t>
            </a:r>
          </a:p>
          <a:p>
            <a:r>
              <a:rPr lang="en-GB" sz="1400" dirty="0"/>
              <a:t>It’s not about abolishing the canon - must interrogate its assumptions and broaden our intellectual vision to include a wider range of perspectives.</a:t>
            </a:r>
          </a:p>
          <a:p>
            <a:r>
              <a:rPr lang="en-GB" sz="1400" dirty="0"/>
              <a:t>BAME students need to see themselves reflected in the curriculum as legitimate creators of knowledge.</a:t>
            </a:r>
          </a:p>
          <a:p>
            <a:r>
              <a:rPr lang="en-GB" sz="1400" dirty="0"/>
              <a:t>Need to interrogate the fundamental role of slavery and colonialism in all of our curricula – not just social sciences and humanities, but also science, technology, engineering and maths. Science is not objective and neutral.</a:t>
            </a:r>
          </a:p>
          <a:p>
            <a:r>
              <a:rPr lang="en-GB" sz="1400" dirty="0"/>
              <a:t>It is not the role of BAME academics - we all need to work together.</a:t>
            </a:r>
          </a:p>
          <a:p>
            <a:endParaRPr lang="en-GB"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3A69F858-C968-4A60-B501-60BFF34CA800}"/>
              </a:ext>
            </a:extLst>
          </p:cNvPr>
          <p:cNvSpPr>
            <a:spLocks noGrp="1"/>
          </p:cNvSpPr>
          <p:nvPr>
            <p:ph type="sldNum" sz="quarter" idx="4"/>
          </p:nvPr>
        </p:nvSpPr>
        <p:spPr/>
        <p:txBody>
          <a:bodyPr/>
          <a:lstStyle/>
          <a:p>
            <a:fld id="{0406593E-52CF-5B45-8CFF-7309163A4729}" type="slidenum">
              <a:rPr lang="en-US" smtClean="0"/>
              <a:pPr/>
              <a:t>36</a:t>
            </a:fld>
            <a:endParaRPr lang="en-US"/>
          </a:p>
        </p:txBody>
      </p:sp>
      <p:sp>
        <p:nvSpPr>
          <p:cNvPr id="5" name="Text Placeholder 4">
            <a:extLst>
              <a:ext uri="{FF2B5EF4-FFF2-40B4-BE49-F238E27FC236}">
                <a16:creationId xmlns:a16="http://schemas.microsoft.com/office/drawing/2014/main" id="{379740E8-2E7F-4EAC-8BF5-929DEC718387}"/>
              </a:ext>
            </a:extLst>
          </p:cNvPr>
          <p:cNvSpPr>
            <a:spLocks noGrp="1"/>
          </p:cNvSpPr>
          <p:nvPr>
            <p:ph type="body" sz="quarter" idx="10"/>
          </p:nvPr>
        </p:nvSpPr>
        <p:spPr/>
        <p:txBody>
          <a:bodyPr/>
          <a:lstStyle/>
          <a:p>
            <a:r>
              <a:rPr lang="en-GB" sz="1800" dirty="0"/>
              <a:t>Conclusions and Future Work</a:t>
            </a:r>
          </a:p>
        </p:txBody>
      </p:sp>
    </p:spTree>
    <p:extLst>
      <p:ext uri="{BB962C8B-B14F-4D97-AF65-F5344CB8AC3E}">
        <p14:creationId xmlns:p14="http://schemas.microsoft.com/office/powerpoint/2010/main" val="36216181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E07B21-50CD-451E-BD2E-BC3E5806B00F}"/>
              </a:ext>
            </a:extLst>
          </p:cNvPr>
          <p:cNvSpPr>
            <a:spLocks noGrp="1"/>
          </p:cNvSpPr>
          <p:nvPr>
            <p:ph idx="1"/>
          </p:nvPr>
        </p:nvSpPr>
        <p:spPr>
          <a:xfrm>
            <a:off x="388801" y="864001"/>
            <a:ext cx="8395199" cy="3919499"/>
          </a:xfrm>
        </p:spPr>
        <p:txBody>
          <a:bodyPr/>
          <a:lstStyle/>
          <a:p>
            <a:r>
              <a:rPr lang="en-GB" sz="1100" dirty="0"/>
              <a:t>Daniel </a:t>
            </a:r>
            <a:r>
              <a:rPr lang="en-GB" sz="1100" dirty="0" err="1"/>
              <a:t>Akinbosede</a:t>
            </a:r>
            <a:r>
              <a:rPr lang="en-GB" sz="1100" dirty="0"/>
              <a:t> (2020) Science curricula must be decolonised too, Times Higher Education, 5</a:t>
            </a:r>
            <a:r>
              <a:rPr lang="en-GB" sz="1100" baseline="30000" dirty="0"/>
              <a:t>th </a:t>
            </a:r>
            <a:r>
              <a:rPr lang="en-GB" sz="1100" dirty="0"/>
              <a:t>June, 2020 </a:t>
            </a:r>
          </a:p>
          <a:p>
            <a:r>
              <a:rPr lang="en-GB" sz="1100" dirty="0"/>
              <a:t>Jason Arday and Heidi </a:t>
            </a:r>
            <a:r>
              <a:rPr lang="en-GB" sz="1100" dirty="0" err="1"/>
              <a:t>Safia</a:t>
            </a:r>
            <a:r>
              <a:rPr lang="en-GB" sz="1100" dirty="0"/>
              <a:t> Mirza (2018) Dismantling Race in Higher Education: Racism, Whiteness and Decolonising the Academy, London: Palgrave Macmillan.</a:t>
            </a:r>
          </a:p>
          <a:p>
            <a:r>
              <a:rPr lang="en-GB" sz="1100" dirty="0"/>
              <a:t>Gurminder K. </a:t>
            </a:r>
            <a:r>
              <a:rPr lang="en-GB" sz="1100" dirty="0" err="1"/>
              <a:t>Bhambra</a:t>
            </a:r>
            <a:r>
              <a:rPr lang="en-GB" sz="1100" dirty="0"/>
              <a:t>, Dalia </a:t>
            </a:r>
            <a:r>
              <a:rPr lang="en-GB" sz="1100" dirty="0" err="1"/>
              <a:t>Gebrial</a:t>
            </a:r>
            <a:r>
              <a:rPr lang="en-GB" sz="1100" dirty="0"/>
              <a:t> and </a:t>
            </a:r>
            <a:r>
              <a:rPr lang="en-GB" sz="1100" dirty="0" err="1"/>
              <a:t>Kerem</a:t>
            </a:r>
            <a:r>
              <a:rPr lang="en-GB" sz="1100" dirty="0"/>
              <a:t> </a:t>
            </a:r>
            <a:r>
              <a:rPr lang="en-GB" sz="1100" dirty="0" err="1"/>
              <a:t>Nisancioglu</a:t>
            </a:r>
            <a:r>
              <a:rPr lang="en-GB" sz="1100" dirty="0"/>
              <a:t> (2018) Decolonising the University, London: Pluto Press.</a:t>
            </a:r>
          </a:p>
          <a:p>
            <a:r>
              <a:rPr lang="en-GB" sz="1100" dirty="0"/>
              <a:t>Bhopal, </a:t>
            </a:r>
            <a:r>
              <a:rPr lang="en-GB" sz="1100" dirty="0" err="1"/>
              <a:t>Kalwant</a:t>
            </a:r>
            <a:r>
              <a:rPr lang="en-GB" sz="1100" dirty="0"/>
              <a:t> (2017) The experiences of black and minority ethnic academics. A comparative study of the unequal academy. London: Routledge.</a:t>
            </a:r>
          </a:p>
          <a:p>
            <a:r>
              <a:rPr lang="en-GB" sz="1100" dirty="0" err="1"/>
              <a:t>Case,Kim</a:t>
            </a:r>
            <a:r>
              <a:rPr lang="en-GB" sz="1100" dirty="0"/>
              <a:t> (2017) Intersectional Pedagogy: Complicating Identity and Social Justice. London: Routledge.</a:t>
            </a:r>
          </a:p>
          <a:p>
            <a:r>
              <a:rPr lang="en-GB" sz="1100" dirty="0"/>
              <a:t>Charles, Elizabeth (2019) Decolonizing the Curriculum, </a:t>
            </a:r>
            <a:r>
              <a:rPr lang="en-GB" sz="1100" dirty="0" err="1"/>
              <a:t>Insights,UKSG</a:t>
            </a:r>
            <a:r>
              <a:rPr lang="en-GB" sz="1100" dirty="0"/>
              <a:t>, 32.</a:t>
            </a:r>
            <a:r>
              <a:rPr lang="en-GB" sz="1100" u="sng" dirty="0">
                <a:hlinkClick r:id="rId2"/>
              </a:rPr>
              <a:t> http://www.uksg.org/publications#aa</a:t>
            </a:r>
            <a:endParaRPr lang="en-GB" sz="1100" u="sng" dirty="0"/>
          </a:p>
          <a:p>
            <a:r>
              <a:rPr lang="en-GB" sz="1100" dirty="0"/>
              <a:t>ECU. (2017)  Degree attainment gaps. York, England: Advance HE.</a:t>
            </a:r>
          </a:p>
          <a:p>
            <a:r>
              <a:rPr lang="en-GB" sz="1100" dirty="0"/>
              <a:t>Ferguson, R., Coughlan,T.,</a:t>
            </a:r>
            <a:r>
              <a:rPr lang="en-GB" sz="1100" dirty="0" err="1"/>
              <a:t>Egeelandsal</a:t>
            </a:r>
            <a:r>
              <a:rPr lang="en-GB" sz="1100" dirty="0"/>
              <a:t>, K.,</a:t>
            </a:r>
            <a:r>
              <a:rPr lang="en-GB" sz="1100" dirty="0" err="1"/>
              <a:t>Gaved</a:t>
            </a:r>
            <a:r>
              <a:rPr lang="en-GB" sz="1100" dirty="0"/>
              <a:t>, M.,</a:t>
            </a:r>
            <a:r>
              <a:rPr lang="en-GB" sz="1100" dirty="0" err="1"/>
              <a:t>Herodotou,C</a:t>
            </a:r>
            <a:r>
              <a:rPr lang="en-GB" sz="1100" dirty="0"/>
              <a:t>. Hillaire,G.,Jones,D.,</a:t>
            </a:r>
            <a:r>
              <a:rPr lang="en-GB" sz="1100" dirty="0" err="1"/>
              <a:t>Jpwers,I</a:t>
            </a:r>
            <a:r>
              <a:rPr lang="en-GB" sz="1100" dirty="0"/>
              <a:t>., </a:t>
            </a:r>
            <a:r>
              <a:rPr lang="en-GB" sz="1100" dirty="0" err="1"/>
              <a:t>Kukulska-Hulme,A</a:t>
            </a:r>
            <a:r>
              <a:rPr lang="en-GB" sz="1100" dirty="0"/>
              <a:t>., </a:t>
            </a:r>
            <a:r>
              <a:rPr lang="en-GB" sz="1100" dirty="0" err="1"/>
              <a:t>McAndrew,P</a:t>
            </a:r>
            <a:r>
              <a:rPr lang="en-GB" sz="1100" dirty="0"/>
              <a:t>., </a:t>
            </a:r>
            <a:r>
              <a:rPr lang="en-GB" sz="1100" dirty="0" err="1"/>
              <a:t>Misiejuk</a:t>
            </a:r>
            <a:r>
              <a:rPr lang="en-GB" sz="1100" dirty="0"/>
              <a:t>, K., </a:t>
            </a:r>
            <a:r>
              <a:rPr lang="en-GB" sz="1100" dirty="0" err="1"/>
              <a:t>Ness,I.J</a:t>
            </a:r>
            <a:r>
              <a:rPr lang="en-GB" sz="1100" dirty="0"/>
              <a:t>., Rientes,B.,</a:t>
            </a:r>
            <a:r>
              <a:rPr lang="en-GB" sz="1100" dirty="0" err="1"/>
              <a:t>Scanlon,E</a:t>
            </a:r>
            <a:r>
              <a:rPr lang="en-GB" sz="1100" dirty="0"/>
              <a:t>., Sharples, M., </a:t>
            </a:r>
            <a:r>
              <a:rPr lang="en-GB" sz="1100" dirty="0" err="1"/>
              <a:t>Wasson,B</a:t>
            </a:r>
            <a:r>
              <a:rPr lang="en-GB" sz="1100" dirty="0"/>
              <a:t>., </a:t>
            </a:r>
            <a:r>
              <a:rPr lang="en-GB" sz="1100" dirty="0" err="1"/>
              <a:t>Weller,M</a:t>
            </a:r>
            <a:r>
              <a:rPr lang="en-GB" sz="1100" dirty="0"/>
              <a:t>. and </a:t>
            </a:r>
            <a:r>
              <a:rPr lang="en-GB" sz="1100" dirty="0" err="1"/>
              <a:t>Whitelock,D</a:t>
            </a:r>
            <a:r>
              <a:rPr lang="en-GB" sz="1100" dirty="0"/>
              <a:t>. (2019</a:t>
            </a:r>
            <a:r>
              <a:rPr lang="en-GB" sz="1100" i="1" dirty="0"/>
              <a:t>). Innovating </a:t>
            </a:r>
            <a:r>
              <a:rPr lang="en-GB" sz="1100" i="1" dirty="0" err="1"/>
              <a:t>Pedaogy</a:t>
            </a:r>
            <a:r>
              <a:rPr lang="en-GB" sz="1100" i="1" dirty="0"/>
              <a:t> 2019: Open University Innovation Report 7. </a:t>
            </a:r>
            <a:r>
              <a:rPr lang="en-GB" sz="1100" dirty="0"/>
              <a:t>Milton Keynes: The Open University.</a:t>
            </a:r>
          </a:p>
          <a:p>
            <a:r>
              <a:rPr lang="en-GB" sz="1100" dirty="0"/>
              <a:t>Gabriel. Deborah (2019) Enhancing Higher Education Practice Through the 3D Pedagogy Framework to Decolonize, Democratize and Diversify the Curriculum, International Journal of Technology and Inclusive Education, Volume 8, issue 2, December 2018,1459-1466.</a:t>
            </a:r>
          </a:p>
          <a:p>
            <a:r>
              <a:rPr lang="en-GB" sz="1100" dirty="0"/>
              <a:t>Higher Education Funding Council for England (HEFCE) (2017). Tackling inequality. </a:t>
            </a:r>
            <a:r>
              <a:rPr lang="en-GB" sz="1100" dirty="0" err="1"/>
              <a:t>London:HEFCE</a:t>
            </a:r>
            <a:endParaRPr lang="en-GB" sz="1100" dirty="0"/>
          </a:p>
          <a:p>
            <a:r>
              <a:rPr lang="en-GB" sz="1100" dirty="0"/>
              <a:t>NUS (2017) Attainment Gap. London: NUS</a:t>
            </a:r>
          </a:p>
          <a:p>
            <a:r>
              <a:rPr lang="en-GB" sz="1100" dirty="0"/>
              <a:t>Tate, Shirley (2019) The Student of Colour Attainment Gap in Higher Education and the Institutional Culture of Equality, Diversity, and Inclusion. In R. Papa (ed), Handbook on Promoting Social Justice in Education. Switzerland: Springer Nature</a:t>
            </a:r>
          </a:p>
          <a:p>
            <a:endParaRPr lang="en-GB" dirty="0"/>
          </a:p>
          <a:p>
            <a:r>
              <a:rPr lang="en-GB" dirty="0"/>
              <a:t>.</a:t>
            </a:r>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E9E554CD-2063-4F3E-B360-55A3A8E8DF3C}"/>
              </a:ext>
            </a:extLst>
          </p:cNvPr>
          <p:cNvSpPr>
            <a:spLocks noGrp="1"/>
          </p:cNvSpPr>
          <p:nvPr>
            <p:ph type="sldNum" sz="quarter" idx="4"/>
          </p:nvPr>
        </p:nvSpPr>
        <p:spPr/>
        <p:txBody>
          <a:bodyPr/>
          <a:lstStyle/>
          <a:p>
            <a:fld id="{0406593E-52CF-5B45-8CFF-7309163A4729}" type="slidenum">
              <a:rPr lang="en-US" smtClean="0"/>
              <a:pPr/>
              <a:t>37</a:t>
            </a:fld>
            <a:endParaRPr lang="en-US"/>
          </a:p>
        </p:txBody>
      </p:sp>
      <p:sp>
        <p:nvSpPr>
          <p:cNvPr id="5" name="Text Placeholder 4">
            <a:extLst>
              <a:ext uri="{FF2B5EF4-FFF2-40B4-BE49-F238E27FC236}">
                <a16:creationId xmlns:a16="http://schemas.microsoft.com/office/drawing/2014/main" id="{633CE02D-7B2E-4DE2-83E9-422EABDFF93A}"/>
              </a:ext>
            </a:extLst>
          </p:cNvPr>
          <p:cNvSpPr>
            <a:spLocks noGrp="1"/>
          </p:cNvSpPr>
          <p:nvPr>
            <p:ph type="body" sz="quarter" idx="10"/>
          </p:nvPr>
        </p:nvSpPr>
        <p:spPr/>
        <p:txBody>
          <a:bodyPr/>
          <a:lstStyle/>
          <a:p>
            <a:r>
              <a:rPr lang="en-GB" dirty="0"/>
              <a:t>Reviewing the literature</a:t>
            </a:r>
          </a:p>
        </p:txBody>
      </p:sp>
    </p:spTree>
    <p:extLst>
      <p:ext uri="{BB962C8B-B14F-4D97-AF65-F5344CB8AC3E}">
        <p14:creationId xmlns:p14="http://schemas.microsoft.com/office/powerpoint/2010/main" val="13166898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74321" y="2160000"/>
            <a:ext cx="8614700" cy="2492990"/>
          </a:xfrm>
        </p:spPr>
        <p:txBody>
          <a:bodyPr/>
          <a:lstStyle/>
          <a:p>
            <a:pPr algn="ctr"/>
            <a:r>
              <a:rPr lang="en-US" dirty="0"/>
              <a:t>THANK YOU FOR LISTENING!</a:t>
            </a:r>
            <a:br>
              <a:rPr lang="en-US" dirty="0"/>
            </a:br>
            <a:r>
              <a:rPr lang="en-US" dirty="0"/>
              <a:t>Dr Jenny Douglas</a:t>
            </a:r>
            <a:br>
              <a:rPr lang="en-US" dirty="0"/>
            </a:br>
            <a:br>
              <a:rPr lang="en-US" dirty="0"/>
            </a:br>
            <a:r>
              <a:rPr lang="en-US" dirty="0"/>
              <a:t>jenny.douglas@open.ac.uk</a:t>
            </a:r>
            <a:br>
              <a:rPr lang="en-US" dirty="0"/>
            </a:br>
            <a:endParaRPr lang="en-US" dirty="0"/>
          </a:p>
        </p:txBody>
      </p:sp>
    </p:spTree>
    <p:extLst>
      <p:ext uri="{BB962C8B-B14F-4D97-AF65-F5344CB8AC3E}">
        <p14:creationId xmlns:p14="http://schemas.microsoft.com/office/powerpoint/2010/main" val="1780265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group of people standing in front of a crowd&#10;&#10;Description automatically generated">
            <a:extLst>
              <a:ext uri="{FF2B5EF4-FFF2-40B4-BE49-F238E27FC236}">
                <a16:creationId xmlns:a16="http://schemas.microsoft.com/office/drawing/2014/main" id="{AF4ABA23-F64D-4A33-83CA-BCA5CD370852}"/>
              </a:ext>
            </a:extLst>
          </p:cNvPr>
          <p:cNvPicPr>
            <a:picLocks noGrp="1" noChangeAspect="1"/>
          </p:cNvPicPr>
          <p:nvPr>
            <p:ph idx="1"/>
          </p:nvPr>
        </p:nvPicPr>
        <p:blipFill>
          <a:blip r:embed="rId2"/>
          <a:stretch>
            <a:fillRect/>
          </a:stretch>
        </p:blipFill>
        <p:spPr>
          <a:xfrm>
            <a:off x="1654969" y="1159669"/>
            <a:ext cx="5905500" cy="3543300"/>
          </a:xfrm>
        </p:spPr>
      </p:pic>
      <p:sp>
        <p:nvSpPr>
          <p:cNvPr id="4" name="Slide Number Placeholder 3">
            <a:extLst>
              <a:ext uri="{FF2B5EF4-FFF2-40B4-BE49-F238E27FC236}">
                <a16:creationId xmlns:a16="http://schemas.microsoft.com/office/drawing/2014/main" id="{1EEAA846-9CC4-4399-820C-EF33A1798C52}"/>
              </a:ext>
            </a:extLst>
          </p:cNvPr>
          <p:cNvSpPr>
            <a:spLocks noGrp="1"/>
          </p:cNvSpPr>
          <p:nvPr>
            <p:ph type="sldNum" sz="quarter" idx="4"/>
          </p:nvPr>
        </p:nvSpPr>
        <p:spPr/>
        <p:txBody>
          <a:bodyPr/>
          <a:lstStyle/>
          <a:p>
            <a:fld id="{0406593E-52CF-5B45-8CFF-7309163A4729}" type="slidenum">
              <a:rPr lang="en-US" smtClean="0"/>
              <a:pPr/>
              <a:t>4</a:t>
            </a:fld>
            <a:endParaRPr lang="en-US"/>
          </a:p>
        </p:txBody>
      </p:sp>
      <p:sp>
        <p:nvSpPr>
          <p:cNvPr id="5" name="Text Placeholder 4">
            <a:extLst>
              <a:ext uri="{FF2B5EF4-FFF2-40B4-BE49-F238E27FC236}">
                <a16:creationId xmlns:a16="http://schemas.microsoft.com/office/drawing/2014/main" id="{133021D0-B9A8-42BB-9935-52186EAEB05D}"/>
              </a:ext>
            </a:extLst>
          </p:cNvPr>
          <p:cNvSpPr>
            <a:spLocks noGrp="1"/>
          </p:cNvSpPr>
          <p:nvPr>
            <p:ph type="body" sz="quarter" idx="10"/>
          </p:nvPr>
        </p:nvSpPr>
        <p:spPr/>
        <p:txBody>
          <a:bodyPr/>
          <a:lstStyle/>
          <a:p>
            <a:r>
              <a:rPr lang="en-GB" dirty="0"/>
              <a:t>Student Movements to Decolonise the Curriculum</a:t>
            </a:r>
          </a:p>
        </p:txBody>
      </p:sp>
    </p:spTree>
    <p:extLst>
      <p:ext uri="{BB962C8B-B14F-4D97-AF65-F5344CB8AC3E}">
        <p14:creationId xmlns:p14="http://schemas.microsoft.com/office/powerpoint/2010/main" val="1858206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E61A79-EB24-4908-A8B3-050EEC7A1CEC}"/>
              </a:ext>
            </a:extLst>
          </p:cNvPr>
          <p:cNvSpPr>
            <a:spLocks noGrp="1"/>
          </p:cNvSpPr>
          <p:nvPr>
            <p:ph idx="1"/>
          </p:nvPr>
        </p:nvSpPr>
        <p:spPr/>
        <p:txBody>
          <a:bodyPr/>
          <a:lstStyle/>
          <a:p>
            <a:r>
              <a:rPr lang="en-GB" sz="1400" b="1" dirty="0"/>
              <a:t>Rhodes Must Fall Movement</a:t>
            </a:r>
            <a:r>
              <a:rPr lang="en-GB" dirty="0"/>
              <a:t>, University of Cape Town, South Africa began on 9</a:t>
            </a:r>
            <a:r>
              <a:rPr lang="en-GB" baseline="30000" dirty="0"/>
              <a:t>th</a:t>
            </a:r>
            <a:r>
              <a:rPr lang="en-GB" dirty="0"/>
              <a:t> March 2015 – students demanded that the Cecil Rhodes statue prominently and centrally on display at the University be removed for what it symbolized and the history it represented in a place of education. Led to a wider movement to ‘decolonise’ education across South Africa, Statue removed on 9</a:t>
            </a:r>
            <a:r>
              <a:rPr lang="en-GB" baseline="30000" dirty="0"/>
              <a:t>th</a:t>
            </a:r>
            <a:r>
              <a:rPr lang="en-GB" dirty="0"/>
              <a:t> April 2015.</a:t>
            </a:r>
          </a:p>
          <a:p>
            <a:r>
              <a:rPr lang="en-GB" sz="1400" b="1" dirty="0"/>
              <a:t>Rhodes Must Fall Oxford Campaign. </a:t>
            </a:r>
            <a:r>
              <a:rPr lang="en-GB" dirty="0"/>
              <a:t>University of Oxford students demand the removal of the statue at Rhodes at Oriel college, where it still stands. University statement: ‘the debate had underlined that the continuing presence of these historical artefacts is an important reminder of the complexity of history and of the legacies of colonialism still felt today…..we can help draw attention to this history, do justice to the complexity of the debate, and be true to our educational mission.’</a:t>
            </a:r>
          </a:p>
          <a:p>
            <a:r>
              <a:rPr lang="en-GB" sz="1400" b="1" dirty="0"/>
              <a:t>Why isn’t my professor Black? March 2014 UCL live panel discussion</a:t>
            </a:r>
          </a:p>
          <a:p>
            <a:r>
              <a:rPr lang="en-GB" sz="1400" b="1" dirty="0"/>
              <a:t>NUS Why is my curriculum white? Film 2015</a:t>
            </a:r>
          </a:p>
          <a:p>
            <a:r>
              <a:rPr lang="en-GB" sz="1400" b="1" dirty="0"/>
              <a:t>Why is my professor still not Black? 2016 On the second anniversary of March 2014 meeting</a:t>
            </a:r>
          </a:p>
          <a:p>
            <a:r>
              <a:rPr lang="en-GB" dirty="0"/>
              <a:t>This movement has slowly spread through the UK</a:t>
            </a:r>
          </a:p>
          <a:p>
            <a:r>
              <a:rPr lang="en-GB" sz="1400" b="1" dirty="0"/>
              <a:t>May 2019 : NUS/ Universities UK: Black , Asian and Minority Ethnic Student Attainment at UK Universities: #Closing the Gap.</a:t>
            </a:r>
          </a:p>
          <a:p>
            <a:endParaRPr lang="en-GB" sz="1400" b="1" dirty="0"/>
          </a:p>
          <a:p>
            <a:endParaRPr lang="en-GB" dirty="0"/>
          </a:p>
        </p:txBody>
      </p:sp>
      <p:sp>
        <p:nvSpPr>
          <p:cNvPr id="4" name="Slide Number Placeholder 3">
            <a:extLst>
              <a:ext uri="{FF2B5EF4-FFF2-40B4-BE49-F238E27FC236}">
                <a16:creationId xmlns:a16="http://schemas.microsoft.com/office/drawing/2014/main" id="{E693FF28-DB29-40E7-89E6-532C27BC8E45}"/>
              </a:ext>
            </a:extLst>
          </p:cNvPr>
          <p:cNvSpPr>
            <a:spLocks noGrp="1"/>
          </p:cNvSpPr>
          <p:nvPr>
            <p:ph type="sldNum" sz="quarter" idx="4"/>
          </p:nvPr>
        </p:nvSpPr>
        <p:spPr/>
        <p:txBody>
          <a:bodyPr/>
          <a:lstStyle/>
          <a:p>
            <a:fld id="{0406593E-52CF-5B45-8CFF-7309163A4729}" type="slidenum">
              <a:rPr lang="en-US" smtClean="0"/>
              <a:pPr/>
              <a:t>5</a:t>
            </a:fld>
            <a:endParaRPr lang="en-US"/>
          </a:p>
        </p:txBody>
      </p:sp>
      <p:sp>
        <p:nvSpPr>
          <p:cNvPr id="5" name="Text Placeholder 4">
            <a:extLst>
              <a:ext uri="{FF2B5EF4-FFF2-40B4-BE49-F238E27FC236}">
                <a16:creationId xmlns:a16="http://schemas.microsoft.com/office/drawing/2014/main" id="{11294CBC-AE58-43C6-8F58-536A2E5DED86}"/>
              </a:ext>
            </a:extLst>
          </p:cNvPr>
          <p:cNvSpPr>
            <a:spLocks noGrp="1"/>
          </p:cNvSpPr>
          <p:nvPr>
            <p:ph type="body" sz="quarter" idx="10"/>
          </p:nvPr>
        </p:nvSpPr>
        <p:spPr/>
        <p:txBody>
          <a:bodyPr/>
          <a:lstStyle/>
          <a:p>
            <a:r>
              <a:rPr lang="en-GB" sz="1600" dirty="0"/>
              <a:t>History and context</a:t>
            </a:r>
          </a:p>
        </p:txBody>
      </p:sp>
    </p:spTree>
    <p:extLst>
      <p:ext uri="{BB962C8B-B14F-4D97-AF65-F5344CB8AC3E}">
        <p14:creationId xmlns:p14="http://schemas.microsoft.com/office/powerpoint/2010/main" val="463744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C1A393-DAE7-48A8-8323-D87A8C3B9527}"/>
              </a:ext>
            </a:extLst>
          </p:cNvPr>
          <p:cNvSpPr>
            <a:spLocks noGrp="1"/>
          </p:cNvSpPr>
          <p:nvPr>
            <p:ph idx="1"/>
          </p:nvPr>
        </p:nvSpPr>
        <p:spPr/>
        <p:txBody>
          <a:bodyPr/>
          <a:lstStyle/>
          <a:p>
            <a:r>
              <a:rPr lang="en-GB" dirty="0"/>
              <a:t>‘          </a:t>
            </a:r>
          </a:p>
          <a:p>
            <a:endParaRPr lang="en-GB" dirty="0"/>
          </a:p>
          <a:p>
            <a:r>
              <a:rPr lang="en-GB" dirty="0"/>
              <a:t> 	‘</a:t>
            </a:r>
            <a:r>
              <a:rPr lang="en-GB" sz="1600" b="1" dirty="0"/>
              <a:t>decolonizing the curriculum </a:t>
            </a:r>
            <a:r>
              <a:rPr lang="en-GB" sz="1600" dirty="0"/>
              <a:t>means creating spaces and resources for a 	dialogue among all members of the university on how to imagine and envision all 	cultures and knowledge systems in the </a:t>
            </a:r>
            <a:r>
              <a:rPr lang="en-GB" sz="1600" b="1" dirty="0"/>
              <a:t>curriculum</a:t>
            </a:r>
            <a:r>
              <a:rPr lang="en-GB" sz="1600" dirty="0"/>
              <a:t>, and with respect to </a:t>
            </a:r>
            <a:r>
              <a:rPr lang="en-GB" sz="1600" b="1" dirty="0"/>
              <a:t>what is  	</a:t>
            </a:r>
            <a:r>
              <a:rPr lang="en-GB" sz="1600" dirty="0"/>
              <a:t>being taught and how it frames the world’</a:t>
            </a:r>
          </a:p>
          <a:p>
            <a:endParaRPr lang="en-GB" dirty="0"/>
          </a:p>
          <a:p>
            <a:r>
              <a:rPr lang="en-GB" dirty="0"/>
              <a:t>                                                                                  </a:t>
            </a:r>
            <a:r>
              <a:rPr lang="en-GB" dirty="0" err="1"/>
              <a:t>Keele</a:t>
            </a:r>
            <a:r>
              <a:rPr lang="en-GB" dirty="0"/>
              <a:t> University, “</a:t>
            </a:r>
            <a:r>
              <a:rPr lang="en-GB" dirty="0" err="1"/>
              <a:t>Keele</a:t>
            </a:r>
            <a:r>
              <a:rPr lang="en-GB" dirty="0"/>
              <a:t> Manifesto for Decolonising the Curriculum”</a:t>
            </a:r>
          </a:p>
        </p:txBody>
      </p:sp>
      <p:sp>
        <p:nvSpPr>
          <p:cNvPr id="4" name="Slide Number Placeholder 3">
            <a:extLst>
              <a:ext uri="{FF2B5EF4-FFF2-40B4-BE49-F238E27FC236}">
                <a16:creationId xmlns:a16="http://schemas.microsoft.com/office/drawing/2014/main" id="{F49834D3-044B-4DB5-ABC8-E4D02038EEA2}"/>
              </a:ext>
            </a:extLst>
          </p:cNvPr>
          <p:cNvSpPr>
            <a:spLocks noGrp="1"/>
          </p:cNvSpPr>
          <p:nvPr>
            <p:ph type="sldNum" sz="quarter" idx="4"/>
          </p:nvPr>
        </p:nvSpPr>
        <p:spPr/>
        <p:txBody>
          <a:bodyPr/>
          <a:lstStyle/>
          <a:p>
            <a:fld id="{0406593E-52CF-5B45-8CFF-7309163A4729}" type="slidenum">
              <a:rPr lang="en-US" smtClean="0"/>
              <a:pPr/>
              <a:t>6</a:t>
            </a:fld>
            <a:endParaRPr lang="en-US"/>
          </a:p>
        </p:txBody>
      </p:sp>
      <p:sp>
        <p:nvSpPr>
          <p:cNvPr id="5" name="Text Placeholder 4">
            <a:extLst>
              <a:ext uri="{FF2B5EF4-FFF2-40B4-BE49-F238E27FC236}">
                <a16:creationId xmlns:a16="http://schemas.microsoft.com/office/drawing/2014/main" id="{09E6A518-71CA-4F3B-93FD-439110E3821B}"/>
              </a:ext>
            </a:extLst>
          </p:cNvPr>
          <p:cNvSpPr>
            <a:spLocks noGrp="1"/>
          </p:cNvSpPr>
          <p:nvPr>
            <p:ph type="body" sz="quarter" idx="10"/>
          </p:nvPr>
        </p:nvSpPr>
        <p:spPr/>
        <p:txBody>
          <a:bodyPr/>
          <a:lstStyle/>
          <a:p>
            <a:r>
              <a:rPr lang="en-GB" dirty="0"/>
              <a:t>Definition from </a:t>
            </a:r>
            <a:r>
              <a:rPr lang="en-GB" dirty="0" err="1"/>
              <a:t>Keele</a:t>
            </a:r>
            <a:r>
              <a:rPr lang="en-GB" dirty="0"/>
              <a:t> University’s Decolonizing the Curriculum Manifesto</a:t>
            </a:r>
          </a:p>
        </p:txBody>
      </p:sp>
    </p:spTree>
    <p:extLst>
      <p:ext uri="{BB962C8B-B14F-4D97-AF65-F5344CB8AC3E}">
        <p14:creationId xmlns:p14="http://schemas.microsoft.com/office/powerpoint/2010/main" val="2231982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2E564C-00F3-41ED-A9D2-1EA86CF89A36}"/>
              </a:ext>
            </a:extLst>
          </p:cNvPr>
          <p:cNvSpPr>
            <a:spLocks noGrp="1"/>
          </p:cNvSpPr>
          <p:nvPr>
            <p:ph idx="1"/>
          </p:nvPr>
        </p:nvSpPr>
        <p:spPr/>
        <p:txBody>
          <a:bodyPr/>
          <a:lstStyle/>
          <a:p>
            <a:pPr lvl="0"/>
            <a:r>
              <a:rPr lang="en-GB" dirty="0"/>
              <a:t>‘</a:t>
            </a:r>
            <a:r>
              <a:rPr lang="en-GB" sz="1600" dirty="0"/>
              <a:t>Whilst “decolonisation” is a concept that can be understood in different ways: in our usage, it connects contemporary racialised disadvantages with wider historical processes of colonialism, seeks to expose and transform them through forms of collective reflection and action. ‘</a:t>
            </a:r>
            <a:r>
              <a:rPr lang="en-GB" sz="1600" i="1" dirty="0"/>
              <a:t>Decolonising SOAS’ therefore refers to thought and action within the university to redress forms of disadvantage associated with racism and colonialism.’</a:t>
            </a:r>
            <a:endParaRPr lang="en-GB" sz="1600" dirty="0"/>
          </a:p>
          <a:p>
            <a:pPr lvl="0"/>
            <a:r>
              <a:rPr lang="en-GB" sz="1600" dirty="0"/>
              <a:t>A background assumption for us is that global histories of Western domination have had the effect of limiting what counts as authoritative knowledge, whose knowledge is recognised, what universities teach and how they teach it.</a:t>
            </a:r>
          </a:p>
          <a:p>
            <a:r>
              <a:rPr lang="en-GB" sz="1600" dirty="0"/>
              <a:t>Decolonising SOAS, Learning and Teaching Toolkit, May 2018 </a:t>
            </a:r>
            <a:r>
              <a:rPr lang="en-GB" sz="1600" dirty="0" err="1"/>
              <a:t>pg</a:t>
            </a:r>
            <a:r>
              <a:rPr lang="en-GB" sz="1600" dirty="0"/>
              <a:t> 3.</a:t>
            </a:r>
          </a:p>
          <a:p>
            <a:endParaRPr lang="en-GB" dirty="0"/>
          </a:p>
        </p:txBody>
      </p:sp>
      <p:sp>
        <p:nvSpPr>
          <p:cNvPr id="4" name="Slide Number Placeholder 3">
            <a:extLst>
              <a:ext uri="{FF2B5EF4-FFF2-40B4-BE49-F238E27FC236}">
                <a16:creationId xmlns:a16="http://schemas.microsoft.com/office/drawing/2014/main" id="{E2D7C90F-0F71-4573-BF90-8B526A42A6F2}"/>
              </a:ext>
            </a:extLst>
          </p:cNvPr>
          <p:cNvSpPr>
            <a:spLocks noGrp="1"/>
          </p:cNvSpPr>
          <p:nvPr>
            <p:ph type="sldNum" sz="quarter" idx="4"/>
          </p:nvPr>
        </p:nvSpPr>
        <p:spPr/>
        <p:txBody>
          <a:bodyPr/>
          <a:lstStyle/>
          <a:p>
            <a:fld id="{0406593E-52CF-5B45-8CFF-7309163A4729}" type="slidenum">
              <a:rPr lang="en-US" smtClean="0"/>
              <a:pPr/>
              <a:t>7</a:t>
            </a:fld>
            <a:endParaRPr lang="en-US"/>
          </a:p>
        </p:txBody>
      </p:sp>
      <p:sp>
        <p:nvSpPr>
          <p:cNvPr id="5" name="Text Placeholder 4">
            <a:extLst>
              <a:ext uri="{FF2B5EF4-FFF2-40B4-BE49-F238E27FC236}">
                <a16:creationId xmlns:a16="http://schemas.microsoft.com/office/drawing/2014/main" id="{31ADAB15-14B6-41B1-91BD-ED6C9C96B4B9}"/>
              </a:ext>
            </a:extLst>
          </p:cNvPr>
          <p:cNvSpPr>
            <a:spLocks noGrp="1"/>
          </p:cNvSpPr>
          <p:nvPr>
            <p:ph type="body" sz="quarter" idx="10"/>
          </p:nvPr>
        </p:nvSpPr>
        <p:spPr>
          <a:xfrm>
            <a:off x="388801" y="864001"/>
            <a:ext cx="7941600" cy="251999"/>
          </a:xfrm>
        </p:spPr>
        <p:txBody>
          <a:bodyPr/>
          <a:lstStyle/>
          <a:p>
            <a:r>
              <a:rPr lang="en-GB" dirty="0"/>
              <a:t>SOAS: What is meant by Decolonising SOAS</a:t>
            </a:r>
          </a:p>
          <a:p>
            <a:endParaRPr lang="en-GB" dirty="0"/>
          </a:p>
        </p:txBody>
      </p:sp>
    </p:spTree>
    <p:extLst>
      <p:ext uri="{BB962C8B-B14F-4D97-AF65-F5344CB8AC3E}">
        <p14:creationId xmlns:p14="http://schemas.microsoft.com/office/powerpoint/2010/main" val="3166284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CF7EE6-01A5-47F0-8B4D-8685818A4700}"/>
              </a:ext>
            </a:extLst>
          </p:cNvPr>
          <p:cNvSpPr>
            <a:spLocks noGrp="1"/>
          </p:cNvSpPr>
          <p:nvPr>
            <p:ph idx="1"/>
          </p:nvPr>
        </p:nvSpPr>
        <p:spPr>
          <a:xfrm>
            <a:off x="183601" y="1260000"/>
            <a:ext cx="8352000" cy="3703500"/>
          </a:xfrm>
        </p:spPr>
        <p:txBody>
          <a:bodyPr/>
          <a:lstStyle/>
          <a:p>
            <a:r>
              <a:rPr lang="en-GB" sz="1600" dirty="0"/>
              <a:t>A curriculum provides a way of identifying the knowledge we value. It structures the ways in which we are taught to think and talk about the world. As education has become increasingly global, communities have challenged the widespread assumption that the most valuable knowledge and the most valuable ways of teaching and learning come from a single European tradition. Decolonizing learning prompts us to consider everything we study from new perspectives. It draws attention to how often the only world view presented to learners is male, white, and European. This isn’t simply about removing some content from the curriculum and replacing it with new content – it’s about considering multiple perspectives and making space to think carefully about what we value. Decolonizing learning helps us to recognize, understand, and challenge the ways in which our world is shaped by colonialism. It also prompts us to examine our professional practices. It is an approach that includes indigenous knowledge and ways of learning, enabling students to explore themselves and their values and to define success on their own terms.</a:t>
            </a:r>
          </a:p>
          <a:p>
            <a:endParaRPr lang="en-GB" sz="1600" dirty="0"/>
          </a:p>
          <a:p>
            <a:r>
              <a:rPr lang="en-GB" dirty="0"/>
              <a:t>Open University (2019) ‘Innovating Pedagogy 2019. Exploring new forms of teaching, learning and assessment, to guide educators and policy makers’. Report, January 2019, page 3</a:t>
            </a:r>
          </a:p>
        </p:txBody>
      </p:sp>
      <p:sp>
        <p:nvSpPr>
          <p:cNvPr id="4" name="Slide Number Placeholder 3">
            <a:extLst>
              <a:ext uri="{FF2B5EF4-FFF2-40B4-BE49-F238E27FC236}">
                <a16:creationId xmlns:a16="http://schemas.microsoft.com/office/drawing/2014/main" id="{DA62439B-3AA5-43E5-A264-6735BBE63700}"/>
              </a:ext>
            </a:extLst>
          </p:cNvPr>
          <p:cNvSpPr>
            <a:spLocks noGrp="1"/>
          </p:cNvSpPr>
          <p:nvPr>
            <p:ph type="sldNum" sz="quarter" idx="4"/>
          </p:nvPr>
        </p:nvSpPr>
        <p:spPr/>
        <p:txBody>
          <a:bodyPr/>
          <a:lstStyle/>
          <a:p>
            <a:fld id="{0406593E-52CF-5B45-8CFF-7309163A4729}" type="slidenum">
              <a:rPr lang="en-US" smtClean="0"/>
              <a:pPr/>
              <a:t>8</a:t>
            </a:fld>
            <a:endParaRPr lang="en-US"/>
          </a:p>
        </p:txBody>
      </p:sp>
      <p:sp>
        <p:nvSpPr>
          <p:cNvPr id="5" name="Text Placeholder 4">
            <a:extLst>
              <a:ext uri="{FF2B5EF4-FFF2-40B4-BE49-F238E27FC236}">
                <a16:creationId xmlns:a16="http://schemas.microsoft.com/office/drawing/2014/main" id="{DC645214-D8E6-44B1-A811-DF379A22D797}"/>
              </a:ext>
            </a:extLst>
          </p:cNvPr>
          <p:cNvSpPr>
            <a:spLocks noGrp="1"/>
          </p:cNvSpPr>
          <p:nvPr>
            <p:ph type="body" sz="quarter" idx="10"/>
          </p:nvPr>
        </p:nvSpPr>
        <p:spPr>
          <a:xfrm>
            <a:off x="388801" y="632099"/>
            <a:ext cx="7941600" cy="251999"/>
          </a:xfrm>
        </p:spPr>
        <p:txBody>
          <a:bodyPr/>
          <a:lstStyle/>
          <a:p>
            <a:r>
              <a:rPr lang="en-GB" dirty="0"/>
              <a:t>Open University ‘Innovating Pedagogy 2019’</a:t>
            </a:r>
          </a:p>
        </p:txBody>
      </p:sp>
    </p:spTree>
    <p:extLst>
      <p:ext uri="{BB962C8B-B14F-4D97-AF65-F5344CB8AC3E}">
        <p14:creationId xmlns:p14="http://schemas.microsoft.com/office/powerpoint/2010/main" val="2954688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A66B2BB-8702-4028-913C-1CD79694A5A6}"/>
              </a:ext>
            </a:extLst>
          </p:cNvPr>
          <p:cNvSpPr>
            <a:spLocks noGrp="1"/>
          </p:cNvSpPr>
          <p:nvPr>
            <p:ph type="sldNum" sz="quarter" idx="4"/>
          </p:nvPr>
        </p:nvSpPr>
        <p:spPr>
          <a:xfrm>
            <a:off x="8784000" y="4783500"/>
            <a:ext cx="360000" cy="360000"/>
          </a:xfrm>
        </p:spPr>
        <p:txBody>
          <a:bodyPr anchor="ctr">
            <a:normAutofit/>
          </a:bodyPr>
          <a:lstStyle/>
          <a:p>
            <a:pPr>
              <a:spcAft>
                <a:spcPts val="600"/>
              </a:spcAft>
            </a:pPr>
            <a:fld id="{0406593E-52CF-5B45-8CFF-7309163A4729}" type="slidenum">
              <a:rPr lang="en-US" smtClean="0"/>
              <a:pPr>
                <a:spcAft>
                  <a:spcPts val="600"/>
                </a:spcAft>
              </a:pPr>
              <a:t>9</a:t>
            </a:fld>
            <a:endParaRPr lang="en-US"/>
          </a:p>
        </p:txBody>
      </p:sp>
      <p:sp>
        <p:nvSpPr>
          <p:cNvPr id="5" name="Text Placeholder 4">
            <a:extLst>
              <a:ext uri="{FF2B5EF4-FFF2-40B4-BE49-F238E27FC236}">
                <a16:creationId xmlns:a16="http://schemas.microsoft.com/office/drawing/2014/main" id="{04026210-9816-4DB8-A264-BF12577FDC92}"/>
              </a:ext>
            </a:extLst>
          </p:cNvPr>
          <p:cNvSpPr>
            <a:spLocks noGrp="1"/>
          </p:cNvSpPr>
          <p:nvPr>
            <p:ph type="body" sz="quarter" idx="10"/>
          </p:nvPr>
        </p:nvSpPr>
        <p:spPr>
          <a:xfrm>
            <a:off x="388801" y="612002"/>
            <a:ext cx="7941600" cy="251999"/>
          </a:xfrm>
        </p:spPr>
        <p:txBody>
          <a:bodyPr anchor="ctr">
            <a:normAutofit/>
          </a:bodyPr>
          <a:lstStyle/>
          <a:p>
            <a:r>
              <a:rPr lang="en-GB" dirty="0"/>
              <a:t>Kingston University Inclusive Curriculum Framework</a:t>
            </a:r>
          </a:p>
        </p:txBody>
      </p:sp>
      <p:graphicFrame>
        <p:nvGraphicFramePr>
          <p:cNvPr id="7" name="Content Placeholder 2">
            <a:extLst>
              <a:ext uri="{FF2B5EF4-FFF2-40B4-BE49-F238E27FC236}">
                <a16:creationId xmlns:a16="http://schemas.microsoft.com/office/drawing/2014/main" id="{7E92F27A-C391-4C89-AD7E-CC478A67E671}"/>
              </a:ext>
            </a:extLst>
          </p:cNvPr>
          <p:cNvGraphicFramePr>
            <a:graphicFrameLocks noGrp="1"/>
          </p:cNvGraphicFramePr>
          <p:nvPr>
            <p:ph idx="1"/>
            <p:extLst>
              <p:ext uri="{D42A27DB-BD31-4B8C-83A1-F6EECF244321}">
                <p14:modId xmlns:p14="http://schemas.microsoft.com/office/powerpoint/2010/main" val="1700971505"/>
              </p:ext>
            </p:extLst>
          </p:nvPr>
        </p:nvGraphicFramePr>
        <p:xfrm>
          <a:off x="432000" y="1080000"/>
          <a:ext cx="8352000" cy="3703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0301472"/>
      </p:ext>
    </p:extLst>
  </p:cSld>
  <p:clrMapOvr>
    <a:masterClrMapping/>
  </p:clrMapOvr>
</p:sld>
</file>

<file path=ppt/theme/theme1.xml><?xml version="1.0" encoding="utf-8"?>
<a:theme xmlns:a="http://schemas.openxmlformats.org/drawingml/2006/main" name="OU Title">
  <a:themeElements>
    <a:clrScheme name="OU Theme Colours">
      <a:dk1>
        <a:srgbClr val="000000"/>
      </a:dk1>
      <a:lt1>
        <a:srgbClr val="FFFFFF"/>
      </a:lt1>
      <a:dk2>
        <a:srgbClr val="A7A9AC"/>
      </a:dk2>
      <a:lt2>
        <a:srgbClr val="CCCCCC"/>
      </a:lt2>
      <a:accent1>
        <a:srgbClr val="1D499B"/>
      </a:accent1>
      <a:accent2>
        <a:srgbClr val="F26522"/>
      </a:accent2>
      <a:accent3>
        <a:srgbClr val="ED2891"/>
      </a:accent3>
      <a:accent4>
        <a:srgbClr val="00B7B2"/>
      </a:accent4>
      <a:accent5>
        <a:srgbClr val="A7A9AC"/>
      </a:accent5>
      <a:accent6>
        <a:srgbClr val="000000"/>
      </a:accent6>
      <a:hlink>
        <a:srgbClr val="5490D0"/>
      </a:hlink>
      <a:folHlink>
        <a:srgbClr val="716FB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oAutofit/>
      </a:bodyPr>
      <a:lstStyle>
        <a:defPPr algn="l">
          <a:defRPr sz="1200" dirty="0"/>
        </a:defPPr>
      </a:lstStyle>
    </a:txDef>
  </a:objectDefaults>
  <a:extraClrSchemeLst/>
  <a:extLst>
    <a:ext uri="{05A4C25C-085E-4340-85A3-A5531E510DB2}">
      <thm15:themeFamily xmlns:thm15="http://schemas.microsoft.com/office/thememl/2012/main" name="73262_OU_Presentation_Template_WIDE_UK.pptx" id="{0D03CF9A-D069-4DB5-98CC-BA9287862A76}" vid="{EF1B13A4-813D-44E3-93C5-C503883F126B}"/>
    </a:ext>
  </a:extLst>
</a:theme>
</file>

<file path=ppt/theme/theme2.xml><?xml version="1.0" encoding="utf-8"?>
<a:theme xmlns:a="http://schemas.openxmlformats.org/drawingml/2006/main" name="OU Section">
  <a:themeElements>
    <a:clrScheme name="OU Theme Colours">
      <a:dk1>
        <a:srgbClr val="000000"/>
      </a:dk1>
      <a:lt1>
        <a:srgbClr val="FFFFFF"/>
      </a:lt1>
      <a:dk2>
        <a:srgbClr val="A7A9AC"/>
      </a:dk2>
      <a:lt2>
        <a:srgbClr val="CCCCCC"/>
      </a:lt2>
      <a:accent1>
        <a:srgbClr val="1D499B"/>
      </a:accent1>
      <a:accent2>
        <a:srgbClr val="F26522"/>
      </a:accent2>
      <a:accent3>
        <a:srgbClr val="ED2891"/>
      </a:accent3>
      <a:accent4>
        <a:srgbClr val="00B7B2"/>
      </a:accent4>
      <a:accent5>
        <a:srgbClr val="A7A9AC"/>
      </a:accent5>
      <a:accent6>
        <a:srgbClr val="000000"/>
      </a:accent6>
      <a:hlink>
        <a:srgbClr val="5490D0"/>
      </a:hlink>
      <a:folHlink>
        <a:srgbClr val="716FB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WIDE_UK.pptx" id="{0D03CF9A-D069-4DB5-98CC-BA9287862A76}" vid="{07C1CE78-EE35-498E-9E2C-57BA0D26E199}"/>
    </a:ext>
  </a:extLst>
</a:theme>
</file>

<file path=ppt/theme/theme3.xml><?xml version="1.0" encoding="utf-8"?>
<a:theme xmlns:a="http://schemas.openxmlformats.org/drawingml/2006/main" name="OU Layouts">
  <a:themeElements>
    <a:clrScheme name="OU Theme Colours">
      <a:dk1>
        <a:srgbClr val="000000"/>
      </a:dk1>
      <a:lt1>
        <a:srgbClr val="FFFFFF"/>
      </a:lt1>
      <a:dk2>
        <a:srgbClr val="A7A9AC"/>
      </a:dk2>
      <a:lt2>
        <a:srgbClr val="CCCCCC"/>
      </a:lt2>
      <a:accent1>
        <a:srgbClr val="1D499B"/>
      </a:accent1>
      <a:accent2>
        <a:srgbClr val="F26522"/>
      </a:accent2>
      <a:accent3>
        <a:srgbClr val="ED2891"/>
      </a:accent3>
      <a:accent4>
        <a:srgbClr val="00B7B2"/>
      </a:accent4>
      <a:accent5>
        <a:srgbClr val="A7A9AC"/>
      </a:accent5>
      <a:accent6>
        <a:srgbClr val="000000"/>
      </a:accent6>
      <a:hlink>
        <a:srgbClr val="5490D0"/>
      </a:hlink>
      <a:folHlink>
        <a:srgbClr val="716FB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sz="1200" dirty="0"/>
        </a:defPPr>
      </a:lstStyle>
    </a:txDef>
  </a:objectDefaults>
  <a:extraClrSchemeLst/>
  <a:extLst>
    <a:ext uri="{05A4C25C-085E-4340-85A3-A5531E510DB2}">
      <thm15:themeFamily xmlns:thm15="http://schemas.microsoft.com/office/thememl/2012/main" name="73262_OU_Presentation_Template_WIDE_UK.pptx" id="{0D03CF9A-D069-4DB5-98CC-BA9287862A76}" vid="{F0F73387-2611-4D57-B067-6DE4A4C30FF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2558</TotalTime>
  <Words>3260</Words>
  <Application>Microsoft Office PowerPoint</Application>
  <PresentationFormat>On-screen Show (16:9)</PresentationFormat>
  <Paragraphs>255</Paragraphs>
  <Slides>38</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38</vt:i4>
      </vt:variant>
    </vt:vector>
  </HeadingPairs>
  <TitlesOfParts>
    <vt:vector size="43" baseType="lpstr">
      <vt:lpstr>Arial</vt:lpstr>
      <vt:lpstr>Calibri</vt:lpstr>
      <vt:lpstr>OU Title</vt:lpstr>
      <vt:lpstr>OU Section</vt:lpstr>
      <vt:lpstr>OU Layouts</vt:lpstr>
      <vt:lpstr>‘Decolonising the ‘STEM’ curriculum’.   </vt:lpstr>
      <vt:lpstr>PowerPoint Presentation</vt:lpstr>
      <vt:lpstr>Decolonising the Curriculum</vt:lpstr>
      <vt:lpstr>PowerPoint Presentation</vt:lpstr>
      <vt:lpstr>PowerPoint Presentation</vt:lpstr>
      <vt:lpstr>PowerPoint Presentation</vt:lpstr>
      <vt:lpstr>PowerPoint Presentation</vt:lpstr>
      <vt:lpstr>PowerPoint Presentation</vt:lpstr>
      <vt:lpstr>PowerPoint Presentation</vt:lpstr>
      <vt:lpstr>The BAME Attainment Gap or the BAME Awarding GAP</vt:lpstr>
      <vt:lpstr>PowerPoint Presentation</vt:lpstr>
      <vt:lpstr>PowerPoint Presentation</vt:lpstr>
      <vt:lpstr>What Universities are doing in relation to decolonising the curriculum</vt:lpstr>
      <vt:lpstr>PowerPoint Presentation</vt:lpstr>
      <vt:lpstr>PowerPoint Presentation</vt:lpstr>
      <vt:lpstr>Decolonising the ‘STEM’ curriculum</vt:lpstr>
      <vt:lpstr>PowerPoint Presentation</vt:lpstr>
      <vt:lpstr>‘Race’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inclusive curriculum tool</vt:lpstr>
      <vt:lpstr>PowerPoint Presentation</vt:lpstr>
      <vt:lpstr>PowerPoint Presentation</vt:lpstr>
      <vt:lpstr>PowerPoint Presentation</vt:lpstr>
      <vt:lpstr>PowerPoint Presentation</vt:lpstr>
      <vt:lpstr>PowerPoint Presentation</vt:lpstr>
      <vt:lpstr>THANK YOU FOR LISTENING! Dr Jenny Douglas  jenny.douglas@open.ac.uk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‘Decolonising the curriculum’.</dc:title>
  <dc:creator>Jenny.Douglas</dc:creator>
  <cp:lastModifiedBy>Diane.Ford</cp:lastModifiedBy>
  <cp:revision>72</cp:revision>
  <dcterms:created xsi:type="dcterms:W3CDTF">2020-10-13T10:49:34Z</dcterms:created>
  <dcterms:modified xsi:type="dcterms:W3CDTF">2020-10-30T09:40:06Z</dcterms:modified>
</cp:coreProperties>
</file>