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57" r:id="rId6"/>
    <p:sldId id="264" r:id="rId7"/>
    <p:sldId id="259" r:id="rId8"/>
    <p:sldId id="258" r:id="rId9"/>
    <p:sldId id="267" r:id="rId10"/>
    <p:sldId id="265" r:id="rId11"/>
    <p:sldId id="266" r:id="rId12"/>
    <p:sldId id="268" r:id="rId13"/>
    <p:sldId id="260" r:id="rId14"/>
    <p:sldId id="269" r:id="rId15"/>
    <p:sldId id="262" r:id="rId16"/>
    <p:sldId id="261" r:id="rId17"/>
    <p:sldId id="270" r:id="rId18"/>
    <p:sldId id="271" r:id="rId19"/>
    <p:sldId id="311" r:id="rId20"/>
    <p:sldId id="31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50D0A-F737-4DF9-911A-94390D049C02}" v="1" dt="2021-01-28T16:31:06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 varScale="1">
        <p:scale>
          <a:sx n="40" d="100"/>
          <a:sy n="40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.Levidow" userId="4037cc91-542e-4bc2-be43-7a46580f78b7" providerId="ADAL" clId="{09850D0A-F737-4DF9-911A-94390D049C02}"/>
    <pc:docChg chg="custSel addSld modSld">
      <pc:chgData name="L.Levidow" userId="4037cc91-542e-4bc2-be43-7a46580f78b7" providerId="ADAL" clId="{09850D0A-F737-4DF9-911A-94390D049C02}" dt="2021-01-28T17:48:18.637" v="388" actId="6549"/>
      <pc:docMkLst>
        <pc:docMk/>
      </pc:docMkLst>
      <pc:sldChg chg="modSp">
        <pc:chgData name="L.Levidow" userId="4037cc91-542e-4bc2-be43-7a46580f78b7" providerId="ADAL" clId="{09850D0A-F737-4DF9-911A-94390D049C02}" dt="2021-01-28T17:48:18.637" v="388" actId="6549"/>
        <pc:sldMkLst>
          <pc:docMk/>
          <pc:sldMk cId="3088747961" sldId="271"/>
        </pc:sldMkLst>
        <pc:spChg chg="mod">
          <ac:chgData name="L.Levidow" userId="4037cc91-542e-4bc2-be43-7a46580f78b7" providerId="ADAL" clId="{09850D0A-F737-4DF9-911A-94390D049C02}" dt="2021-01-28T17:48:18.637" v="388" actId="6549"/>
          <ac:spMkLst>
            <pc:docMk/>
            <pc:sldMk cId="3088747961" sldId="271"/>
            <ac:spMk id="3" creationId="{FEE6671D-1C1F-4B1F-9D69-E9741936EF3E}"/>
          </ac:spMkLst>
        </pc:spChg>
      </pc:sldChg>
      <pc:sldChg chg="modSp">
        <pc:chgData name="L.Levidow" userId="4037cc91-542e-4bc2-be43-7a46580f78b7" providerId="ADAL" clId="{09850D0A-F737-4DF9-911A-94390D049C02}" dt="2021-01-28T17:47:38.578" v="343" actId="20577"/>
        <pc:sldMkLst>
          <pc:docMk/>
          <pc:sldMk cId="2969368755" sldId="273"/>
        </pc:sldMkLst>
        <pc:spChg chg="mod">
          <ac:chgData name="L.Levidow" userId="4037cc91-542e-4bc2-be43-7a46580f78b7" providerId="ADAL" clId="{09850D0A-F737-4DF9-911A-94390D049C02}" dt="2021-01-28T17:47:38.578" v="343" actId="20577"/>
          <ac:spMkLst>
            <pc:docMk/>
            <pc:sldMk cId="2969368755" sldId="273"/>
            <ac:spMk id="3" creationId="{6ACCD1D4-CCCC-4863-921F-665BDD23C614}"/>
          </ac:spMkLst>
        </pc:spChg>
      </pc:sldChg>
      <pc:sldChg chg="modSp add">
        <pc:chgData name="L.Levidow" userId="4037cc91-542e-4bc2-be43-7a46580f78b7" providerId="ADAL" clId="{09850D0A-F737-4DF9-911A-94390D049C02}" dt="2021-01-28T17:01:34.156" v="338" actId="6549"/>
        <pc:sldMkLst>
          <pc:docMk/>
          <pc:sldMk cId="3970393290" sldId="312"/>
        </pc:sldMkLst>
        <pc:spChg chg="mod">
          <ac:chgData name="L.Levidow" userId="4037cc91-542e-4bc2-be43-7a46580f78b7" providerId="ADAL" clId="{09850D0A-F737-4DF9-911A-94390D049C02}" dt="2021-01-28T16:45:17.022" v="266" actId="1076"/>
          <ac:spMkLst>
            <pc:docMk/>
            <pc:sldMk cId="3970393290" sldId="312"/>
            <ac:spMk id="2" creationId="{CAEF29BF-659D-4DBA-87A2-F665DA8AE46A}"/>
          </ac:spMkLst>
        </pc:spChg>
        <pc:spChg chg="mod">
          <ac:chgData name="L.Levidow" userId="4037cc91-542e-4bc2-be43-7a46580f78b7" providerId="ADAL" clId="{09850D0A-F737-4DF9-911A-94390D049C02}" dt="2021-01-28T17:01:34.156" v="338" actId="6549"/>
          <ac:spMkLst>
            <pc:docMk/>
            <pc:sldMk cId="3970393290" sldId="312"/>
            <ac:spMk id="3" creationId="{76C0E84F-2234-4522-8248-A08D4F0C613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7625-2E52-4F8D-AF5F-22247D3C5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DD0B9-C482-4470-9DA3-61B76CB74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C29FA-DF8B-4B9E-BBCE-0507709A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8261B-D336-43B1-A806-3D0E2414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19375-76B7-4147-B724-5C4F0F55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4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2364-F85E-4F2D-8E35-CE98C0E0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A590A-452B-4992-BEE8-A59DE6716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C390D-04B1-45C5-BD47-EBF1CC49A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207CB-EB28-495A-83D2-9EDCD8A1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30E3E-03CA-4FA4-8099-5F481942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9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600E4-5DFD-46F3-86C7-3A1789F96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02786-C001-42BE-8798-0554A1198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D74AD-170A-4B90-A466-170F54FD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D5F0A-8A6C-4E36-87DA-ADF21D32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CAEF7-BEF9-431D-8AC2-0F43BDFF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8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0A82-0CDB-42C9-AFD0-5A708684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1FA7-0D9D-41EC-8F1C-37A65FB6A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86194-426F-427B-A2AE-1CAB17A1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23983-68B0-4B3D-8620-3265FF86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7EB0-E267-4C21-AA40-26C5EB1F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9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614C-2F78-4DD3-8EA6-598D3023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7AF5D-1214-4CBD-8759-EC8B08CBD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3DA09-5D89-4A47-93A2-55BD1C26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9BAE-E87F-404C-9BBF-86E055DD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25DA2-5B13-42D1-BB4A-7D6F4EF3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1A70-D01D-4097-922B-1C7E4F47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C322-87EB-42AD-8514-A0CC65E63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4D7B1-C7BE-4116-9E33-CAB6EB901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7F843-A4F6-49D6-9AE9-D27B9CF6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4A6CE-E7F5-4A39-A144-869EDB9D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F49F6-390E-4119-85DA-572B9346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7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486D-CC02-4ABF-AEDB-0F8451C1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73887-B7BF-4B9C-BABC-275EED56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AC3F3-50CD-4C07-BCE7-4F0E17F68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44760-771B-46C2-8551-2CA5B8BE67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F2E54-EBF7-4D09-903B-DB6E5C185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6433A-A99E-41F5-B7C0-4901455F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620E3-8041-4329-8E97-5E23135F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73B083-79E9-4AA6-BB43-ACF4BCAA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4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0652-CF10-4376-B9DE-506D538A2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78B15-CC83-4C6F-B817-47644A98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21340-18D9-4787-AD47-A1EDA606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D34C1-82D1-4CC1-A289-C878B86E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9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5C5A7-5772-49C7-A9CF-84AD7CCC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699F7-0344-4698-90B9-E8AC81E5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0BCC6-88AB-44DD-88B8-971BE016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61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D84C-1FDF-4869-8ACC-992779B9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860D-E09F-46C3-8181-004C6C8E5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738E1-6F83-41C6-8044-5CB723481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F7B6C-EC15-43BF-82FE-B7EDE95A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E7140-952E-407A-9F00-99E25A66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25298-B89F-4DE5-A6DE-8A620F23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1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5152-5479-4865-B125-32F26B61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76DC8-1DDD-4090-B933-FA84AB71B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50F3C-E606-455B-9265-383361016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3C00D-5EAC-4ED1-9F65-6E226AAE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189A4-BE30-4F1D-A966-05E878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CF937-50E5-4A10-A204-D7F1A604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9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8546A-E970-4B32-8FDF-836EB6FD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C9A0-981E-4215-85F6-57AE34E49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7DE5D-C949-4D6C-B3B6-DF02DDFC2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E21F-3BE8-4165-8605-4441D78E502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48F2B-3165-4753-8F36-E3CF4DA96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A2B52-7DA5-4711-824D-1088EAB0D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20E4D-F16C-4911-A3A5-0A694D6003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0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steem@open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esc.hist.cam.ac.uk/wp-content/uploads/2019/11/Anti-racist-education-workshop-source-pack.pdf" TargetMode="External"/><Relationship Id="rId7" Type="http://schemas.openxmlformats.org/officeDocument/2006/relationships/hyperlink" Target="https://bera-journals.onlinelibrary.wiley.com/doi/abs/10.1002/curj.97" TargetMode="External"/><Relationship Id="rId2" Type="http://schemas.openxmlformats.org/officeDocument/2006/relationships/hyperlink" Target="https://irr.org.uk/resources/materials-on-racism-for-teach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rsity.co.uk/science/18820" TargetMode="External"/><Relationship Id="rId5" Type="http://schemas.openxmlformats.org/officeDocument/2006/relationships/hyperlink" Target="https://www.sheffield.ac.uk/polopoly_fs/1.894561!/file/Decolonise_Handbook.pdf" TargetMode="External"/><Relationship Id="rId4" Type="http://schemas.openxmlformats.org/officeDocument/2006/relationships/hyperlink" Target="https://sesc.hist.cam.ac.uk/2020/07/31/talks-and-resources-for-anti-racist-education-history-theory-practic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29B3-A5D9-46EA-B37B-184B24A83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986" y="1190242"/>
            <a:ext cx="6223128" cy="123749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400" dirty="0"/>
              <a:t>Welcome to the </a:t>
            </a:r>
            <a:r>
              <a:rPr lang="en-GB" sz="4400" dirty="0" err="1"/>
              <a:t>eSTEeM</a:t>
            </a:r>
            <a:r>
              <a:rPr lang="en-GB" sz="4400" dirty="0"/>
              <a:t> Seminar Series 2020-21</a:t>
            </a:r>
            <a:endParaRPr lang="en-GB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CD1D4-CCCC-4863-921F-665BDD23C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987" y="2890078"/>
            <a:ext cx="8225976" cy="1903864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</a:pPr>
            <a:r>
              <a:rPr lang="en-GB" sz="3200" b="1" dirty="0"/>
              <a:t>Decolonising the science curriculum:  </a:t>
            </a:r>
            <a:br>
              <a:rPr lang="en-GB" sz="3200" b="1" dirty="0"/>
            </a:br>
            <a:r>
              <a:rPr lang="en-GB" sz="3200" b="1" dirty="0"/>
              <a:t>1980s experience of anti-racist science teaching</a:t>
            </a:r>
          </a:p>
          <a:p>
            <a:pPr algn="l">
              <a:spcBef>
                <a:spcPct val="0"/>
              </a:spcBef>
            </a:pPr>
            <a:endParaRPr lang="en-GB" sz="3200" b="1" dirty="0"/>
          </a:p>
          <a:p>
            <a:pPr algn="l">
              <a:spcBef>
                <a:spcPct val="0"/>
              </a:spcBef>
            </a:pPr>
            <a:r>
              <a:rPr lang="en-GB" sz="3200" dirty="0"/>
              <a:t>Dr Les </a:t>
            </a:r>
            <a:r>
              <a:rPr lang="en-GB" sz="3200" dirty="0" err="1"/>
              <a:t>Levidow</a:t>
            </a:r>
            <a:endParaRPr lang="en-GB" sz="3200" dirty="0"/>
          </a:p>
        </p:txBody>
      </p:sp>
      <p:pic>
        <p:nvPicPr>
          <p:cNvPr id="5" name="Picture 2" descr="Image result for open university logo">
            <a:extLst>
              <a:ext uri="{FF2B5EF4-FFF2-40B4-BE49-F238E27FC236}">
                <a16:creationId xmlns:a16="http://schemas.microsoft.com/office/drawing/2014/main" id="{AC0D35FE-A37C-4BFC-89B7-E16C20FE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36" y="1184056"/>
            <a:ext cx="1814764" cy="12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0945DD0-0F1B-4135-B3BE-7A244E850AD4}"/>
              </a:ext>
            </a:extLst>
          </p:cNvPr>
          <p:cNvSpPr txBox="1">
            <a:spLocks/>
          </p:cNvSpPr>
          <p:nvPr/>
        </p:nvSpPr>
        <p:spPr>
          <a:xfrm>
            <a:off x="1210986" y="5062113"/>
            <a:ext cx="4499987" cy="95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Wednesday 27</a:t>
            </a:r>
            <a:r>
              <a:rPr lang="en-GB" baseline="30000" dirty="0"/>
              <a:t>th</a:t>
            </a:r>
            <a:r>
              <a:rPr lang="en-GB" dirty="0"/>
              <a:t> January 2021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84E789-5C69-4968-B1FE-901E8E2FB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79" y="4653740"/>
            <a:ext cx="3353617" cy="10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6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DDB4-717F-40F1-B4CF-0318E7A2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Rostow versus Rodney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DA2A45E-C050-4BF5-8044-24834B993B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94" y="1602000"/>
            <a:ext cx="3300310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ostow's modernisation theory Use theories of development to help explain  why societies develop over time, including Rostow's modernisation theory  and. - ppt download">
            <a:extLst>
              <a:ext uri="{FF2B5EF4-FFF2-40B4-BE49-F238E27FC236}">
                <a16:creationId xmlns:a16="http://schemas.microsoft.com/office/drawing/2014/main" id="{9D9F913B-3762-422A-88F5-D924CFCB5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4" y="1506875"/>
            <a:ext cx="6296114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4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1A0F-AF9D-4281-84C0-226E1C0B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Decolonise the science curriculum =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B4F9-9D5A-49EE-95AE-B48FFB25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87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Science education today reproduces and obscures racist frameworks of knowledge production. </a:t>
            </a:r>
          </a:p>
          <a:p>
            <a:r>
              <a:rPr lang="en-GB" dirty="0"/>
              <a:t>Privileges students willing/able to fragment reality.  </a:t>
            </a:r>
          </a:p>
          <a:p>
            <a:r>
              <a:rPr lang="en-GB" dirty="0"/>
              <a:t>Hence it generates inequalities of class, race and gender</a:t>
            </a:r>
          </a:p>
          <a:p>
            <a:pPr marL="0" indent="0">
              <a:buNone/>
            </a:pPr>
            <a:r>
              <a:rPr lang="en-GB" dirty="0"/>
              <a:t>To decolonise the science curriculum means: </a:t>
            </a:r>
          </a:p>
          <a:p>
            <a:r>
              <a:rPr lang="en-GB" dirty="0"/>
              <a:t>  identifying and contesting all technoscientific forms of neo-colonial domination; </a:t>
            </a:r>
          </a:p>
          <a:p>
            <a:r>
              <a:rPr lang="en-GB" dirty="0"/>
              <a:t>  shifting the educational process away from individualistic-competition, instead towards groups collectively investigating how technoscience frames societal problems, and thus  </a:t>
            </a:r>
          </a:p>
          <a:p>
            <a:r>
              <a:rPr lang="en-GB" dirty="0"/>
              <a:t>   identifying how some knowledges provide </a:t>
            </a:r>
            <a:r>
              <a:rPr lang="en-GB" dirty="0" err="1"/>
              <a:t>liberatory</a:t>
            </a:r>
            <a:r>
              <a:rPr lang="en-GB" dirty="0"/>
              <a:t> alternatives that empower subaltern groups  and how this could be strengthened.  </a:t>
            </a:r>
          </a:p>
        </p:txBody>
      </p:sp>
    </p:spTree>
    <p:extLst>
      <p:ext uri="{BB962C8B-B14F-4D97-AF65-F5344CB8AC3E}">
        <p14:creationId xmlns:p14="http://schemas.microsoft.com/office/powerpoint/2010/main" val="211075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3A0F-234C-4AC0-A298-668CB7BB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ILEA: 1983 shift to anti-racist education</a:t>
            </a:r>
          </a:p>
        </p:txBody>
      </p:sp>
      <p:pic>
        <p:nvPicPr>
          <p:cNvPr id="6146" name="Picture 2" descr="Educational Opportunities for All? by teacher training RESOURCE BANK - issuu">
            <a:extLst>
              <a:ext uri="{FF2B5EF4-FFF2-40B4-BE49-F238E27FC236}">
                <a16:creationId xmlns:a16="http://schemas.microsoft.com/office/drawing/2014/main" id="{DC921336-274E-4B0A-A171-821BBB97DA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31" y="1170000"/>
            <a:ext cx="5218862" cy="78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the West Indian Child is made Educationally Sub-normal in the British  School System (1971) | George Padmore Institute">
            <a:extLst>
              <a:ext uri="{FF2B5EF4-FFF2-40B4-BE49-F238E27FC236}">
                <a16:creationId xmlns:a16="http://schemas.microsoft.com/office/drawing/2014/main" id="{7B7DAB60-EFBF-421F-BC49-9CD5838B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70000"/>
            <a:ext cx="5124691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7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839B-806C-4DCD-A814-A682C18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ILEA promoted anti-racist materials from IRR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EA0D79-FD63-4D37-A108-550730A1C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44" y="1293158"/>
            <a:ext cx="9790111" cy="6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9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2641-AD32-4C76-AB19-0D91115A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Anti-racist education was extended to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D334E-5B5D-453A-A3EE-5841DC9AD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teachers attributed contemporary inequalities to racist forms of science and to their roots in colonial domination. </a:t>
            </a:r>
          </a:p>
          <a:p>
            <a:r>
              <a:rPr lang="en-GB" dirty="0"/>
              <a:t>These inequalities underlay both the content and process of science education.  </a:t>
            </a:r>
          </a:p>
          <a:p>
            <a:r>
              <a:rPr lang="en-GB" dirty="0"/>
              <a:t>Science teachers started changing towards issue-based topics, each bringing together science, technology and social science to address the topic.</a:t>
            </a:r>
          </a:p>
          <a:p>
            <a:r>
              <a:rPr lang="en-GB" dirty="0"/>
              <a:t>All students became intrigued by alternative viewpoints </a:t>
            </a:r>
            <a:r>
              <a:rPr lang="en-GB"/>
              <a:t>and so more </a:t>
            </a:r>
            <a:r>
              <a:rPr lang="en-GB" dirty="0"/>
              <a:t>involved.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54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0995-C9DC-4F0A-B89B-62E9DA4F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Our book: </a:t>
            </a:r>
            <a:r>
              <a:rPr lang="en-GB" i="1" dirty="0"/>
              <a:t>Anti-Racist Science Teaching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671D-1C1F-4B1F-9D69-E9741936E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These efforts were discussed in a conference at Holland Park School.  </a:t>
            </a:r>
          </a:p>
          <a:p>
            <a:r>
              <a:rPr lang="en-GB" sz="3200" dirty="0"/>
              <a:t>Presentations there became the basis for the book,  </a:t>
            </a:r>
            <a:br>
              <a:rPr lang="en-GB" sz="3200" dirty="0"/>
            </a:br>
            <a:r>
              <a:rPr lang="en-GB" sz="3200" i="1" dirty="0"/>
              <a:t>Anti-Racist Science Teaching</a:t>
            </a:r>
          </a:p>
          <a:p>
            <a:r>
              <a:rPr lang="en-GB" sz="3200" dirty="0"/>
              <a:t>These efforts were brought together in a conference hosted by Holland Park School.  </a:t>
            </a:r>
          </a:p>
          <a:p>
            <a:r>
              <a:rPr lang="en-GB" sz="3200" dirty="0"/>
              <a:t>ILEA helped to publicise and distribute the book.</a:t>
            </a:r>
          </a:p>
          <a:p>
            <a:r>
              <a:rPr lang="en-GB" sz="3200" dirty="0"/>
              <a:t>Next hear from teachers who developed the new approach.</a:t>
            </a:r>
          </a:p>
          <a:p>
            <a:r>
              <a:rPr lang="en-GB" sz="3200" dirty="0"/>
              <a:t>(See online resources on the </a:t>
            </a:r>
            <a:r>
              <a:rPr lang="en-GB" sz="3200"/>
              <a:t>final slide)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8874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29B3-A5D9-46EA-B37B-184B24A83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986" y="1190242"/>
            <a:ext cx="6223128" cy="1237495"/>
          </a:xfrm>
        </p:spPr>
        <p:txBody>
          <a:bodyPr anchor="t">
            <a:normAutofit/>
          </a:bodyPr>
          <a:lstStyle/>
          <a:p>
            <a:pPr algn="l"/>
            <a:r>
              <a:rPr lang="en-GB" sz="4400" dirty="0"/>
              <a:t>Thank you for attending</a:t>
            </a:r>
            <a:endParaRPr lang="en-GB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CD1D4-CCCC-4863-921F-665BDD23C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987" y="2890077"/>
            <a:ext cx="7220092" cy="3061271"/>
          </a:xfrm>
        </p:spPr>
        <p:txBody>
          <a:bodyPr>
            <a:noAutofit/>
          </a:bodyPr>
          <a:lstStyle/>
          <a:p>
            <a:pPr algn="l"/>
            <a:r>
              <a:rPr lang="en-GB" sz="3200" dirty="0"/>
              <a:t>Join us for the </a:t>
            </a:r>
            <a:r>
              <a:rPr lang="en-GB" sz="3200" i="1" dirty="0"/>
              <a:t>‘Putting talk into action’ </a:t>
            </a:r>
            <a:r>
              <a:rPr lang="en-GB" sz="3200" dirty="0"/>
              <a:t>online discussion on Thursday 4</a:t>
            </a:r>
            <a:r>
              <a:rPr lang="en-GB" sz="3200" baseline="30000" dirty="0"/>
              <a:t>th</a:t>
            </a:r>
            <a:r>
              <a:rPr lang="en-GB" sz="3200" dirty="0"/>
              <a:t>  February, 19.30-20.30</a:t>
            </a:r>
          </a:p>
          <a:p>
            <a:pPr algn="l"/>
            <a:r>
              <a:rPr lang="en-GB" sz="3200" dirty="0"/>
              <a:t>Contact </a:t>
            </a:r>
            <a:r>
              <a:rPr lang="en-GB" sz="3200" dirty="0">
                <a:hlinkClick r:id="rId2"/>
              </a:rPr>
              <a:t>esteem@open.ac.uk</a:t>
            </a:r>
            <a:r>
              <a:rPr lang="en-GB" sz="3200" dirty="0"/>
              <a:t> to register</a:t>
            </a:r>
          </a:p>
        </p:txBody>
      </p:sp>
      <p:pic>
        <p:nvPicPr>
          <p:cNvPr id="5" name="Picture 2" descr="Image result for open university logo">
            <a:extLst>
              <a:ext uri="{FF2B5EF4-FFF2-40B4-BE49-F238E27FC236}">
                <a16:creationId xmlns:a16="http://schemas.microsoft.com/office/drawing/2014/main" id="{AC0D35FE-A37C-4BFC-89B7-E16C20FE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36" y="1184056"/>
            <a:ext cx="1814764" cy="12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0945DD0-0F1B-4135-B3BE-7A244E850AD4}"/>
              </a:ext>
            </a:extLst>
          </p:cNvPr>
          <p:cNvSpPr txBox="1">
            <a:spLocks/>
          </p:cNvSpPr>
          <p:nvPr/>
        </p:nvSpPr>
        <p:spPr>
          <a:xfrm>
            <a:off x="1289841" y="5501466"/>
            <a:ext cx="4499987" cy="95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84E789-5C69-4968-B1FE-901E8E2FB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79" y="4653740"/>
            <a:ext cx="3353617" cy="10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29BF-659D-4DBA-87A2-F665DA8A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/>
              <a:t>Resources for anti-racist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0E84F-2234-4522-8248-A08D4F0C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Institute of Race Relations (IRR), </a:t>
            </a:r>
            <a:r>
              <a:rPr lang="en-GB" sz="2000" dirty="0">
                <a:hlinkClick r:id="rId2"/>
              </a:rPr>
              <a:t>https://irr.org.uk/resources/materials-on-racism-for-teachers/</a:t>
            </a:r>
            <a:endParaRPr lang="en-GB" sz="2000" dirty="0"/>
          </a:p>
          <a:p>
            <a:r>
              <a:rPr lang="en-GB" sz="2000" dirty="0"/>
              <a:t>1980s source pack,  </a:t>
            </a:r>
            <a:r>
              <a:rPr lang="en-GB" sz="2000" dirty="0">
                <a:hlinkClick r:id="rId3"/>
              </a:rPr>
              <a:t>https://sesc.hist.cam.ac.uk/wp-content/uploads/2019/11/Anti-racist-education-workshop-source-pack.pdf</a:t>
            </a:r>
            <a:endParaRPr lang="en-GB" sz="2000" dirty="0"/>
          </a:p>
          <a:p>
            <a:r>
              <a:rPr lang="en-GB" sz="2000" dirty="0"/>
              <a:t>1980s retrospect from today’s anti-racist agendas,  </a:t>
            </a:r>
            <a:r>
              <a:rPr lang="en-GB" sz="2000" dirty="0">
                <a:hlinkClick r:id="rId4"/>
              </a:rPr>
              <a:t>https://sesc.hist.cam.ac.uk/2020/07/31/talks-and-resources-for-anti-racist-education-history-theory-practice/</a:t>
            </a:r>
            <a:endParaRPr lang="en-GB" sz="2000" dirty="0"/>
          </a:p>
          <a:p>
            <a:r>
              <a:rPr lang="en-GB" sz="2000" b="1" dirty="0"/>
              <a:t>Technoscience</a:t>
            </a:r>
          </a:p>
          <a:p>
            <a:r>
              <a:rPr lang="en-GB" sz="2000" dirty="0"/>
              <a:t>Decolonising the science curriculum</a:t>
            </a:r>
            <a:r>
              <a:rPr lang="en-GB" sz="2000"/>
              <a:t>,  </a:t>
            </a:r>
            <a:r>
              <a:rPr lang="en-GB" sz="2000">
                <a:hlinkClick r:id="rId5"/>
              </a:rPr>
              <a:t>https</a:t>
            </a:r>
            <a:r>
              <a:rPr lang="en-GB" sz="2000" dirty="0">
                <a:hlinkClick r:id="rId5"/>
              </a:rPr>
              <a:t>://www.sheffield.ac.uk/polopoly_fs/1.894561!/file/Decolonise_Handbook.pdf</a:t>
            </a:r>
            <a:endParaRPr lang="en-GB" sz="2000" dirty="0"/>
          </a:p>
          <a:p>
            <a:r>
              <a:rPr lang="en-GB" sz="2000" dirty="0"/>
              <a:t>Cambridge University, HPS Dept, </a:t>
            </a:r>
            <a:r>
              <a:rPr lang="en-GB" sz="2000" dirty="0">
                <a:hlinkClick r:id="rId6"/>
              </a:rPr>
              <a:t>https://www.varsity.co.uk/science/18820</a:t>
            </a:r>
            <a:endParaRPr lang="en-GB" sz="2000" dirty="0"/>
          </a:p>
          <a:p>
            <a:r>
              <a:rPr lang="en-GB" sz="2000" dirty="0"/>
              <a:t>Bringing decolonial science and technology studies to secondary education, </a:t>
            </a:r>
            <a:r>
              <a:rPr lang="en-GB" sz="2000" dirty="0">
                <a:hlinkClick r:id="rId7"/>
              </a:rPr>
              <a:t>https://bera-journals.onlinelibrary.wiley.com/doi/abs/10.1002/curj.97</a:t>
            </a:r>
            <a:endParaRPr lang="en-GB" sz="2000" dirty="0"/>
          </a:p>
          <a:p>
            <a:endParaRPr lang="en-GB" sz="2400" dirty="0"/>
          </a:p>
          <a:p>
            <a:endParaRPr lang="en-GB" sz="2000" dirty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39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AD8C-F774-48AE-843C-8AEAE9D7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1987 collection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DFB277-23DB-4436-B98E-BFB8924AE6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50" y="0"/>
            <a:ext cx="4640753" cy="73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5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1E40-8976-485F-B011-75BFB8FC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Colonial legacies in science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A1536-5436-421C-A9A1-2F82057D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962"/>
            <a:ext cx="10515600" cy="4351338"/>
          </a:xfrm>
        </p:spPr>
        <p:txBody>
          <a:bodyPr>
            <a:normAutofit/>
          </a:bodyPr>
          <a:lstStyle/>
          <a:p>
            <a:r>
              <a:rPr lang="en-GB" sz="3600" dirty="0"/>
              <a:t>Racist aspects of science and its teaching:  colonial origins</a:t>
            </a:r>
          </a:p>
          <a:p>
            <a:r>
              <a:rPr lang="en-GB" sz="3600" dirty="0"/>
              <a:t>Neo-colonial practices have been obscured by racist explanations of societal problems.</a:t>
            </a:r>
          </a:p>
          <a:p>
            <a:r>
              <a:rPr lang="en-GB" sz="3600" dirty="0"/>
              <a:t>Mid-1980s examples:  </a:t>
            </a:r>
            <a:br>
              <a:rPr lang="en-GB" sz="3600" dirty="0"/>
            </a:br>
            <a:r>
              <a:rPr lang="en-GB" sz="3600" dirty="0"/>
              <a:t>Ethiopian famine and Bhopal disaster</a:t>
            </a:r>
          </a:p>
        </p:txBody>
      </p:sp>
    </p:spTree>
    <p:extLst>
      <p:ext uri="{BB962C8B-B14F-4D97-AF65-F5344CB8AC3E}">
        <p14:creationId xmlns:p14="http://schemas.microsoft.com/office/powerpoint/2010/main" val="185965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5D5C-9022-4503-9D17-128800DD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1985 Ethiopian famine needed white saviours:</a:t>
            </a:r>
            <a:br>
              <a:rPr lang="en-GB" dirty="0"/>
            </a:br>
            <a:r>
              <a:rPr lang="en-GB" dirty="0"/>
              <a:t>‘We are the world, you are the Third World’</a:t>
            </a:r>
          </a:p>
        </p:txBody>
      </p:sp>
      <p:pic>
        <p:nvPicPr>
          <p:cNvPr id="3074" name="Picture 2" descr="We Are the World (TV Movie 1985) - IMDb">
            <a:extLst>
              <a:ext uri="{FF2B5EF4-FFF2-40B4-BE49-F238E27FC236}">
                <a16:creationId xmlns:a16="http://schemas.microsoft.com/office/drawing/2014/main" id="{E7E33BEB-8E1C-4B83-B46C-80B99E1333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70" y="1654593"/>
            <a:ext cx="4091975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,506 Ethiopian Famine Photos and Premium High Res Pictures - Getty Images">
            <a:extLst>
              <a:ext uri="{FF2B5EF4-FFF2-40B4-BE49-F238E27FC236}">
                <a16:creationId xmlns:a16="http://schemas.microsoft.com/office/drawing/2014/main" id="{EDE1C659-CDB8-42F6-92C3-2217C9A4C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9821"/>
            <a:ext cx="5206168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1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4031-FE5B-4A47-820B-47DC7E8B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Bhopal disaster: </a:t>
            </a:r>
            <a:br>
              <a:rPr lang="en-GB" sz="4000" dirty="0"/>
            </a:br>
            <a:r>
              <a:rPr lang="en-GB" sz="4000" dirty="0"/>
              <a:t>narratives obscured causes in Green Revolution</a:t>
            </a:r>
          </a:p>
        </p:txBody>
      </p:sp>
      <p:pic>
        <p:nvPicPr>
          <p:cNvPr id="2050" name="Picture 2" descr="Nothing green in the Green Revolution - Seed Freedom">
            <a:extLst>
              <a:ext uri="{FF2B5EF4-FFF2-40B4-BE49-F238E27FC236}">
                <a16:creationId xmlns:a16="http://schemas.microsoft.com/office/drawing/2014/main" id="{E6749A6F-8710-4ECD-8425-EC409DA023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79104"/>
            <a:ext cx="4760642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hopal Gas Tragedy:Is the already forgotten tragedy of 1984 going to be  forever erased from memory? | SabrangIndia">
            <a:extLst>
              <a:ext uri="{FF2B5EF4-FFF2-40B4-BE49-F238E27FC236}">
                <a16:creationId xmlns:a16="http://schemas.microsoft.com/office/drawing/2014/main" id="{519DD2B0-EC0B-4C45-85BA-E918FE57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1104"/>
            <a:ext cx="4854254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9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0DE4-8508-4DED-B47A-09CC633A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Racism in science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21068-A811-4A78-AA47-936B9CEB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British colonialism was accompanied by scientific approaches which sought a natural legitimation for dominating colonized people.</a:t>
            </a:r>
          </a:p>
          <a:p>
            <a:r>
              <a:rPr lang="en-GB" dirty="0"/>
              <a:t>The earlier, blatantly racist forms can help us</a:t>
            </a:r>
            <a:br>
              <a:rPr lang="en-GB" dirty="0"/>
            </a:br>
            <a:r>
              <a:rPr lang="en-GB" dirty="0"/>
              <a:t> to identify today’s more subtle forms and </a:t>
            </a:r>
            <a:br>
              <a:rPr lang="en-GB" dirty="0"/>
            </a:br>
            <a:r>
              <a:rPr lang="en-GB" dirty="0"/>
              <a:t> to understand how racism defines what counts as science today</a:t>
            </a:r>
          </a:p>
          <a:p>
            <a:r>
              <a:rPr lang="en-GB" dirty="0"/>
              <a:t>Science is what gets funded by elite priorities</a:t>
            </a:r>
          </a:p>
        </p:txBody>
      </p:sp>
    </p:spTree>
    <p:extLst>
      <p:ext uri="{BB962C8B-B14F-4D97-AF65-F5344CB8AC3E}">
        <p14:creationId xmlns:p14="http://schemas.microsoft.com/office/powerpoint/2010/main" val="73102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7E6E-81EA-4860-99D7-674F6947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3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Decolonise what?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DF09D-46B7-4608-A819-395EBBEB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1654"/>
            <a:ext cx="10515600" cy="4351338"/>
          </a:xfrm>
        </p:spPr>
        <p:txBody>
          <a:bodyPr>
            <a:noAutofit/>
          </a:bodyPr>
          <a:lstStyle/>
          <a:p>
            <a:r>
              <a:rPr lang="en-GB" dirty="0"/>
              <a:t>Eventually  ‘decolonisation’ meant liberating all European colonies from foreign domination, exploitation, plunder and mass murder.  </a:t>
            </a:r>
          </a:p>
          <a:p>
            <a:r>
              <a:rPr lang="en-GB" dirty="0"/>
              <a:t>Now in the 21</a:t>
            </a:r>
            <a:r>
              <a:rPr lang="en-GB" baseline="30000" dirty="0"/>
              <a:t>st</a:t>
            </a:r>
            <a:r>
              <a:rPr lang="en-GB" dirty="0"/>
              <a:t> century, colonies in the classic sense still exist in some places.</a:t>
            </a:r>
          </a:p>
          <a:p>
            <a:r>
              <a:rPr lang="en-GB" dirty="0"/>
              <a:t>Today colonization has more subtle forms:  Since gaining formal independence, new countries have extended a neo-colonial exploitation, treating entire social groups as an internal colony, in ways analogous to their former imperialist masters.  </a:t>
            </a:r>
          </a:p>
          <a:p>
            <a:r>
              <a:rPr lang="en-GB" dirty="0"/>
              <a:t>Lower-income, dark-skinned groups are ideologically framed as backwards – as deficient in knowledge, culture, technical capabilities, etc. </a:t>
            </a:r>
          </a:p>
          <a:p>
            <a:r>
              <a:rPr lang="en-GB" dirty="0"/>
              <a:t> Thus they need a rescue by modern expertise, capital-intensive technology, development, modernisation and emergency aid. </a:t>
            </a:r>
          </a:p>
        </p:txBody>
      </p:sp>
    </p:spTree>
    <p:extLst>
      <p:ext uri="{BB962C8B-B14F-4D97-AF65-F5344CB8AC3E}">
        <p14:creationId xmlns:p14="http://schemas.microsoft.com/office/powerpoint/2010/main" val="141226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62F1-9821-4F56-9608-03A1E0EB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Neo-colonial technoscience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6052-9FC5-4615-ADEE-4710F1F52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/>
              <a:t>Science = technical expertise =  technoscience</a:t>
            </a:r>
          </a:p>
          <a:p>
            <a:r>
              <a:rPr lang="en-GB" sz="3000" dirty="0"/>
              <a:t>This mutually constitutes two modes:  knowing the world (science), and shaping it through various instruments or techniques.  </a:t>
            </a:r>
          </a:p>
          <a:p>
            <a:r>
              <a:rPr lang="en-GB" sz="3000" dirty="0"/>
              <a:t>Science tries to  answer questions that could have been asked differently, so could have framed societal problems differently. </a:t>
            </a:r>
          </a:p>
          <a:p>
            <a:br>
              <a:rPr lang="en-GB" sz="3000" dirty="0"/>
            </a:br>
            <a:r>
              <a:rPr lang="en-GB" sz="3000" dirty="0"/>
              <a:t>Technoscience has provided a crucial weapon for </a:t>
            </a:r>
            <a:r>
              <a:rPr lang="en-GB" sz="3000" dirty="0" err="1"/>
              <a:t>neocolonial</a:t>
            </a:r>
            <a:r>
              <a:rPr lang="en-GB" sz="3000" dirty="0"/>
              <a:t> domination in a dual sense: </a:t>
            </a:r>
          </a:p>
          <a:p>
            <a:pPr lvl="0"/>
            <a:r>
              <a:rPr lang="en-GB" sz="3000" dirty="0"/>
              <a:t> techniques for more efficient discovery, plunder and use of resources, alongside  techniques  to suppress dissent; </a:t>
            </a:r>
          </a:p>
          <a:p>
            <a:pPr lvl="0"/>
            <a:r>
              <a:rPr lang="en-GB" sz="3000" dirty="0"/>
              <a:t>an ideology attributing that process to the natural order of things.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91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0F98-EA3E-4E9D-AA94-3A99C57E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‘Development’ as </a:t>
            </a:r>
            <a:r>
              <a:rPr lang="en-GB" b="1" dirty="0" err="1"/>
              <a:t>neocolonial</a:t>
            </a:r>
            <a:r>
              <a:rPr lang="en-GB" b="1" dirty="0"/>
              <a:t> agenda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92E4-6BED-4D58-B1A8-7AD3B25F9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 err="1"/>
              <a:t>Neocolonial</a:t>
            </a:r>
            <a:r>
              <a:rPr lang="en-GB" sz="3200" dirty="0"/>
              <a:t> processes continue today, often in the name of modernising backwards societies/peoples through more efficient techniques for controlling or unlocking resources, so that economies can become more globally competitive. </a:t>
            </a:r>
          </a:p>
          <a:p>
            <a:r>
              <a:rPr lang="en-GB" sz="3200" dirty="0"/>
              <a:t>Dominant narrative: the already developed countries must assist  lower-income countries to develop their economies. </a:t>
            </a:r>
          </a:p>
          <a:p>
            <a:r>
              <a:rPr lang="en-GB" sz="3200" dirty="0"/>
              <a:t>Narrative inverts historical reality: Walter Rodney analysed </a:t>
            </a:r>
            <a:br>
              <a:rPr lang="en-GB" sz="3200" dirty="0"/>
            </a:br>
            <a:r>
              <a:rPr lang="en-GB" sz="3200" i="1" dirty="0"/>
              <a:t>How Europe Underdeveloped Africa</a:t>
            </a:r>
            <a:r>
              <a:rPr lang="en-GB" sz="3200" dirty="0"/>
              <a:t>.</a:t>
            </a:r>
          </a:p>
          <a:p>
            <a:r>
              <a:rPr lang="en-GB" sz="3200" dirty="0"/>
              <a:t>Technoscience has informed and legitimised the problem-diagnosis of ‘under-development’ and thus racist agendas.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50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26EA64481C040A1FE7E8F6959F50F" ma:contentTypeVersion="13" ma:contentTypeDescription="Create a new document." ma:contentTypeScope="" ma:versionID="e2eed6ddc67d4f499cf234b357b541a0">
  <xsd:schema xmlns:xsd="http://www.w3.org/2001/XMLSchema" xmlns:xs="http://www.w3.org/2001/XMLSchema" xmlns:p="http://schemas.microsoft.com/office/2006/metadata/properties" xmlns:ns3="66faaa41-a150-45c6-8224-a9a307be60d1" xmlns:ns4="ed9d2163-4fb3-4947-8bfd-454e8e6d4998" targetNamespace="http://schemas.microsoft.com/office/2006/metadata/properties" ma:root="true" ma:fieldsID="9dad1e63b8b52d06872471d47b7da06d" ns3:_="" ns4:_="">
    <xsd:import namespace="66faaa41-a150-45c6-8224-a9a307be60d1"/>
    <xsd:import namespace="ed9d2163-4fb3-4947-8bfd-454e8e6d49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aaa41-a150-45c6-8224-a9a307be60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2163-4fb3-4947-8bfd-454e8e6d4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401B40-3AF6-4DE6-86B2-4B7014C18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aaa41-a150-45c6-8224-a9a307be60d1"/>
    <ds:schemaRef ds:uri="ed9d2163-4fb3-4947-8bfd-454e8e6d4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8C57C5-19E9-4DA6-AA7F-8AE3630C8F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3ED5E7-1400-4DBD-9712-C732C939F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892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Welcome to the eSTEeM Seminar Series 2020-21</vt:lpstr>
      <vt:lpstr>1987 collection</vt:lpstr>
      <vt:lpstr>Colonial legacies in science </vt:lpstr>
      <vt:lpstr>1985 Ethiopian famine needed white saviours: ‘We are the world, you are the Third World’</vt:lpstr>
      <vt:lpstr>Bhopal disaster:  narratives obscured causes in Green Revolution</vt:lpstr>
      <vt:lpstr>Racism in science today</vt:lpstr>
      <vt:lpstr>Decolonise what? </vt:lpstr>
      <vt:lpstr>Neo-colonial technoscience  </vt:lpstr>
      <vt:lpstr>‘Development’ as neocolonial agenda </vt:lpstr>
      <vt:lpstr>Rostow versus Rodney</vt:lpstr>
      <vt:lpstr>Decolonise the science curriculum = ?</vt:lpstr>
      <vt:lpstr>ILEA: 1983 shift to anti-racist education</vt:lpstr>
      <vt:lpstr>ILEA promoted anti-racist materials from IRR</vt:lpstr>
      <vt:lpstr>Anti-racist education was extended to science</vt:lpstr>
      <vt:lpstr>Our book: Anti-Racist Science Teaching</vt:lpstr>
      <vt:lpstr>Thank you for attending</vt:lpstr>
      <vt:lpstr>Resources for anti-racist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Decolonising science curriculum:  1980s experience of anti-racist science teaching</dc:title>
  <dc:creator>L.Levidow</dc:creator>
  <cp:lastModifiedBy>L.Levidow</cp:lastModifiedBy>
  <cp:revision>9</cp:revision>
  <dcterms:created xsi:type="dcterms:W3CDTF">2021-01-25T19:31:53Z</dcterms:created>
  <dcterms:modified xsi:type="dcterms:W3CDTF">2021-01-28T17:48:23Z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0x010100A7226EA64481C040A1FE7E8F6959F50F</vt:lpwstr>
  </property>
</Properties>
</file>